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416" r:id="rId3"/>
    <p:sldId id="435" r:id="rId4"/>
    <p:sldId id="1660" r:id="rId5"/>
    <p:sldId id="313" r:id="rId6"/>
    <p:sldId id="314" r:id="rId7"/>
    <p:sldId id="1656" r:id="rId8"/>
    <p:sldId id="1658" r:id="rId9"/>
    <p:sldId id="432" r:id="rId10"/>
    <p:sldId id="266" r:id="rId11"/>
    <p:sldId id="261" r:id="rId12"/>
    <p:sldId id="1657" r:id="rId13"/>
    <p:sldId id="1659" r:id="rId14"/>
    <p:sldId id="1661" r:id="rId15"/>
    <p:sldId id="1662" r:id="rId16"/>
    <p:sldId id="417" r:id="rId17"/>
    <p:sldId id="1663" r:id="rId18"/>
    <p:sldId id="1664" r:id="rId19"/>
    <p:sldId id="1665" r:id="rId20"/>
    <p:sldId id="1426" r:id="rId21"/>
    <p:sldId id="1719" r:id="rId22"/>
    <p:sldId id="1720" r:id="rId23"/>
    <p:sldId id="1721" r:id="rId24"/>
    <p:sldId id="1454" r:id="rId25"/>
    <p:sldId id="1722" r:id="rId26"/>
    <p:sldId id="1435" r:id="rId27"/>
    <p:sldId id="1715" r:id="rId28"/>
    <p:sldId id="1725" r:id="rId29"/>
    <p:sldId id="1726" r:id="rId30"/>
    <p:sldId id="1727" r:id="rId31"/>
    <p:sldId id="1666" r:id="rId32"/>
    <p:sldId id="1728" r:id="rId33"/>
    <p:sldId id="1724" r:id="rId34"/>
    <p:sldId id="478" r:id="rId35"/>
    <p:sldId id="1642"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7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7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3207" autoAdjust="0"/>
  </p:normalViewPr>
  <p:slideViewPr>
    <p:cSldViewPr>
      <p:cViewPr varScale="1">
        <p:scale>
          <a:sx n="131" d="100"/>
          <a:sy n="131" d="100"/>
        </p:scale>
        <p:origin x="642" y="114"/>
      </p:cViewPr>
      <p:guideLst>
        <p:guide orient="horz" pos="1620"/>
        <p:guide pos="2880"/>
        <p:guide pos="5760"/>
      </p:guideLst>
    </p:cSldViewPr>
  </p:slideViewPr>
  <p:outlineViewPr>
    <p:cViewPr>
      <p:scale>
        <a:sx n="33" d="100"/>
        <a:sy n="33" d="100"/>
      </p:scale>
      <p:origin x="0" y="1158"/>
    </p:cViewPr>
  </p:outlineViewPr>
  <p:notesTextViewPr>
    <p:cViewPr>
      <p:scale>
        <a:sx n="1" d="1"/>
        <a:sy n="1" d="1"/>
      </p:scale>
      <p:origin x="0" y="0"/>
    </p:cViewPr>
  </p:notesTextViewPr>
  <p:sorterViewPr>
    <p:cViewPr>
      <p:scale>
        <a:sx n="1" d="1"/>
        <a:sy n="1" d="1"/>
      </p:scale>
      <p:origin x="0" y="0"/>
    </p:cViewPr>
  </p:sorterViewPr>
  <p:notesViewPr>
    <p:cSldViewPr showGuides="1">
      <p:cViewPr varScale="1">
        <p:scale>
          <a:sx n="90" d="100"/>
          <a:sy n="90" d="100"/>
        </p:scale>
        <p:origin x="2872" y="192"/>
      </p:cViewPr>
      <p:guideLst>
        <p:guide orient="horz" pos="2880"/>
        <p:guide pos="2160"/>
      </p:guideLst>
    </p:cSldViewPr>
  </p:notes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6T12:09:02.658"/>
    </inkml:context>
    <inkml:brush xml:id="br0">
      <inkml:brushProperty name="width" value="0.08571" units="cm"/>
      <inkml:brushProperty name="height" value="0.08571" units="cm"/>
      <inkml:brushProperty name="color" value="#333333"/>
    </inkml:brush>
  </inkml:definitions>
  <inkml:trace contextRef="#ctx0" brushRef="#br0">1 1 8027,'0'0'0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D0F29-6A0E-4B3D-A67C-BB6AB82F44D0}" type="datetimeFigureOut">
              <a:rPr lang="en-US" smtClean="0"/>
              <a:t>10/7/2022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A144D-A6C1-4A02-8FBE-F2D44E7B59E8}" type="slidenum">
              <a:rPr lang="en-US" smtClean="0"/>
              <a:t>‹#›</a:t>
            </a:fld>
            <a:endParaRPr lang="en-US"/>
          </a:p>
        </p:txBody>
      </p:sp>
    </p:spTree>
    <p:extLst>
      <p:ext uri="{BB962C8B-B14F-4D97-AF65-F5344CB8AC3E}">
        <p14:creationId xmlns:p14="http://schemas.microsoft.com/office/powerpoint/2010/main" val="376705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1</a:t>
            </a:fld>
            <a:endParaRPr lang="en-US"/>
          </a:p>
        </p:txBody>
      </p:sp>
    </p:spTree>
    <p:extLst>
      <p:ext uri="{BB962C8B-B14F-4D97-AF65-F5344CB8AC3E}">
        <p14:creationId xmlns:p14="http://schemas.microsoft.com/office/powerpoint/2010/main" val="2861513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697" eaLnBrk="0" hangingPunct="0">
              <a:spcBef>
                <a:spcPct val="30000"/>
              </a:spcBef>
              <a:defRPr sz="1200">
                <a:solidFill>
                  <a:schemeClr val="tx1"/>
                </a:solidFill>
                <a:latin typeface="Times New Roman" pitchFamily="18" charset="0"/>
              </a:defRPr>
            </a:lvl1pPr>
            <a:lvl2pPr marL="713351" indent="-274365" defTabSz="923697" eaLnBrk="0" hangingPunct="0">
              <a:spcBef>
                <a:spcPct val="30000"/>
              </a:spcBef>
              <a:defRPr sz="1200">
                <a:solidFill>
                  <a:schemeClr val="tx1"/>
                </a:solidFill>
                <a:latin typeface="Times New Roman" pitchFamily="18" charset="0"/>
              </a:defRPr>
            </a:lvl2pPr>
            <a:lvl3pPr marL="1097463" indent="-219493" defTabSz="923697" eaLnBrk="0" hangingPunct="0">
              <a:spcBef>
                <a:spcPct val="30000"/>
              </a:spcBef>
              <a:defRPr sz="1200">
                <a:solidFill>
                  <a:schemeClr val="tx1"/>
                </a:solidFill>
                <a:latin typeface="Times New Roman" pitchFamily="18" charset="0"/>
              </a:defRPr>
            </a:lvl3pPr>
            <a:lvl4pPr marL="1536447" indent="-219493" defTabSz="923697" eaLnBrk="0" hangingPunct="0">
              <a:spcBef>
                <a:spcPct val="30000"/>
              </a:spcBef>
              <a:defRPr sz="1200">
                <a:solidFill>
                  <a:schemeClr val="tx1"/>
                </a:solidFill>
                <a:latin typeface="Times New Roman" pitchFamily="18" charset="0"/>
              </a:defRPr>
            </a:lvl4pPr>
            <a:lvl5pPr marL="1975432" indent="-219493" defTabSz="923697" eaLnBrk="0" hangingPunct="0">
              <a:spcBef>
                <a:spcPct val="30000"/>
              </a:spcBef>
              <a:defRPr sz="1200">
                <a:solidFill>
                  <a:schemeClr val="tx1"/>
                </a:solidFill>
                <a:latin typeface="Times New Roman" pitchFamily="18" charset="0"/>
              </a:defRPr>
            </a:lvl5pPr>
            <a:lvl6pPr marL="2414417" indent="-219493" defTabSz="923697" eaLnBrk="0" fontAlgn="base" hangingPunct="0">
              <a:spcBef>
                <a:spcPct val="30000"/>
              </a:spcBef>
              <a:spcAft>
                <a:spcPct val="0"/>
              </a:spcAft>
              <a:defRPr sz="1200">
                <a:solidFill>
                  <a:schemeClr val="tx1"/>
                </a:solidFill>
                <a:latin typeface="Times New Roman" pitchFamily="18" charset="0"/>
              </a:defRPr>
            </a:lvl6pPr>
            <a:lvl7pPr marL="2853402" indent="-219493" defTabSz="923697" eaLnBrk="0" fontAlgn="base" hangingPunct="0">
              <a:spcBef>
                <a:spcPct val="30000"/>
              </a:spcBef>
              <a:spcAft>
                <a:spcPct val="0"/>
              </a:spcAft>
              <a:defRPr sz="1200">
                <a:solidFill>
                  <a:schemeClr val="tx1"/>
                </a:solidFill>
                <a:latin typeface="Times New Roman" pitchFamily="18" charset="0"/>
              </a:defRPr>
            </a:lvl7pPr>
            <a:lvl8pPr marL="3292386" indent="-219493" defTabSz="923697" eaLnBrk="0" fontAlgn="base" hangingPunct="0">
              <a:spcBef>
                <a:spcPct val="30000"/>
              </a:spcBef>
              <a:spcAft>
                <a:spcPct val="0"/>
              </a:spcAft>
              <a:defRPr sz="1200">
                <a:solidFill>
                  <a:schemeClr val="tx1"/>
                </a:solidFill>
                <a:latin typeface="Times New Roman" pitchFamily="18" charset="0"/>
              </a:defRPr>
            </a:lvl8pPr>
            <a:lvl9pPr marL="3731370" indent="-219493" defTabSz="923697"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3697" rtl="0" eaLnBrk="1" fontAlgn="base" latinLnBrk="0" hangingPunct="1">
              <a:lnSpc>
                <a:spcPct val="100000"/>
              </a:lnSpc>
              <a:spcBef>
                <a:spcPct val="0"/>
              </a:spcBef>
              <a:spcAft>
                <a:spcPct val="0"/>
              </a:spcAft>
              <a:buClrTx/>
              <a:buSzTx/>
              <a:buFontTx/>
              <a:buNone/>
              <a:tabLst/>
              <a:defRPr/>
            </a:pPr>
            <a:fld id="{B275A2C5-230E-488A-A8D2-047A4B1BFA0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23697"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762000" y="4389437"/>
            <a:ext cx="5607362" cy="41537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50" dirty="0">
                <a:latin typeface="Arial" pitchFamily="34" charset="0"/>
              </a:rPr>
              <a:t>Let’s briefly review of the complement cascade, a network of about 40 plasma and cell-surface proteins that collaboratively eliminate potentially dangerous cells, debris and particles from the body.  </a:t>
            </a:r>
          </a:p>
          <a:p>
            <a:pPr eaLnBrk="1" hangingPunct="1"/>
            <a:endParaRPr lang="en-US" altLang="en-US" sz="1050" dirty="0">
              <a:latin typeface="Arial" pitchFamily="34" charset="0"/>
            </a:endParaRPr>
          </a:p>
          <a:p>
            <a:pPr eaLnBrk="1" hangingPunct="1"/>
            <a:r>
              <a:rPr lang="en-US" altLang="en-US" sz="1050" dirty="0">
                <a:latin typeface="Arial" pitchFamily="34" charset="0"/>
              </a:rPr>
              <a:t>Deployed is a proteolytic cascade, it is a rare example of positive feedback that drives rapid cytocidal and inflammatory responses following episodes of microbial invasion.  </a:t>
            </a:r>
          </a:p>
          <a:p>
            <a:pPr eaLnBrk="1" hangingPunct="1"/>
            <a:endParaRPr lang="en-US" altLang="en-US" sz="1050" dirty="0">
              <a:latin typeface="Arial" pitchFamily="34" charset="0"/>
            </a:endParaRPr>
          </a:p>
          <a:p>
            <a:pPr eaLnBrk="1" hangingPunct="1"/>
            <a:r>
              <a:rPr lang="en-US" altLang="en-US" sz="1050" dirty="0">
                <a:latin typeface="Arial" pitchFamily="34" charset="0"/>
              </a:rPr>
              <a:t>The complement system’s activating pathways - the alternative, the lectin, and the classical - converge at the proteolytic activation of plasma protein C3.  </a:t>
            </a:r>
          </a:p>
          <a:p>
            <a:pPr eaLnBrk="1" hangingPunct="1"/>
            <a:endParaRPr lang="en-US" altLang="en-US" sz="1050" dirty="0">
              <a:latin typeface="Arial" pitchFamily="34" charset="0"/>
            </a:endParaRPr>
          </a:p>
          <a:p>
            <a:pPr eaLnBrk="1" hangingPunct="1"/>
            <a:r>
              <a:rPr lang="en-US" altLang="en-US" sz="1050" dirty="0">
                <a:latin typeface="Arial" pitchFamily="34" charset="0"/>
              </a:rPr>
              <a:t>Cleavage of C3 entails excision of a small 9 kDa anaphylatoxin, C3a that destabilizes the remaining protein, C3b, which undergoes a conformational rearrangement driven in part by the thioester-containing domain or TED of C3b.  The unstable thiol can attach to nearby nucleophiles to create a platform for magnesium-dependent binding of factor B and its subsequent cleavage by factor D to yield the catalytically active C3 convertase.  </a:t>
            </a:r>
          </a:p>
          <a:p>
            <a:pPr eaLnBrk="1" hangingPunct="1"/>
            <a:endParaRPr lang="en-US" altLang="en-US" sz="1050" dirty="0">
              <a:latin typeface="Arial" pitchFamily="34" charset="0"/>
            </a:endParaRPr>
          </a:p>
          <a:p>
            <a:pPr eaLnBrk="1" hangingPunct="1"/>
            <a:r>
              <a:rPr lang="en-US" altLang="en-US" sz="1050" dirty="0">
                <a:latin typeface="Arial" pitchFamily="34" charset="0"/>
              </a:rPr>
              <a:t>Uncontrolled deposition of C3b causes opsonization, inflammation and cytolysis.  </a:t>
            </a:r>
          </a:p>
          <a:p>
            <a:pPr eaLnBrk="1" hangingPunct="1"/>
            <a:endParaRPr lang="en-US" altLang="en-US" sz="1050" dirty="0">
              <a:latin typeface="Arial" pitchFamily="34" charset="0"/>
            </a:endParaRPr>
          </a:p>
          <a:p>
            <a:pPr eaLnBrk="1" hangingPunct="1"/>
            <a:r>
              <a:rPr lang="en-US" altLang="en-US" sz="1050" dirty="0">
                <a:latin typeface="Arial" pitchFamily="34" charset="0"/>
              </a:rPr>
              <a:t>The entire process is spatially localized because of the high reactivity of the thioester in C3b and temporally localized because of the tendency of C3 convertase to rapidly and irreversibly disassociate.</a:t>
            </a:r>
          </a:p>
          <a:p>
            <a:pPr eaLnBrk="1" hangingPunct="1"/>
            <a:endParaRPr lang="en-US" altLang="en-US" sz="1050" dirty="0">
              <a:latin typeface="Arial" pitchFamily="34" charset="0"/>
            </a:endParaRPr>
          </a:p>
        </p:txBody>
      </p:sp>
    </p:spTree>
    <p:extLst>
      <p:ext uri="{BB962C8B-B14F-4D97-AF65-F5344CB8AC3E}">
        <p14:creationId xmlns:p14="http://schemas.microsoft.com/office/powerpoint/2010/main" val="236385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697" eaLnBrk="0" hangingPunct="0">
              <a:spcBef>
                <a:spcPct val="30000"/>
              </a:spcBef>
              <a:defRPr sz="1200">
                <a:solidFill>
                  <a:schemeClr val="tx1"/>
                </a:solidFill>
                <a:latin typeface="Times New Roman" pitchFamily="18" charset="0"/>
              </a:defRPr>
            </a:lvl1pPr>
            <a:lvl2pPr marL="713351" indent="-274365" defTabSz="923697" eaLnBrk="0" hangingPunct="0">
              <a:spcBef>
                <a:spcPct val="30000"/>
              </a:spcBef>
              <a:defRPr sz="1200">
                <a:solidFill>
                  <a:schemeClr val="tx1"/>
                </a:solidFill>
                <a:latin typeface="Times New Roman" pitchFamily="18" charset="0"/>
              </a:defRPr>
            </a:lvl2pPr>
            <a:lvl3pPr marL="1097463" indent="-219493" defTabSz="923697" eaLnBrk="0" hangingPunct="0">
              <a:spcBef>
                <a:spcPct val="30000"/>
              </a:spcBef>
              <a:defRPr sz="1200">
                <a:solidFill>
                  <a:schemeClr val="tx1"/>
                </a:solidFill>
                <a:latin typeface="Times New Roman" pitchFamily="18" charset="0"/>
              </a:defRPr>
            </a:lvl3pPr>
            <a:lvl4pPr marL="1536447" indent="-219493" defTabSz="923697" eaLnBrk="0" hangingPunct="0">
              <a:spcBef>
                <a:spcPct val="30000"/>
              </a:spcBef>
              <a:defRPr sz="1200">
                <a:solidFill>
                  <a:schemeClr val="tx1"/>
                </a:solidFill>
                <a:latin typeface="Times New Roman" pitchFamily="18" charset="0"/>
              </a:defRPr>
            </a:lvl4pPr>
            <a:lvl5pPr marL="1975432" indent="-219493" defTabSz="923697" eaLnBrk="0" hangingPunct="0">
              <a:spcBef>
                <a:spcPct val="30000"/>
              </a:spcBef>
              <a:defRPr sz="1200">
                <a:solidFill>
                  <a:schemeClr val="tx1"/>
                </a:solidFill>
                <a:latin typeface="Times New Roman" pitchFamily="18" charset="0"/>
              </a:defRPr>
            </a:lvl5pPr>
            <a:lvl6pPr marL="2414417" indent="-219493" defTabSz="923697" eaLnBrk="0" fontAlgn="base" hangingPunct="0">
              <a:spcBef>
                <a:spcPct val="30000"/>
              </a:spcBef>
              <a:spcAft>
                <a:spcPct val="0"/>
              </a:spcAft>
              <a:defRPr sz="1200">
                <a:solidFill>
                  <a:schemeClr val="tx1"/>
                </a:solidFill>
                <a:latin typeface="Times New Roman" pitchFamily="18" charset="0"/>
              </a:defRPr>
            </a:lvl6pPr>
            <a:lvl7pPr marL="2853402" indent="-219493" defTabSz="923697" eaLnBrk="0" fontAlgn="base" hangingPunct="0">
              <a:spcBef>
                <a:spcPct val="30000"/>
              </a:spcBef>
              <a:spcAft>
                <a:spcPct val="0"/>
              </a:spcAft>
              <a:defRPr sz="1200">
                <a:solidFill>
                  <a:schemeClr val="tx1"/>
                </a:solidFill>
                <a:latin typeface="Times New Roman" pitchFamily="18" charset="0"/>
              </a:defRPr>
            </a:lvl7pPr>
            <a:lvl8pPr marL="3292386" indent="-219493" defTabSz="923697" eaLnBrk="0" fontAlgn="base" hangingPunct="0">
              <a:spcBef>
                <a:spcPct val="30000"/>
              </a:spcBef>
              <a:spcAft>
                <a:spcPct val="0"/>
              </a:spcAft>
              <a:defRPr sz="1200">
                <a:solidFill>
                  <a:schemeClr val="tx1"/>
                </a:solidFill>
                <a:latin typeface="Times New Roman" pitchFamily="18" charset="0"/>
              </a:defRPr>
            </a:lvl8pPr>
            <a:lvl9pPr marL="3731370" indent="-219493" defTabSz="923697"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3697" rtl="0" eaLnBrk="1" fontAlgn="base" latinLnBrk="0" hangingPunct="1">
              <a:lnSpc>
                <a:spcPct val="100000"/>
              </a:lnSpc>
              <a:spcBef>
                <a:spcPct val="0"/>
              </a:spcBef>
              <a:spcAft>
                <a:spcPct val="0"/>
              </a:spcAft>
              <a:buClrTx/>
              <a:buSzTx/>
              <a:buFontTx/>
              <a:buNone/>
              <a:tabLst/>
              <a:defRPr/>
            </a:pPr>
            <a:fld id="{83A26E00-F63F-4D7D-831F-4C825349499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23697"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697" eaLnBrk="0" hangingPunct="0">
              <a:spcBef>
                <a:spcPct val="30000"/>
              </a:spcBef>
              <a:defRPr sz="1200">
                <a:solidFill>
                  <a:schemeClr val="tx1"/>
                </a:solidFill>
                <a:latin typeface="Times New Roman" pitchFamily="18" charset="0"/>
              </a:defRPr>
            </a:lvl1pPr>
            <a:lvl2pPr marL="713351" indent="-274365" defTabSz="923697" eaLnBrk="0" hangingPunct="0">
              <a:spcBef>
                <a:spcPct val="30000"/>
              </a:spcBef>
              <a:defRPr sz="1200">
                <a:solidFill>
                  <a:schemeClr val="tx1"/>
                </a:solidFill>
                <a:latin typeface="Times New Roman" pitchFamily="18" charset="0"/>
              </a:defRPr>
            </a:lvl2pPr>
            <a:lvl3pPr marL="1097463" indent="-219493" defTabSz="923697" eaLnBrk="0" hangingPunct="0">
              <a:spcBef>
                <a:spcPct val="30000"/>
              </a:spcBef>
              <a:defRPr sz="1200">
                <a:solidFill>
                  <a:schemeClr val="tx1"/>
                </a:solidFill>
                <a:latin typeface="Times New Roman" pitchFamily="18" charset="0"/>
              </a:defRPr>
            </a:lvl3pPr>
            <a:lvl4pPr marL="1536447" indent="-219493" defTabSz="923697" eaLnBrk="0" hangingPunct="0">
              <a:spcBef>
                <a:spcPct val="30000"/>
              </a:spcBef>
              <a:defRPr sz="1200">
                <a:solidFill>
                  <a:schemeClr val="tx1"/>
                </a:solidFill>
                <a:latin typeface="Times New Roman" pitchFamily="18" charset="0"/>
              </a:defRPr>
            </a:lvl4pPr>
            <a:lvl5pPr marL="1975432" indent="-219493" defTabSz="923697" eaLnBrk="0" hangingPunct="0">
              <a:spcBef>
                <a:spcPct val="30000"/>
              </a:spcBef>
              <a:defRPr sz="1200">
                <a:solidFill>
                  <a:schemeClr val="tx1"/>
                </a:solidFill>
                <a:latin typeface="Times New Roman" pitchFamily="18" charset="0"/>
              </a:defRPr>
            </a:lvl5pPr>
            <a:lvl6pPr marL="2414417" indent="-219493" defTabSz="923697" eaLnBrk="0" fontAlgn="base" hangingPunct="0">
              <a:spcBef>
                <a:spcPct val="30000"/>
              </a:spcBef>
              <a:spcAft>
                <a:spcPct val="0"/>
              </a:spcAft>
              <a:defRPr sz="1200">
                <a:solidFill>
                  <a:schemeClr val="tx1"/>
                </a:solidFill>
                <a:latin typeface="Times New Roman" pitchFamily="18" charset="0"/>
              </a:defRPr>
            </a:lvl6pPr>
            <a:lvl7pPr marL="2853402" indent="-219493" defTabSz="923697" eaLnBrk="0" fontAlgn="base" hangingPunct="0">
              <a:spcBef>
                <a:spcPct val="30000"/>
              </a:spcBef>
              <a:spcAft>
                <a:spcPct val="0"/>
              </a:spcAft>
              <a:defRPr sz="1200">
                <a:solidFill>
                  <a:schemeClr val="tx1"/>
                </a:solidFill>
                <a:latin typeface="Times New Roman" pitchFamily="18" charset="0"/>
              </a:defRPr>
            </a:lvl7pPr>
            <a:lvl8pPr marL="3292386" indent="-219493" defTabSz="923697" eaLnBrk="0" fontAlgn="base" hangingPunct="0">
              <a:spcBef>
                <a:spcPct val="30000"/>
              </a:spcBef>
              <a:spcAft>
                <a:spcPct val="0"/>
              </a:spcAft>
              <a:defRPr sz="1200">
                <a:solidFill>
                  <a:schemeClr val="tx1"/>
                </a:solidFill>
                <a:latin typeface="Times New Roman" pitchFamily="18" charset="0"/>
              </a:defRPr>
            </a:lvl8pPr>
            <a:lvl9pPr marL="3731370" indent="-219493" defTabSz="923697"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3697" rtl="0" eaLnBrk="1" fontAlgn="base" latinLnBrk="0" hangingPunct="1">
              <a:lnSpc>
                <a:spcPct val="100000"/>
              </a:lnSpc>
              <a:spcBef>
                <a:spcPct val="0"/>
              </a:spcBef>
              <a:spcAft>
                <a:spcPct val="0"/>
              </a:spcAft>
              <a:buClrTx/>
              <a:buSzTx/>
              <a:buFontTx/>
              <a:buNone/>
              <a:tabLst/>
              <a:defRPr/>
            </a:pPr>
            <a:fld id="{83A26E00-F63F-4D7D-831F-4C825349499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23697"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50989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3365" eaLnBrk="0" hangingPunct="0">
              <a:defRPr sz="2400">
                <a:solidFill>
                  <a:schemeClr val="tx1"/>
                </a:solidFill>
                <a:latin typeface="Verdana" pitchFamily="34" charset="0"/>
                <a:ea typeface="MS PGothic" pitchFamily="34" charset="-128"/>
              </a:defRPr>
            </a:lvl1pPr>
            <a:lvl2pPr marL="751538" indent="-289053" defTabSz="923365" eaLnBrk="0" hangingPunct="0">
              <a:defRPr sz="2400">
                <a:solidFill>
                  <a:schemeClr val="tx1"/>
                </a:solidFill>
                <a:latin typeface="Verdana" pitchFamily="34" charset="0"/>
                <a:ea typeface="MS PGothic" pitchFamily="34" charset="-128"/>
              </a:defRPr>
            </a:lvl2pPr>
            <a:lvl3pPr marL="1156213" indent="-231242" defTabSz="923365" eaLnBrk="0" hangingPunct="0">
              <a:defRPr sz="2400">
                <a:solidFill>
                  <a:schemeClr val="tx1"/>
                </a:solidFill>
                <a:latin typeface="Verdana" pitchFamily="34" charset="0"/>
                <a:ea typeface="MS PGothic" pitchFamily="34" charset="-128"/>
              </a:defRPr>
            </a:lvl3pPr>
            <a:lvl4pPr marL="1618697" indent="-231242" defTabSz="923365" eaLnBrk="0" hangingPunct="0">
              <a:defRPr sz="2400">
                <a:solidFill>
                  <a:schemeClr val="tx1"/>
                </a:solidFill>
                <a:latin typeface="Verdana" pitchFamily="34" charset="0"/>
                <a:ea typeface="MS PGothic" pitchFamily="34" charset="-128"/>
              </a:defRPr>
            </a:lvl4pPr>
            <a:lvl5pPr marL="2081182" indent="-231242" defTabSz="923365" eaLnBrk="0" hangingPunct="0">
              <a:defRPr sz="2400">
                <a:solidFill>
                  <a:schemeClr val="tx1"/>
                </a:solidFill>
                <a:latin typeface="Verdana" pitchFamily="34" charset="0"/>
                <a:ea typeface="MS PGothic" pitchFamily="34" charset="-128"/>
              </a:defRPr>
            </a:lvl5pPr>
            <a:lvl6pPr marL="2543666" indent="-231242" defTabSz="923365" eaLnBrk="0" fontAlgn="base" hangingPunct="0">
              <a:spcBef>
                <a:spcPct val="0"/>
              </a:spcBef>
              <a:spcAft>
                <a:spcPct val="0"/>
              </a:spcAft>
              <a:defRPr sz="2400">
                <a:solidFill>
                  <a:schemeClr val="tx1"/>
                </a:solidFill>
                <a:latin typeface="Verdana" pitchFamily="34" charset="0"/>
                <a:ea typeface="MS PGothic" pitchFamily="34" charset="-128"/>
              </a:defRPr>
            </a:lvl6pPr>
            <a:lvl7pPr marL="3006151" indent="-231242" defTabSz="923365" eaLnBrk="0" fontAlgn="base" hangingPunct="0">
              <a:spcBef>
                <a:spcPct val="0"/>
              </a:spcBef>
              <a:spcAft>
                <a:spcPct val="0"/>
              </a:spcAft>
              <a:defRPr sz="2400">
                <a:solidFill>
                  <a:schemeClr val="tx1"/>
                </a:solidFill>
                <a:latin typeface="Verdana" pitchFamily="34" charset="0"/>
                <a:ea typeface="MS PGothic" pitchFamily="34" charset="-128"/>
              </a:defRPr>
            </a:lvl7pPr>
            <a:lvl8pPr marL="3468636" indent="-231242" defTabSz="923365" eaLnBrk="0" fontAlgn="base" hangingPunct="0">
              <a:spcBef>
                <a:spcPct val="0"/>
              </a:spcBef>
              <a:spcAft>
                <a:spcPct val="0"/>
              </a:spcAft>
              <a:defRPr sz="2400">
                <a:solidFill>
                  <a:schemeClr val="tx1"/>
                </a:solidFill>
                <a:latin typeface="Verdana" pitchFamily="34" charset="0"/>
                <a:ea typeface="MS PGothic" pitchFamily="34" charset="-128"/>
              </a:defRPr>
            </a:lvl8pPr>
            <a:lvl9pPr marL="3931121" indent="-231242" defTabSz="923365"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r" defTabSz="923365" rtl="0" eaLnBrk="1" fontAlgn="base" latinLnBrk="0" hangingPunct="1">
              <a:lnSpc>
                <a:spcPct val="100000"/>
              </a:lnSpc>
              <a:spcBef>
                <a:spcPct val="0"/>
              </a:spcBef>
              <a:spcAft>
                <a:spcPct val="0"/>
              </a:spcAft>
              <a:buClrTx/>
              <a:buSzTx/>
              <a:buFontTx/>
              <a:buNone/>
              <a:tabLst/>
              <a:defRPr/>
            </a:pPr>
            <a:fld id="{E2D33ABF-3BB5-48EC-A52F-6748F4B14D6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23365"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9507"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1050" dirty="0">
                <a:ea typeface="MS PGothic" charset="0"/>
              </a:rPr>
              <a:t>The extent to which the GBM is serum exposed and must be protected from complement-mediated damage is staggering – the fenestrated area of glomerular endothelial cells constitutes 20–50% of the entire endothelial surface. Coating the luminal surface of both the endothelial cells and the exposed GBM is an overlying </a:t>
            </a:r>
            <a:r>
              <a:rPr lang="en-US" sz="1050" dirty="0" err="1">
                <a:ea typeface="MS PGothic" charset="0"/>
              </a:rPr>
              <a:t>glycocalyceal</a:t>
            </a:r>
            <a:r>
              <a:rPr lang="en-US" sz="1050" dirty="0">
                <a:ea typeface="MS PGothic" charset="0"/>
              </a:rPr>
              <a:t> matrix, a 200nm-thick web of sialic acid-rich proteoglycans and glycosaminoglycan side chains the dysfunction of which has been linked to proteinuria.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3245" eaLnBrk="0" hangingPunct="0">
              <a:defRPr sz="2400">
                <a:solidFill>
                  <a:schemeClr val="tx1"/>
                </a:solidFill>
                <a:latin typeface="Verdana" pitchFamily="34" charset="0"/>
                <a:ea typeface="MS PGothic" pitchFamily="34" charset="-128"/>
              </a:defRPr>
            </a:lvl1pPr>
            <a:lvl2pPr marL="751441" indent="-289015" defTabSz="923245" eaLnBrk="0" hangingPunct="0">
              <a:defRPr sz="2400">
                <a:solidFill>
                  <a:schemeClr val="tx1"/>
                </a:solidFill>
                <a:latin typeface="Verdana" pitchFamily="34" charset="0"/>
                <a:ea typeface="MS PGothic" pitchFamily="34" charset="-128"/>
              </a:defRPr>
            </a:lvl2pPr>
            <a:lvl3pPr marL="1156063" indent="-231212" defTabSz="923245" eaLnBrk="0" hangingPunct="0">
              <a:defRPr sz="2400">
                <a:solidFill>
                  <a:schemeClr val="tx1"/>
                </a:solidFill>
                <a:latin typeface="Verdana" pitchFamily="34" charset="0"/>
                <a:ea typeface="MS PGothic" pitchFamily="34" charset="-128"/>
              </a:defRPr>
            </a:lvl3pPr>
            <a:lvl4pPr marL="1618488" indent="-231212" defTabSz="923245" eaLnBrk="0" hangingPunct="0">
              <a:defRPr sz="2400">
                <a:solidFill>
                  <a:schemeClr val="tx1"/>
                </a:solidFill>
                <a:latin typeface="Verdana" pitchFamily="34" charset="0"/>
                <a:ea typeface="MS PGothic" pitchFamily="34" charset="-128"/>
              </a:defRPr>
            </a:lvl4pPr>
            <a:lvl5pPr marL="2080912" indent="-231212" defTabSz="923245" eaLnBrk="0" hangingPunct="0">
              <a:defRPr sz="2400">
                <a:solidFill>
                  <a:schemeClr val="tx1"/>
                </a:solidFill>
                <a:latin typeface="Verdana" pitchFamily="34" charset="0"/>
                <a:ea typeface="MS PGothic" pitchFamily="34" charset="-128"/>
              </a:defRPr>
            </a:lvl5pPr>
            <a:lvl6pPr marL="2543337" indent="-231212" defTabSz="923245" eaLnBrk="0" fontAlgn="base" hangingPunct="0">
              <a:spcBef>
                <a:spcPct val="0"/>
              </a:spcBef>
              <a:spcAft>
                <a:spcPct val="0"/>
              </a:spcAft>
              <a:defRPr sz="2400">
                <a:solidFill>
                  <a:schemeClr val="tx1"/>
                </a:solidFill>
                <a:latin typeface="Verdana" pitchFamily="34" charset="0"/>
                <a:ea typeface="MS PGothic" pitchFamily="34" charset="-128"/>
              </a:defRPr>
            </a:lvl6pPr>
            <a:lvl7pPr marL="3005762" indent="-231212" defTabSz="923245" eaLnBrk="0" fontAlgn="base" hangingPunct="0">
              <a:spcBef>
                <a:spcPct val="0"/>
              </a:spcBef>
              <a:spcAft>
                <a:spcPct val="0"/>
              </a:spcAft>
              <a:defRPr sz="2400">
                <a:solidFill>
                  <a:schemeClr val="tx1"/>
                </a:solidFill>
                <a:latin typeface="Verdana" pitchFamily="34" charset="0"/>
                <a:ea typeface="MS PGothic" pitchFamily="34" charset="-128"/>
              </a:defRPr>
            </a:lvl7pPr>
            <a:lvl8pPr marL="3468187" indent="-231212" defTabSz="923245" eaLnBrk="0" fontAlgn="base" hangingPunct="0">
              <a:spcBef>
                <a:spcPct val="0"/>
              </a:spcBef>
              <a:spcAft>
                <a:spcPct val="0"/>
              </a:spcAft>
              <a:defRPr sz="2400">
                <a:solidFill>
                  <a:schemeClr val="tx1"/>
                </a:solidFill>
                <a:latin typeface="Verdana" pitchFamily="34" charset="0"/>
                <a:ea typeface="MS PGothic" pitchFamily="34" charset="-128"/>
              </a:defRPr>
            </a:lvl8pPr>
            <a:lvl9pPr marL="3930612" indent="-231212" defTabSz="923245"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r" defTabSz="923245" rtl="0" eaLnBrk="1" fontAlgn="base" latinLnBrk="0" hangingPunct="1">
              <a:lnSpc>
                <a:spcPct val="100000"/>
              </a:lnSpc>
              <a:spcBef>
                <a:spcPct val="0"/>
              </a:spcBef>
              <a:spcAft>
                <a:spcPct val="0"/>
              </a:spcAft>
              <a:buClrTx/>
              <a:buSzTx/>
              <a:buFontTx/>
              <a:buNone/>
              <a:tabLst/>
              <a:defRPr/>
            </a:pPr>
            <a:fld id="{BB35CA25-33E8-4980-B9C9-10D7E33CA46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23245"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9507"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27</a:t>
            </a:fld>
            <a:endParaRPr lang="en-US"/>
          </a:p>
        </p:txBody>
      </p:sp>
    </p:spTree>
    <p:extLst>
      <p:ext uri="{BB962C8B-B14F-4D97-AF65-F5344CB8AC3E}">
        <p14:creationId xmlns:p14="http://schemas.microsoft.com/office/powerpoint/2010/main" val="131749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28</a:t>
            </a:fld>
            <a:endParaRPr lang="en-US"/>
          </a:p>
        </p:txBody>
      </p:sp>
    </p:spTree>
    <p:extLst>
      <p:ext uri="{BB962C8B-B14F-4D97-AF65-F5344CB8AC3E}">
        <p14:creationId xmlns:p14="http://schemas.microsoft.com/office/powerpoint/2010/main" val="115831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29</a:t>
            </a:fld>
            <a:endParaRPr lang="en-US"/>
          </a:p>
        </p:txBody>
      </p:sp>
    </p:spTree>
    <p:extLst>
      <p:ext uri="{BB962C8B-B14F-4D97-AF65-F5344CB8AC3E}">
        <p14:creationId xmlns:p14="http://schemas.microsoft.com/office/powerpoint/2010/main" val="536116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30</a:t>
            </a:fld>
            <a:endParaRPr lang="en-US"/>
          </a:p>
        </p:txBody>
      </p:sp>
    </p:spTree>
    <p:extLst>
      <p:ext uri="{BB962C8B-B14F-4D97-AF65-F5344CB8AC3E}">
        <p14:creationId xmlns:p14="http://schemas.microsoft.com/office/powerpoint/2010/main" val="1579187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31</a:t>
            </a:fld>
            <a:endParaRPr lang="en-US"/>
          </a:p>
        </p:txBody>
      </p:sp>
    </p:spTree>
    <p:extLst>
      <p:ext uri="{BB962C8B-B14F-4D97-AF65-F5344CB8AC3E}">
        <p14:creationId xmlns:p14="http://schemas.microsoft.com/office/powerpoint/2010/main" val="137155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9</a:t>
            </a:fld>
            <a:endParaRPr lang="en-US"/>
          </a:p>
        </p:txBody>
      </p:sp>
    </p:spTree>
    <p:extLst>
      <p:ext uri="{BB962C8B-B14F-4D97-AF65-F5344CB8AC3E}">
        <p14:creationId xmlns:p14="http://schemas.microsoft.com/office/powerpoint/2010/main" val="1746536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32</a:t>
            </a:fld>
            <a:endParaRPr lang="en-US"/>
          </a:p>
        </p:txBody>
      </p:sp>
    </p:spTree>
    <p:extLst>
      <p:ext uri="{BB962C8B-B14F-4D97-AF65-F5344CB8AC3E}">
        <p14:creationId xmlns:p14="http://schemas.microsoft.com/office/powerpoint/2010/main" val="3349635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33</a:t>
            </a:fld>
            <a:endParaRPr lang="en-US"/>
          </a:p>
        </p:txBody>
      </p:sp>
    </p:spTree>
    <p:extLst>
      <p:ext uri="{BB962C8B-B14F-4D97-AF65-F5344CB8AC3E}">
        <p14:creationId xmlns:p14="http://schemas.microsoft.com/office/powerpoint/2010/main" val="1756609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34</a:t>
            </a:fld>
            <a:endParaRPr lang="en-US"/>
          </a:p>
        </p:txBody>
      </p:sp>
    </p:spTree>
    <p:extLst>
      <p:ext uri="{BB962C8B-B14F-4D97-AF65-F5344CB8AC3E}">
        <p14:creationId xmlns:p14="http://schemas.microsoft.com/office/powerpoint/2010/main" val="289419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15</a:t>
            </a:fld>
            <a:endParaRPr lang="en-US"/>
          </a:p>
        </p:txBody>
      </p:sp>
    </p:spTree>
    <p:extLst>
      <p:ext uri="{BB962C8B-B14F-4D97-AF65-F5344CB8AC3E}">
        <p14:creationId xmlns:p14="http://schemas.microsoft.com/office/powerpoint/2010/main" val="16488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16</a:t>
            </a:fld>
            <a:endParaRPr lang="en-US"/>
          </a:p>
        </p:txBody>
      </p:sp>
    </p:spTree>
    <p:extLst>
      <p:ext uri="{BB962C8B-B14F-4D97-AF65-F5344CB8AC3E}">
        <p14:creationId xmlns:p14="http://schemas.microsoft.com/office/powerpoint/2010/main" val="57932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17</a:t>
            </a:fld>
            <a:endParaRPr lang="en-US"/>
          </a:p>
        </p:txBody>
      </p:sp>
    </p:spTree>
    <p:extLst>
      <p:ext uri="{BB962C8B-B14F-4D97-AF65-F5344CB8AC3E}">
        <p14:creationId xmlns:p14="http://schemas.microsoft.com/office/powerpoint/2010/main" val="3876018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A144D-A6C1-4A02-8FBE-F2D44E7B59E8}" type="slidenum">
              <a:rPr lang="en-US" smtClean="0"/>
              <a:t>18</a:t>
            </a:fld>
            <a:endParaRPr lang="en-US"/>
          </a:p>
        </p:txBody>
      </p:sp>
    </p:spTree>
    <p:extLst>
      <p:ext uri="{BB962C8B-B14F-4D97-AF65-F5344CB8AC3E}">
        <p14:creationId xmlns:p14="http://schemas.microsoft.com/office/powerpoint/2010/main" val="235488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697" eaLnBrk="0" hangingPunct="0">
              <a:spcBef>
                <a:spcPct val="30000"/>
              </a:spcBef>
              <a:defRPr sz="1200">
                <a:solidFill>
                  <a:schemeClr val="tx1"/>
                </a:solidFill>
                <a:latin typeface="Times New Roman" pitchFamily="18" charset="0"/>
              </a:defRPr>
            </a:lvl1pPr>
            <a:lvl2pPr marL="713351" indent="-274365" defTabSz="923697" eaLnBrk="0" hangingPunct="0">
              <a:spcBef>
                <a:spcPct val="30000"/>
              </a:spcBef>
              <a:defRPr sz="1200">
                <a:solidFill>
                  <a:schemeClr val="tx1"/>
                </a:solidFill>
                <a:latin typeface="Times New Roman" pitchFamily="18" charset="0"/>
              </a:defRPr>
            </a:lvl2pPr>
            <a:lvl3pPr marL="1097463" indent="-219493" defTabSz="923697" eaLnBrk="0" hangingPunct="0">
              <a:spcBef>
                <a:spcPct val="30000"/>
              </a:spcBef>
              <a:defRPr sz="1200">
                <a:solidFill>
                  <a:schemeClr val="tx1"/>
                </a:solidFill>
                <a:latin typeface="Times New Roman" pitchFamily="18" charset="0"/>
              </a:defRPr>
            </a:lvl3pPr>
            <a:lvl4pPr marL="1536447" indent="-219493" defTabSz="923697" eaLnBrk="0" hangingPunct="0">
              <a:spcBef>
                <a:spcPct val="30000"/>
              </a:spcBef>
              <a:defRPr sz="1200">
                <a:solidFill>
                  <a:schemeClr val="tx1"/>
                </a:solidFill>
                <a:latin typeface="Times New Roman" pitchFamily="18" charset="0"/>
              </a:defRPr>
            </a:lvl4pPr>
            <a:lvl5pPr marL="1975432" indent="-219493" defTabSz="923697" eaLnBrk="0" hangingPunct="0">
              <a:spcBef>
                <a:spcPct val="30000"/>
              </a:spcBef>
              <a:defRPr sz="1200">
                <a:solidFill>
                  <a:schemeClr val="tx1"/>
                </a:solidFill>
                <a:latin typeface="Times New Roman" pitchFamily="18" charset="0"/>
              </a:defRPr>
            </a:lvl5pPr>
            <a:lvl6pPr marL="2414417" indent="-219493" defTabSz="923697" eaLnBrk="0" fontAlgn="base" hangingPunct="0">
              <a:spcBef>
                <a:spcPct val="30000"/>
              </a:spcBef>
              <a:spcAft>
                <a:spcPct val="0"/>
              </a:spcAft>
              <a:defRPr sz="1200">
                <a:solidFill>
                  <a:schemeClr val="tx1"/>
                </a:solidFill>
                <a:latin typeface="Times New Roman" pitchFamily="18" charset="0"/>
              </a:defRPr>
            </a:lvl6pPr>
            <a:lvl7pPr marL="2853402" indent="-219493" defTabSz="923697" eaLnBrk="0" fontAlgn="base" hangingPunct="0">
              <a:spcBef>
                <a:spcPct val="30000"/>
              </a:spcBef>
              <a:spcAft>
                <a:spcPct val="0"/>
              </a:spcAft>
              <a:defRPr sz="1200">
                <a:solidFill>
                  <a:schemeClr val="tx1"/>
                </a:solidFill>
                <a:latin typeface="Times New Roman" pitchFamily="18" charset="0"/>
              </a:defRPr>
            </a:lvl7pPr>
            <a:lvl8pPr marL="3292386" indent="-219493" defTabSz="923697" eaLnBrk="0" fontAlgn="base" hangingPunct="0">
              <a:spcBef>
                <a:spcPct val="30000"/>
              </a:spcBef>
              <a:spcAft>
                <a:spcPct val="0"/>
              </a:spcAft>
              <a:defRPr sz="1200">
                <a:solidFill>
                  <a:schemeClr val="tx1"/>
                </a:solidFill>
                <a:latin typeface="Times New Roman" pitchFamily="18" charset="0"/>
              </a:defRPr>
            </a:lvl8pPr>
            <a:lvl9pPr marL="3731370" indent="-219493" defTabSz="923697"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3697" rtl="0" eaLnBrk="1" fontAlgn="base" latinLnBrk="0" hangingPunct="1">
              <a:lnSpc>
                <a:spcPct val="100000"/>
              </a:lnSpc>
              <a:spcBef>
                <a:spcPct val="0"/>
              </a:spcBef>
              <a:spcAft>
                <a:spcPct val="0"/>
              </a:spcAft>
              <a:buClrTx/>
              <a:buSzTx/>
              <a:buFontTx/>
              <a:buNone/>
              <a:tabLst/>
              <a:defRPr/>
            </a:pPr>
            <a:fld id="{B275A2C5-230E-488A-A8D2-047A4B1BFA0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23697"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762000" y="4389437"/>
            <a:ext cx="5607362" cy="41537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50" dirty="0">
                <a:latin typeface="Arial" pitchFamily="34" charset="0"/>
              </a:rPr>
              <a:t>Let’s briefly review of the complement cascade, a network of about 40 plasma and cell-surface proteins that collaboratively eliminate potentially dangerous cells, debris and particles from the body.  </a:t>
            </a:r>
          </a:p>
          <a:p>
            <a:pPr eaLnBrk="1" hangingPunct="1"/>
            <a:endParaRPr lang="en-US" altLang="en-US" sz="1050" dirty="0">
              <a:latin typeface="Arial" pitchFamily="34" charset="0"/>
            </a:endParaRPr>
          </a:p>
          <a:p>
            <a:pPr eaLnBrk="1" hangingPunct="1"/>
            <a:r>
              <a:rPr lang="en-US" altLang="en-US" sz="1050" dirty="0">
                <a:latin typeface="Arial" pitchFamily="34" charset="0"/>
              </a:rPr>
              <a:t>Deployed is a proteolytic cascade, it is a rare example of positive feedback that drives rapid cytocidal and inflammatory responses following episodes of microbial invasion.  </a:t>
            </a:r>
          </a:p>
          <a:p>
            <a:pPr eaLnBrk="1" hangingPunct="1"/>
            <a:endParaRPr lang="en-US" altLang="en-US" sz="1050" dirty="0">
              <a:latin typeface="Arial" pitchFamily="34" charset="0"/>
            </a:endParaRPr>
          </a:p>
          <a:p>
            <a:pPr eaLnBrk="1" hangingPunct="1"/>
            <a:r>
              <a:rPr lang="en-US" altLang="en-US" sz="1050" dirty="0">
                <a:latin typeface="Arial" pitchFamily="34" charset="0"/>
              </a:rPr>
              <a:t>The complement system’s activating pathways - the alternative, the lectin, and the classical - converge at the proteolytic activation of plasma protein C3.  </a:t>
            </a:r>
          </a:p>
          <a:p>
            <a:pPr eaLnBrk="1" hangingPunct="1"/>
            <a:endParaRPr lang="en-US" altLang="en-US" sz="1050" dirty="0">
              <a:latin typeface="Arial" pitchFamily="34" charset="0"/>
            </a:endParaRPr>
          </a:p>
          <a:p>
            <a:pPr eaLnBrk="1" hangingPunct="1"/>
            <a:r>
              <a:rPr lang="en-US" altLang="en-US" sz="1050" dirty="0">
                <a:latin typeface="Arial" pitchFamily="34" charset="0"/>
              </a:rPr>
              <a:t>Cleavage of C3 entails excision of a small 9 kDa anaphylatoxin, C3a that destabilizes the remaining protein, C3b, which undergoes a conformational rearrangement driven in part by the thioester-containing domain or TED of C3b.  The unstable thiol can attach to nearby nucleophiles to create a platform for magnesium-dependent binding of factor B and its subsequent cleavage by factor D to yield the catalytically active C3 convertase.  </a:t>
            </a:r>
          </a:p>
          <a:p>
            <a:pPr eaLnBrk="1" hangingPunct="1"/>
            <a:endParaRPr lang="en-US" altLang="en-US" sz="1050" dirty="0">
              <a:latin typeface="Arial" pitchFamily="34" charset="0"/>
            </a:endParaRPr>
          </a:p>
          <a:p>
            <a:pPr eaLnBrk="1" hangingPunct="1"/>
            <a:r>
              <a:rPr lang="en-US" altLang="en-US" sz="1050" dirty="0">
                <a:latin typeface="Arial" pitchFamily="34" charset="0"/>
              </a:rPr>
              <a:t>Uncontrolled deposition of C3b causes opsonization, inflammation and cytolysis.  </a:t>
            </a:r>
          </a:p>
          <a:p>
            <a:pPr eaLnBrk="1" hangingPunct="1"/>
            <a:endParaRPr lang="en-US" altLang="en-US" sz="1050" dirty="0">
              <a:latin typeface="Arial" pitchFamily="34" charset="0"/>
            </a:endParaRPr>
          </a:p>
          <a:p>
            <a:pPr eaLnBrk="1" hangingPunct="1"/>
            <a:r>
              <a:rPr lang="en-US" altLang="en-US" sz="1050" dirty="0">
                <a:latin typeface="Arial" pitchFamily="34" charset="0"/>
              </a:rPr>
              <a:t>The entire process is spatially localized because of the high reactivity of the thioester in C3b and temporally localized because of the tendency of C3 convertase to rapidly and irreversibly disassociate.</a:t>
            </a:r>
          </a:p>
          <a:p>
            <a:pPr eaLnBrk="1" hangingPunct="1"/>
            <a:endParaRPr lang="en-US" altLang="en-US" sz="1050"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697" eaLnBrk="0" hangingPunct="0">
              <a:spcBef>
                <a:spcPct val="30000"/>
              </a:spcBef>
              <a:defRPr sz="1200">
                <a:solidFill>
                  <a:schemeClr val="tx1"/>
                </a:solidFill>
                <a:latin typeface="Times New Roman" pitchFamily="18" charset="0"/>
              </a:defRPr>
            </a:lvl1pPr>
            <a:lvl2pPr marL="713351" indent="-274365" defTabSz="923697" eaLnBrk="0" hangingPunct="0">
              <a:spcBef>
                <a:spcPct val="30000"/>
              </a:spcBef>
              <a:defRPr sz="1200">
                <a:solidFill>
                  <a:schemeClr val="tx1"/>
                </a:solidFill>
                <a:latin typeface="Times New Roman" pitchFamily="18" charset="0"/>
              </a:defRPr>
            </a:lvl2pPr>
            <a:lvl3pPr marL="1097463" indent="-219493" defTabSz="923697" eaLnBrk="0" hangingPunct="0">
              <a:spcBef>
                <a:spcPct val="30000"/>
              </a:spcBef>
              <a:defRPr sz="1200">
                <a:solidFill>
                  <a:schemeClr val="tx1"/>
                </a:solidFill>
                <a:latin typeface="Times New Roman" pitchFamily="18" charset="0"/>
              </a:defRPr>
            </a:lvl3pPr>
            <a:lvl4pPr marL="1536447" indent="-219493" defTabSz="923697" eaLnBrk="0" hangingPunct="0">
              <a:spcBef>
                <a:spcPct val="30000"/>
              </a:spcBef>
              <a:defRPr sz="1200">
                <a:solidFill>
                  <a:schemeClr val="tx1"/>
                </a:solidFill>
                <a:latin typeface="Times New Roman" pitchFamily="18" charset="0"/>
              </a:defRPr>
            </a:lvl4pPr>
            <a:lvl5pPr marL="1975432" indent="-219493" defTabSz="923697" eaLnBrk="0" hangingPunct="0">
              <a:spcBef>
                <a:spcPct val="30000"/>
              </a:spcBef>
              <a:defRPr sz="1200">
                <a:solidFill>
                  <a:schemeClr val="tx1"/>
                </a:solidFill>
                <a:latin typeface="Times New Roman" pitchFamily="18" charset="0"/>
              </a:defRPr>
            </a:lvl5pPr>
            <a:lvl6pPr marL="2414417" indent="-219493" defTabSz="923697" eaLnBrk="0" fontAlgn="base" hangingPunct="0">
              <a:spcBef>
                <a:spcPct val="30000"/>
              </a:spcBef>
              <a:spcAft>
                <a:spcPct val="0"/>
              </a:spcAft>
              <a:defRPr sz="1200">
                <a:solidFill>
                  <a:schemeClr val="tx1"/>
                </a:solidFill>
                <a:latin typeface="Times New Roman" pitchFamily="18" charset="0"/>
              </a:defRPr>
            </a:lvl6pPr>
            <a:lvl7pPr marL="2853402" indent="-219493" defTabSz="923697" eaLnBrk="0" fontAlgn="base" hangingPunct="0">
              <a:spcBef>
                <a:spcPct val="30000"/>
              </a:spcBef>
              <a:spcAft>
                <a:spcPct val="0"/>
              </a:spcAft>
              <a:defRPr sz="1200">
                <a:solidFill>
                  <a:schemeClr val="tx1"/>
                </a:solidFill>
                <a:latin typeface="Times New Roman" pitchFamily="18" charset="0"/>
              </a:defRPr>
            </a:lvl7pPr>
            <a:lvl8pPr marL="3292386" indent="-219493" defTabSz="923697" eaLnBrk="0" fontAlgn="base" hangingPunct="0">
              <a:spcBef>
                <a:spcPct val="30000"/>
              </a:spcBef>
              <a:spcAft>
                <a:spcPct val="0"/>
              </a:spcAft>
              <a:defRPr sz="1200">
                <a:solidFill>
                  <a:schemeClr val="tx1"/>
                </a:solidFill>
                <a:latin typeface="Times New Roman" pitchFamily="18" charset="0"/>
              </a:defRPr>
            </a:lvl8pPr>
            <a:lvl9pPr marL="3731370" indent="-219493" defTabSz="923697"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3697" rtl="0" eaLnBrk="1" fontAlgn="base" latinLnBrk="0" hangingPunct="1">
              <a:lnSpc>
                <a:spcPct val="100000"/>
              </a:lnSpc>
              <a:spcBef>
                <a:spcPct val="0"/>
              </a:spcBef>
              <a:spcAft>
                <a:spcPct val="0"/>
              </a:spcAft>
              <a:buClrTx/>
              <a:buSzTx/>
              <a:buFontTx/>
              <a:buNone/>
              <a:tabLst/>
              <a:defRPr/>
            </a:pPr>
            <a:fld id="{B275A2C5-230E-488A-A8D2-047A4B1BFA0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23697"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762000" y="4389437"/>
            <a:ext cx="5607362" cy="41537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50" dirty="0">
                <a:latin typeface="Arial" pitchFamily="34" charset="0"/>
              </a:rPr>
              <a:t>Let’s briefly review of the complement cascade, a network of about 40 plasma and cell-surface proteins that collaboratively eliminate potentially dangerous cells, debris and particles from the body.  </a:t>
            </a:r>
          </a:p>
          <a:p>
            <a:pPr eaLnBrk="1" hangingPunct="1"/>
            <a:endParaRPr lang="en-US" altLang="en-US" sz="1050" dirty="0">
              <a:latin typeface="Arial" pitchFamily="34" charset="0"/>
            </a:endParaRPr>
          </a:p>
          <a:p>
            <a:pPr eaLnBrk="1" hangingPunct="1"/>
            <a:r>
              <a:rPr lang="en-US" altLang="en-US" sz="1050" dirty="0">
                <a:latin typeface="Arial" pitchFamily="34" charset="0"/>
              </a:rPr>
              <a:t>Deployed is a proteolytic cascade, it is a rare example of positive feedback that drives rapid cytocidal and inflammatory responses following episodes of microbial invasion.  </a:t>
            </a:r>
          </a:p>
          <a:p>
            <a:pPr eaLnBrk="1" hangingPunct="1"/>
            <a:endParaRPr lang="en-US" altLang="en-US" sz="1050" dirty="0">
              <a:latin typeface="Arial" pitchFamily="34" charset="0"/>
            </a:endParaRPr>
          </a:p>
          <a:p>
            <a:pPr eaLnBrk="1" hangingPunct="1"/>
            <a:r>
              <a:rPr lang="en-US" altLang="en-US" sz="1050" dirty="0">
                <a:latin typeface="Arial" pitchFamily="34" charset="0"/>
              </a:rPr>
              <a:t>The complement system’s activating pathways - the alternative, the lectin, and the classical - converge at the proteolytic activation of plasma protein C3.  </a:t>
            </a:r>
          </a:p>
          <a:p>
            <a:pPr eaLnBrk="1" hangingPunct="1"/>
            <a:endParaRPr lang="en-US" altLang="en-US" sz="1050" dirty="0">
              <a:latin typeface="Arial" pitchFamily="34" charset="0"/>
            </a:endParaRPr>
          </a:p>
          <a:p>
            <a:pPr eaLnBrk="1" hangingPunct="1"/>
            <a:r>
              <a:rPr lang="en-US" altLang="en-US" sz="1050" dirty="0">
                <a:latin typeface="Arial" pitchFamily="34" charset="0"/>
              </a:rPr>
              <a:t>Cleavage of C3 entails excision of a small 9 kDa anaphylatoxin, C3a that destabilizes the remaining protein, C3b, which undergoes a conformational rearrangement driven in part by the thioester-containing domain or TED of C3b.  The unstable thiol can attach to nearby nucleophiles to create a platform for magnesium-dependent binding of factor B and its subsequent cleavage by factor D to yield the catalytically active C3 convertase.  </a:t>
            </a:r>
          </a:p>
          <a:p>
            <a:pPr eaLnBrk="1" hangingPunct="1"/>
            <a:endParaRPr lang="en-US" altLang="en-US" sz="1050" dirty="0">
              <a:latin typeface="Arial" pitchFamily="34" charset="0"/>
            </a:endParaRPr>
          </a:p>
          <a:p>
            <a:pPr eaLnBrk="1" hangingPunct="1"/>
            <a:r>
              <a:rPr lang="en-US" altLang="en-US" sz="1050" dirty="0">
                <a:latin typeface="Arial" pitchFamily="34" charset="0"/>
              </a:rPr>
              <a:t>Uncontrolled deposition of C3b causes opsonization, inflammation and cytolysis.  </a:t>
            </a:r>
          </a:p>
          <a:p>
            <a:pPr eaLnBrk="1" hangingPunct="1"/>
            <a:endParaRPr lang="en-US" altLang="en-US" sz="1050" dirty="0">
              <a:latin typeface="Arial" pitchFamily="34" charset="0"/>
            </a:endParaRPr>
          </a:p>
          <a:p>
            <a:pPr eaLnBrk="1" hangingPunct="1"/>
            <a:r>
              <a:rPr lang="en-US" altLang="en-US" sz="1050" dirty="0">
                <a:latin typeface="Arial" pitchFamily="34" charset="0"/>
              </a:rPr>
              <a:t>The entire process is spatially localized because of the high reactivity of the thioester in C3b and temporally localized because of the tendency of C3 convertase to rapidly and irreversibly disassociate.</a:t>
            </a:r>
          </a:p>
          <a:p>
            <a:pPr eaLnBrk="1" hangingPunct="1"/>
            <a:endParaRPr lang="en-US" altLang="en-US" sz="1050" dirty="0">
              <a:latin typeface="Arial" pitchFamily="34" charset="0"/>
            </a:endParaRPr>
          </a:p>
        </p:txBody>
      </p:sp>
    </p:spTree>
    <p:extLst>
      <p:ext uri="{BB962C8B-B14F-4D97-AF65-F5344CB8AC3E}">
        <p14:creationId xmlns:p14="http://schemas.microsoft.com/office/powerpoint/2010/main" val="4280714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697" eaLnBrk="0" hangingPunct="0">
              <a:spcBef>
                <a:spcPct val="30000"/>
              </a:spcBef>
              <a:defRPr sz="1200">
                <a:solidFill>
                  <a:schemeClr val="tx1"/>
                </a:solidFill>
                <a:latin typeface="Times New Roman" pitchFamily="18" charset="0"/>
              </a:defRPr>
            </a:lvl1pPr>
            <a:lvl2pPr marL="713351" indent="-274365" defTabSz="923697" eaLnBrk="0" hangingPunct="0">
              <a:spcBef>
                <a:spcPct val="30000"/>
              </a:spcBef>
              <a:defRPr sz="1200">
                <a:solidFill>
                  <a:schemeClr val="tx1"/>
                </a:solidFill>
                <a:latin typeface="Times New Roman" pitchFamily="18" charset="0"/>
              </a:defRPr>
            </a:lvl2pPr>
            <a:lvl3pPr marL="1097463" indent="-219493" defTabSz="923697" eaLnBrk="0" hangingPunct="0">
              <a:spcBef>
                <a:spcPct val="30000"/>
              </a:spcBef>
              <a:defRPr sz="1200">
                <a:solidFill>
                  <a:schemeClr val="tx1"/>
                </a:solidFill>
                <a:latin typeface="Times New Roman" pitchFamily="18" charset="0"/>
              </a:defRPr>
            </a:lvl3pPr>
            <a:lvl4pPr marL="1536447" indent="-219493" defTabSz="923697" eaLnBrk="0" hangingPunct="0">
              <a:spcBef>
                <a:spcPct val="30000"/>
              </a:spcBef>
              <a:defRPr sz="1200">
                <a:solidFill>
                  <a:schemeClr val="tx1"/>
                </a:solidFill>
                <a:latin typeface="Times New Roman" pitchFamily="18" charset="0"/>
              </a:defRPr>
            </a:lvl4pPr>
            <a:lvl5pPr marL="1975432" indent="-219493" defTabSz="923697" eaLnBrk="0" hangingPunct="0">
              <a:spcBef>
                <a:spcPct val="30000"/>
              </a:spcBef>
              <a:defRPr sz="1200">
                <a:solidFill>
                  <a:schemeClr val="tx1"/>
                </a:solidFill>
                <a:latin typeface="Times New Roman" pitchFamily="18" charset="0"/>
              </a:defRPr>
            </a:lvl5pPr>
            <a:lvl6pPr marL="2414417" indent="-219493" defTabSz="923697" eaLnBrk="0" fontAlgn="base" hangingPunct="0">
              <a:spcBef>
                <a:spcPct val="30000"/>
              </a:spcBef>
              <a:spcAft>
                <a:spcPct val="0"/>
              </a:spcAft>
              <a:defRPr sz="1200">
                <a:solidFill>
                  <a:schemeClr val="tx1"/>
                </a:solidFill>
                <a:latin typeface="Times New Roman" pitchFamily="18" charset="0"/>
              </a:defRPr>
            </a:lvl6pPr>
            <a:lvl7pPr marL="2853402" indent="-219493" defTabSz="923697" eaLnBrk="0" fontAlgn="base" hangingPunct="0">
              <a:spcBef>
                <a:spcPct val="30000"/>
              </a:spcBef>
              <a:spcAft>
                <a:spcPct val="0"/>
              </a:spcAft>
              <a:defRPr sz="1200">
                <a:solidFill>
                  <a:schemeClr val="tx1"/>
                </a:solidFill>
                <a:latin typeface="Times New Roman" pitchFamily="18" charset="0"/>
              </a:defRPr>
            </a:lvl7pPr>
            <a:lvl8pPr marL="3292386" indent="-219493" defTabSz="923697" eaLnBrk="0" fontAlgn="base" hangingPunct="0">
              <a:spcBef>
                <a:spcPct val="30000"/>
              </a:spcBef>
              <a:spcAft>
                <a:spcPct val="0"/>
              </a:spcAft>
              <a:defRPr sz="1200">
                <a:solidFill>
                  <a:schemeClr val="tx1"/>
                </a:solidFill>
                <a:latin typeface="Times New Roman" pitchFamily="18" charset="0"/>
              </a:defRPr>
            </a:lvl8pPr>
            <a:lvl9pPr marL="3731370" indent="-219493" defTabSz="923697"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3697" rtl="0" eaLnBrk="1" fontAlgn="base" latinLnBrk="0" hangingPunct="1">
              <a:lnSpc>
                <a:spcPct val="100000"/>
              </a:lnSpc>
              <a:spcBef>
                <a:spcPct val="0"/>
              </a:spcBef>
              <a:spcAft>
                <a:spcPct val="0"/>
              </a:spcAft>
              <a:buClrTx/>
              <a:buSzTx/>
              <a:buFontTx/>
              <a:buNone/>
              <a:tabLst/>
              <a:defRPr/>
            </a:pPr>
            <a:fld id="{B275A2C5-230E-488A-A8D2-047A4B1BFA0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23697"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762000" y="4389437"/>
            <a:ext cx="5607362" cy="41537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50" dirty="0">
                <a:latin typeface="Arial" pitchFamily="34" charset="0"/>
              </a:rPr>
              <a:t>Let’s briefly review of the complement cascade, a network of about 40 plasma and cell-surface proteins that collaboratively eliminate potentially dangerous cells, debris and particles from the body.  </a:t>
            </a:r>
          </a:p>
          <a:p>
            <a:pPr eaLnBrk="1" hangingPunct="1"/>
            <a:endParaRPr lang="en-US" altLang="en-US" sz="1050" dirty="0">
              <a:latin typeface="Arial" pitchFamily="34" charset="0"/>
            </a:endParaRPr>
          </a:p>
          <a:p>
            <a:pPr eaLnBrk="1" hangingPunct="1"/>
            <a:r>
              <a:rPr lang="en-US" altLang="en-US" sz="1050" dirty="0">
                <a:latin typeface="Arial" pitchFamily="34" charset="0"/>
              </a:rPr>
              <a:t>Deployed is a proteolytic cascade, it is a rare example of positive feedback that drives rapid cytocidal and inflammatory responses following episodes of microbial invasion.  </a:t>
            </a:r>
          </a:p>
          <a:p>
            <a:pPr eaLnBrk="1" hangingPunct="1"/>
            <a:endParaRPr lang="en-US" altLang="en-US" sz="1050" dirty="0">
              <a:latin typeface="Arial" pitchFamily="34" charset="0"/>
            </a:endParaRPr>
          </a:p>
          <a:p>
            <a:pPr eaLnBrk="1" hangingPunct="1"/>
            <a:r>
              <a:rPr lang="en-US" altLang="en-US" sz="1050" dirty="0">
                <a:latin typeface="Arial" pitchFamily="34" charset="0"/>
              </a:rPr>
              <a:t>The complement system’s activating pathways - the alternative, the lectin, and the classical - converge at the proteolytic activation of plasma protein C3.  </a:t>
            </a:r>
          </a:p>
          <a:p>
            <a:pPr eaLnBrk="1" hangingPunct="1"/>
            <a:endParaRPr lang="en-US" altLang="en-US" sz="1050" dirty="0">
              <a:latin typeface="Arial" pitchFamily="34" charset="0"/>
            </a:endParaRPr>
          </a:p>
          <a:p>
            <a:pPr eaLnBrk="1" hangingPunct="1"/>
            <a:r>
              <a:rPr lang="en-US" altLang="en-US" sz="1050" dirty="0">
                <a:latin typeface="Arial" pitchFamily="34" charset="0"/>
              </a:rPr>
              <a:t>Cleavage of C3 entails excision of a small 9 kDa anaphylatoxin, C3a that destabilizes the remaining protein, C3b, which undergoes a conformational rearrangement driven in part by the thioester-containing domain or TED of C3b.  The unstable thiol can attach to nearby nucleophiles to create a platform for magnesium-dependent binding of factor B and its subsequent cleavage by factor D to yield the catalytically active C3 convertase.  </a:t>
            </a:r>
          </a:p>
          <a:p>
            <a:pPr eaLnBrk="1" hangingPunct="1"/>
            <a:endParaRPr lang="en-US" altLang="en-US" sz="1050" dirty="0">
              <a:latin typeface="Arial" pitchFamily="34" charset="0"/>
            </a:endParaRPr>
          </a:p>
          <a:p>
            <a:pPr eaLnBrk="1" hangingPunct="1"/>
            <a:r>
              <a:rPr lang="en-US" altLang="en-US" sz="1050" dirty="0">
                <a:latin typeface="Arial" pitchFamily="34" charset="0"/>
              </a:rPr>
              <a:t>Uncontrolled deposition of C3b causes opsonization, inflammation and cytolysis.  </a:t>
            </a:r>
          </a:p>
          <a:p>
            <a:pPr eaLnBrk="1" hangingPunct="1"/>
            <a:endParaRPr lang="en-US" altLang="en-US" sz="1050" dirty="0">
              <a:latin typeface="Arial" pitchFamily="34" charset="0"/>
            </a:endParaRPr>
          </a:p>
          <a:p>
            <a:pPr eaLnBrk="1" hangingPunct="1"/>
            <a:r>
              <a:rPr lang="en-US" altLang="en-US" sz="1050" dirty="0">
                <a:latin typeface="Arial" pitchFamily="34" charset="0"/>
              </a:rPr>
              <a:t>The entire process is spatially localized because of the high reactivity of the thioester in C3b and temporally localized because of the tendency of C3 convertase to rapidly and irreversibly disassociate.</a:t>
            </a:r>
          </a:p>
          <a:p>
            <a:pPr eaLnBrk="1" hangingPunct="1"/>
            <a:endParaRPr lang="en-US" altLang="en-US" sz="1050" dirty="0">
              <a:latin typeface="Arial" pitchFamily="34" charset="0"/>
            </a:endParaRPr>
          </a:p>
        </p:txBody>
      </p:sp>
    </p:spTree>
    <p:extLst>
      <p:ext uri="{BB962C8B-B14F-4D97-AF65-F5344CB8AC3E}">
        <p14:creationId xmlns:p14="http://schemas.microsoft.com/office/powerpoint/2010/main" val="1887689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DE4F-8CBF-48A7-B5F4-AC20387CE41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0CF51DC-A61E-41C3-A0A6-BF38C4BD270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37DB142-4FE5-4ACE-835F-91E0F41E2C1E}"/>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5" name="Footer Placeholder 4">
            <a:extLst>
              <a:ext uri="{FF2B5EF4-FFF2-40B4-BE49-F238E27FC236}">
                <a16:creationId xmlns:a16="http://schemas.microsoft.com/office/drawing/2014/main" id="{5DBD0C7D-B4E3-4C0F-8A51-5C28976AD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AC4F0-D1F5-4DA1-9815-8A3784540A9D}"/>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265231705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1C34F-FBDC-4764-AB4E-8EB2FC6324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790F7F-0C97-42DF-B92E-C933364B66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42C9C-8634-4B84-A31F-90710FB29271}"/>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5" name="Footer Placeholder 4">
            <a:extLst>
              <a:ext uri="{FF2B5EF4-FFF2-40B4-BE49-F238E27FC236}">
                <a16:creationId xmlns:a16="http://schemas.microsoft.com/office/drawing/2014/main" id="{8A784165-4FEE-4F15-A948-E04C81C6C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882BD-FC25-4DC9-BE66-BBDE2CA8D066}"/>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313603618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483FA8-8422-42ED-970B-3FA77B9E60A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BB244-F493-4C4A-A06E-521F1010335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A3531-E34F-4BC4-8B65-F2BC818195AA}"/>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5" name="Footer Placeholder 4">
            <a:extLst>
              <a:ext uri="{FF2B5EF4-FFF2-40B4-BE49-F238E27FC236}">
                <a16:creationId xmlns:a16="http://schemas.microsoft.com/office/drawing/2014/main" id="{856074A2-2D4A-4D10-BBAE-271EF560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6AD3A-C3EA-43BE-B140-7B025136DF1E}"/>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71920627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6E03F937-9CBE-4AA1-9E46-B7BC7934A584}" type="slidenum">
              <a:rPr lang="en-US"/>
              <a:pPr>
                <a:defRPr/>
              </a:pPr>
              <a:t>‹#›</a:t>
            </a:fld>
            <a:endParaRPr lang="en-US"/>
          </a:p>
        </p:txBody>
      </p:sp>
    </p:spTree>
    <p:extLst>
      <p:ext uri="{BB962C8B-B14F-4D97-AF65-F5344CB8AC3E}">
        <p14:creationId xmlns:p14="http://schemas.microsoft.com/office/powerpoint/2010/main" val="157691662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D0058528-D2C3-4851-99AD-18349C13E75D}" type="slidenum">
              <a:rPr lang="en-US"/>
              <a:pPr>
                <a:defRPr/>
              </a:pPr>
              <a:t>‹#›</a:t>
            </a:fld>
            <a:endParaRPr lang="en-US"/>
          </a:p>
        </p:txBody>
      </p:sp>
    </p:spTree>
    <p:extLst>
      <p:ext uri="{BB962C8B-B14F-4D97-AF65-F5344CB8AC3E}">
        <p14:creationId xmlns:p14="http://schemas.microsoft.com/office/powerpoint/2010/main" val="13644501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023DE76D-6FD9-4A29-9E9C-7856902B4974}" type="slidenum">
              <a:rPr lang="en-US"/>
              <a:pPr>
                <a:defRPr/>
              </a:pPr>
              <a:t>‹#›</a:t>
            </a:fld>
            <a:endParaRPr lang="en-US"/>
          </a:p>
        </p:txBody>
      </p:sp>
    </p:spTree>
    <p:extLst>
      <p:ext uri="{BB962C8B-B14F-4D97-AF65-F5344CB8AC3E}">
        <p14:creationId xmlns:p14="http://schemas.microsoft.com/office/powerpoint/2010/main" val="317258780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itchFamily="34" charset="-128"/>
              </a:defRPr>
            </a:lvl1pPr>
          </a:lstStyle>
          <a:p>
            <a:pPr>
              <a:defRPr/>
            </a:pPr>
            <a:fld id="{83C35F74-35E2-4CA4-B2D1-21AFDEF23645}" type="slidenum">
              <a:rPr lang="en-US"/>
              <a:pPr>
                <a:defRPr/>
              </a:pPr>
              <a:t>‹#›</a:t>
            </a:fld>
            <a:endParaRPr lang="en-US"/>
          </a:p>
        </p:txBody>
      </p:sp>
    </p:spTree>
    <p:extLst>
      <p:ext uri="{BB962C8B-B14F-4D97-AF65-F5344CB8AC3E}">
        <p14:creationId xmlns:p14="http://schemas.microsoft.com/office/powerpoint/2010/main" val="40032976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itchFamily="34" charset="-128"/>
              </a:defRPr>
            </a:lvl1pPr>
          </a:lstStyle>
          <a:p>
            <a:pPr>
              <a:defRPr/>
            </a:pPr>
            <a:fld id="{2DAA165B-81C3-446C-ADB0-15FBCADDA1C8}" type="slidenum">
              <a:rPr lang="en-US"/>
              <a:pPr>
                <a:defRPr/>
              </a:pPr>
              <a:t>‹#›</a:t>
            </a:fld>
            <a:endParaRPr lang="en-US"/>
          </a:p>
        </p:txBody>
      </p:sp>
    </p:spTree>
    <p:extLst>
      <p:ext uri="{BB962C8B-B14F-4D97-AF65-F5344CB8AC3E}">
        <p14:creationId xmlns:p14="http://schemas.microsoft.com/office/powerpoint/2010/main" val="366897977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itchFamily="34" charset="-128"/>
              </a:defRPr>
            </a:lvl1pPr>
          </a:lstStyle>
          <a:p>
            <a:pPr>
              <a:defRPr/>
            </a:pPr>
            <a:fld id="{BCAAA307-296A-4DCC-BC25-AD91C93B364B}" type="slidenum">
              <a:rPr lang="en-US"/>
              <a:pPr>
                <a:defRPr/>
              </a:pPr>
              <a:t>‹#›</a:t>
            </a:fld>
            <a:endParaRPr lang="en-US"/>
          </a:p>
        </p:txBody>
      </p:sp>
    </p:spTree>
    <p:extLst>
      <p:ext uri="{BB962C8B-B14F-4D97-AF65-F5344CB8AC3E}">
        <p14:creationId xmlns:p14="http://schemas.microsoft.com/office/powerpoint/2010/main" val="324266197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itchFamily="34" charset="-128"/>
              </a:defRPr>
            </a:lvl1pPr>
          </a:lstStyle>
          <a:p>
            <a:pPr>
              <a:defRPr/>
            </a:pPr>
            <a:fld id="{3ED39176-7C99-4C0F-87BF-ACB34BB587DF}" type="slidenum">
              <a:rPr lang="en-US"/>
              <a:pPr>
                <a:defRPr/>
              </a:pPr>
              <a:t>‹#›</a:t>
            </a:fld>
            <a:endParaRPr lang="en-US"/>
          </a:p>
        </p:txBody>
      </p:sp>
    </p:spTree>
    <p:extLst>
      <p:ext uri="{BB962C8B-B14F-4D97-AF65-F5344CB8AC3E}">
        <p14:creationId xmlns:p14="http://schemas.microsoft.com/office/powerpoint/2010/main" val="950285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itchFamily="34" charset="-128"/>
              </a:defRPr>
            </a:lvl1pPr>
          </a:lstStyle>
          <a:p>
            <a:pPr>
              <a:defRPr/>
            </a:pPr>
            <a:fld id="{D379555D-23AB-40EB-972F-7A54EB19350D}" type="slidenum">
              <a:rPr lang="en-US"/>
              <a:pPr>
                <a:defRPr/>
              </a:pPr>
              <a:t>‹#›</a:t>
            </a:fld>
            <a:endParaRPr lang="en-US"/>
          </a:p>
        </p:txBody>
      </p:sp>
    </p:spTree>
    <p:extLst>
      <p:ext uri="{BB962C8B-B14F-4D97-AF65-F5344CB8AC3E}">
        <p14:creationId xmlns:p14="http://schemas.microsoft.com/office/powerpoint/2010/main" val="7823023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E605-970C-4259-8501-5CE4DD3247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88861A-E9C8-4295-ABD4-0427139F7D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BE96C-3A50-4185-B3E7-5CB683370C21}"/>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5" name="Footer Placeholder 4">
            <a:extLst>
              <a:ext uri="{FF2B5EF4-FFF2-40B4-BE49-F238E27FC236}">
                <a16:creationId xmlns:a16="http://schemas.microsoft.com/office/drawing/2014/main" id="{D680571A-D8A4-4C57-9DD0-4D28C576F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C1B13-AD26-43B6-8057-CB935EA0BC2B}"/>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406616150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itchFamily="34" charset="-128"/>
              </a:defRPr>
            </a:lvl1pPr>
          </a:lstStyle>
          <a:p>
            <a:pPr>
              <a:defRPr/>
            </a:pPr>
            <a:fld id="{56398D47-95B1-43D1-ABCC-3C1B7DBF7A5D}" type="slidenum">
              <a:rPr lang="en-US"/>
              <a:pPr>
                <a:defRPr/>
              </a:pPr>
              <a:t>‹#›</a:t>
            </a:fld>
            <a:endParaRPr lang="en-US"/>
          </a:p>
        </p:txBody>
      </p:sp>
    </p:spTree>
    <p:extLst>
      <p:ext uri="{BB962C8B-B14F-4D97-AF65-F5344CB8AC3E}">
        <p14:creationId xmlns:p14="http://schemas.microsoft.com/office/powerpoint/2010/main" val="36919335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D398F92E-7920-42B9-ADCC-AE0BE2630B30}" type="slidenum">
              <a:rPr lang="en-US"/>
              <a:pPr>
                <a:defRPr/>
              </a:pPr>
              <a:t>‹#›</a:t>
            </a:fld>
            <a:endParaRPr lang="en-US"/>
          </a:p>
        </p:txBody>
      </p:sp>
    </p:spTree>
    <p:extLst>
      <p:ext uri="{BB962C8B-B14F-4D97-AF65-F5344CB8AC3E}">
        <p14:creationId xmlns:p14="http://schemas.microsoft.com/office/powerpoint/2010/main" val="416796657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itchFamily="34" charset="-128"/>
              </a:defRPr>
            </a:lvl1pPr>
          </a:lstStyle>
          <a:p>
            <a:pPr>
              <a:defRPr/>
            </a:pPr>
            <a:fld id="{156833FD-2E1F-46BD-9932-BA54D7E40109}" type="slidenum">
              <a:rPr lang="en-US"/>
              <a:pPr>
                <a:defRPr/>
              </a:pPr>
              <a:t>‹#›</a:t>
            </a:fld>
            <a:endParaRPr lang="en-US"/>
          </a:p>
        </p:txBody>
      </p:sp>
    </p:spTree>
    <p:extLst>
      <p:ext uri="{BB962C8B-B14F-4D97-AF65-F5344CB8AC3E}">
        <p14:creationId xmlns:p14="http://schemas.microsoft.com/office/powerpoint/2010/main" val="29537667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35-B00D-4D87-9287-3236BDACBAE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AB10F95-71DC-4747-A7DA-D5F171ED9FB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695BF3-5400-4AFB-A6ED-1A8A786457BB}"/>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5" name="Footer Placeholder 4">
            <a:extLst>
              <a:ext uri="{FF2B5EF4-FFF2-40B4-BE49-F238E27FC236}">
                <a16:creationId xmlns:a16="http://schemas.microsoft.com/office/drawing/2014/main" id="{86DBD8C4-D5B3-4F29-B10D-F25F9C05E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47D09-F92F-42E5-B8E8-8819F5B965B1}"/>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139010552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9F28B-5AF8-4032-AC4F-2F29E88E33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0E818-F516-4F31-BFFF-C2BC465984F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55F975-7179-42CB-A193-C06D565B50B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E2334B-E176-4F8B-A6E3-9E531745BE52}"/>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6" name="Footer Placeholder 5">
            <a:extLst>
              <a:ext uri="{FF2B5EF4-FFF2-40B4-BE49-F238E27FC236}">
                <a16:creationId xmlns:a16="http://schemas.microsoft.com/office/drawing/2014/main" id="{267422D0-6E45-4E6B-B2AF-563CDE0E2C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CC615-5D65-4CED-81AE-C1C66C7163B3}"/>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109826788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B696-5DC3-466B-8CC4-0416968A8CE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DA0BCA-A76F-4249-A846-A843C3FC76E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C06338E-68CB-444C-A9A1-66660E26211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6296E8-F97E-46CF-B0E3-1DC4102585F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140626F-83A3-417F-BD40-8622BC18850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AA961D-7E1F-4F69-A29B-198F3A6A4A8D}"/>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8" name="Footer Placeholder 7">
            <a:extLst>
              <a:ext uri="{FF2B5EF4-FFF2-40B4-BE49-F238E27FC236}">
                <a16:creationId xmlns:a16="http://schemas.microsoft.com/office/drawing/2014/main" id="{23E851B8-7FE9-482E-8500-0DDA1613A6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6802BD-B7C9-4109-8F7A-424960BAF199}"/>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199206201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4DAE-82DF-4E57-804E-A6511FBCED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4250CB-C7AC-4184-B1B0-A41E6B2827A9}"/>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4" name="Footer Placeholder 3">
            <a:extLst>
              <a:ext uri="{FF2B5EF4-FFF2-40B4-BE49-F238E27FC236}">
                <a16:creationId xmlns:a16="http://schemas.microsoft.com/office/drawing/2014/main" id="{82DFCCF6-60F5-4BD8-8AC2-09E8E5EBE7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60A5BA-4C3B-4C30-9584-A713A93518C2}"/>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21212139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6AF032-AB25-4A02-A5F4-7AF1E4027D04}"/>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3" name="Footer Placeholder 2">
            <a:extLst>
              <a:ext uri="{FF2B5EF4-FFF2-40B4-BE49-F238E27FC236}">
                <a16:creationId xmlns:a16="http://schemas.microsoft.com/office/drawing/2014/main" id="{9386E5B6-6568-4143-8248-6A7DDE94AC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528AD2-3D85-4222-A1F8-ECE0E1BA1563}"/>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1532141129"/>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6A6B-01C2-4B9B-A7B1-65B405342FE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C051270-9869-4EEC-9E2A-AEF6C100835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4DBE6C-11BB-4878-A3AD-1D3B10F3ED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00B6C8F-FA9A-42F5-A8E4-D669BB9A5673}"/>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6" name="Footer Placeholder 5">
            <a:extLst>
              <a:ext uri="{FF2B5EF4-FFF2-40B4-BE49-F238E27FC236}">
                <a16:creationId xmlns:a16="http://schemas.microsoft.com/office/drawing/2014/main" id="{F9EF74E7-3DBE-42A2-98A3-9D94C6728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07D01-7031-42A8-AB02-506A77F2DE19}"/>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189786927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780-C220-4C75-A9E5-A938266EC00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EDDA13-EBB5-4D3A-9578-F307C875883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4D3A89-F10E-45EF-91B0-FB293B27A7D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3C266E9-2C61-4ACA-BF4C-5B0FC20AC967}"/>
              </a:ext>
            </a:extLst>
          </p:cNvPr>
          <p:cNvSpPr>
            <a:spLocks noGrp="1"/>
          </p:cNvSpPr>
          <p:nvPr>
            <p:ph type="dt" sz="half" idx="10"/>
          </p:nvPr>
        </p:nvSpPr>
        <p:spPr/>
        <p:txBody>
          <a:bodyPr/>
          <a:lstStyle/>
          <a:p>
            <a:fld id="{C3783E75-393E-4470-8573-2C97B6A232E7}" type="datetimeFigureOut">
              <a:rPr lang="en-US" smtClean="0"/>
              <a:t>10/7/2022</a:t>
            </a:fld>
            <a:endParaRPr lang="en-US"/>
          </a:p>
        </p:txBody>
      </p:sp>
      <p:sp>
        <p:nvSpPr>
          <p:cNvPr id="6" name="Footer Placeholder 5">
            <a:extLst>
              <a:ext uri="{FF2B5EF4-FFF2-40B4-BE49-F238E27FC236}">
                <a16:creationId xmlns:a16="http://schemas.microsoft.com/office/drawing/2014/main" id="{D3C5654F-A603-4BAB-98BC-B5B6A176F8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021AB-ECE6-4DF2-9D5F-94006595F015}"/>
              </a:ext>
            </a:extLst>
          </p:cNvPr>
          <p:cNvSpPr>
            <a:spLocks noGrp="1"/>
          </p:cNvSpPr>
          <p:nvPr>
            <p:ph type="sldNum" sz="quarter" idx="12"/>
          </p:nvPr>
        </p:nvSpPr>
        <p:spPr/>
        <p:txBody>
          <a:bodyPr/>
          <a:lstStyle/>
          <a:p>
            <a:fld id="{C8F21EF7-A693-4EE8-AF8C-1B0405303E8C}" type="slidenum">
              <a:rPr lang="en-US" smtClean="0"/>
              <a:t>‹#›</a:t>
            </a:fld>
            <a:endParaRPr lang="en-US"/>
          </a:p>
        </p:txBody>
      </p:sp>
    </p:spTree>
    <p:extLst>
      <p:ext uri="{BB962C8B-B14F-4D97-AF65-F5344CB8AC3E}">
        <p14:creationId xmlns:p14="http://schemas.microsoft.com/office/powerpoint/2010/main" val="241827856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AF17D8-B56A-4855-B4F4-C9F3A6F1CA5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B34701-50A8-4E68-A8E9-EE3522D0377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7A084-1B78-4215-BD04-45689B51372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3783E75-393E-4470-8573-2C97B6A232E7}" type="datetimeFigureOut">
              <a:rPr lang="en-US" smtClean="0"/>
              <a:t>10/7/2022</a:t>
            </a:fld>
            <a:endParaRPr lang="en-US"/>
          </a:p>
        </p:txBody>
      </p:sp>
      <p:sp>
        <p:nvSpPr>
          <p:cNvPr id="5" name="Footer Placeholder 4">
            <a:extLst>
              <a:ext uri="{FF2B5EF4-FFF2-40B4-BE49-F238E27FC236}">
                <a16:creationId xmlns:a16="http://schemas.microsoft.com/office/drawing/2014/main" id="{CB4A1D9C-C0A0-4D36-BE92-EDE8564261F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CCBC67-F5D0-4431-936E-214BE67730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8F21EF7-A693-4EE8-AF8C-1B0405303E8C}" type="slidenum">
              <a:rPr lang="en-US" smtClean="0"/>
              <a:t>‹#›</a:t>
            </a:fld>
            <a:endParaRPr lang="en-US"/>
          </a:p>
        </p:txBody>
      </p:sp>
    </p:spTree>
    <p:extLst>
      <p:ext uri="{BB962C8B-B14F-4D97-AF65-F5344CB8AC3E}">
        <p14:creationId xmlns:p14="http://schemas.microsoft.com/office/powerpoint/2010/main" val="4051677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mn-lt"/>
                <a:ea typeface="+mn-ea"/>
              </a:defRPr>
            </a:lvl1pPr>
          </a:lstStyle>
          <a:p>
            <a:pPr>
              <a:defRPr/>
            </a:pPr>
            <a:endParaRPr lang="en-US"/>
          </a:p>
        </p:txBody>
      </p:sp>
      <p:sp>
        <p:nvSpPr>
          <p:cNvPr id="1773573"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mn-lt"/>
                <a:ea typeface="+mn-ea"/>
              </a:defRPr>
            </a:lvl1pPr>
          </a:lstStyle>
          <a:p>
            <a:pPr>
              <a:defRPr/>
            </a:pPr>
            <a:endParaRPr lang="en-US"/>
          </a:p>
        </p:txBody>
      </p:sp>
      <p:sp>
        <p:nvSpPr>
          <p:cNvPr id="1773574"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mn-lt"/>
                <a:ea typeface="+mn-ea"/>
              </a:defRPr>
            </a:lvl1pPr>
          </a:lstStyle>
          <a:p>
            <a:pPr>
              <a:defRPr/>
            </a:pPr>
            <a:fld id="{6C9C483E-D26D-4208-8955-01D3997C2B21}" type="slidenum">
              <a:rPr lang="en-US"/>
              <a:pPr>
                <a:defRPr/>
              </a:pPr>
              <a:t>‹#›</a:t>
            </a:fld>
            <a:endParaRPr lang="en-US"/>
          </a:p>
        </p:txBody>
      </p:sp>
    </p:spTree>
    <p:extLst>
      <p:ext uri="{BB962C8B-B14F-4D97-AF65-F5344CB8AC3E}">
        <p14:creationId xmlns:p14="http://schemas.microsoft.com/office/powerpoint/2010/main" val="17120779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1.xml"/><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em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a:xfrm>
            <a:off x="628650" y="388858"/>
            <a:ext cx="7886700" cy="994172"/>
          </a:xfrm>
        </p:spPr>
        <p:txBody>
          <a:bodyPr>
            <a:normAutofit/>
          </a:bodyPr>
          <a:lstStyle/>
          <a:p>
            <a:pPr algn="ctr"/>
            <a:r>
              <a:rPr lang="en-US" sz="3200" b="1" dirty="0"/>
              <a:t>What is C3 Glomerulopathy</a:t>
            </a:r>
            <a:br>
              <a:rPr lang="en-US" sz="3200" b="1" dirty="0"/>
            </a:br>
            <a:r>
              <a:rPr lang="en-US" sz="3200" b="1" dirty="0"/>
              <a:t>or C3G for short?</a:t>
            </a:r>
          </a:p>
        </p:txBody>
      </p:sp>
      <p:pic>
        <p:nvPicPr>
          <p:cNvPr id="6" name="Picture 5">
            <a:extLst>
              <a:ext uri="{FF2B5EF4-FFF2-40B4-BE49-F238E27FC236}">
                <a16:creationId xmlns:a16="http://schemas.microsoft.com/office/drawing/2014/main" id="{033033D5-3928-E54D-AF4A-C339B561DA5E}"/>
              </a:ext>
            </a:extLst>
          </p:cNvPr>
          <p:cNvPicPr>
            <a:picLocks noChangeAspect="1"/>
          </p:cNvPicPr>
          <p:nvPr/>
        </p:nvPicPr>
        <p:blipFill>
          <a:blip r:embed="rId3"/>
          <a:stretch>
            <a:fillRect/>
          </a:stretch>
        </p:blipFill>
        <p:spPr>
          <a:xfrm>
            <a:off x="2697480" y="1349317"/>
            <a:ext cx="3782753" cy="3782753"/>
          </a:xfrm>
          <a:prstGeom prst="rect">
            <a:avLst/>
          </a:prstGeom>
        </p:spPr>
      </p:pic>
    </p:spTree>
    <p:extLst>
      <p:ext uri="{BB962C8B-B14F-4D97-AF65-F5344CB8AC3E}">
        <p14:creationId xmlns:p14="http://schemas.microsoft.com/office/powerpoint/2010/main" val="235171787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190" y="3943350"/>
            <a:ext cx="6800850" cy="830997"/>
          </a:xfrm>
          <a:prstGeom prst="rect">
            <a:avLst/>
          </a:prstGeom>
          <a:solidFill>
            <a:schemeClr val="bg1"/>
          </a:solidFill>
        </p:spPr>
        <p:txBody>
          <a:bodyPr wrap="square">
            <a:spAutoFit/>
          </a:bodyPr>
          <a:lstStyle/>
          <a:p>
            <a:r>
              <a:rPr lang="en-US" sz="1600" dirty="0"/>
              <a:t>Immunoglobulins (Ig): IgA, IgG, IgM</a:t>
            </a:r>
          </a:p>
          <a:p>
            <a:r>
              <a:rPr lang="en-US" sz="1600" dirty="0"/>
              <a:t>Complement (C): </a:t>
            </a:r>
            <a:r>
              <a:rPr lang="en-US" sz="1600" b="1" dirty="0">
                <a:solidFill>
                  <a:srgbClr val="FF0000"/>
                </a:solidFill>
              </a:rPr>
              <a:t>C3</a:t>
            </a:r>
            <a:r>
              <a:rPr lang="en-US" sz="1600" dirty="0"/>
              <a:t> and C1q</a:t>
            </a:r>
          </a:p>
          <a:p>
            <a:r>
              <a:rPr lang="en-US" sz="1600" dirty="0"/>
              <a:t>Light chains: Kappa and lambda</a:t>
            </a:r>
          </a:p>
        </p:txBody>
      </p:sp>
      <p:pic>
        <p:nvPicPr>
          <p:cNvPr id="7" name="Content Placeholder 3">
            <a:extLst>
              <a:ext uri="{FF2B5EF4-FFF2-40B4-BE49-F238E27FC236}">
                <a16:creationId xmlns:a16="http://schemas.microsoft.com/office/drawing/2014/main" id="{14C350E2-4495-5049-A29A-872439840318}"/>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02336" y="1337310"/>
            <a:ext cx="4169664" cy="2606040"/>
          </a:xfrm>
        </p:spPr>
      </p:pic>
      <p:sp>
        <p:nvSpPr>
          <p:cNvPr id="6" name="TextBox 5">
            <a:extLst>
              <a:ext uri="{FF2B5EF4-FFF2-40B4-BE49-F238E27FC236}">
                <a16:creationId xmlns:a16="http://schemas.microsoft.com/office/drawing/2014/main" id="{ACEB9923-146B-6C4F-AEAB-34F5476E36C1}"/>
              </a:ext>
            </a:extLst>
          </p:cNvPr>
          <p:cNvSpPr txBox="1"/>
          <p:nvPr/>
        </p:nvSpPr>
        <p:spPr>
          <a:xfrm>
            <a:off x="480807" y="1337310"/>
            <a:ext cx="1208408" cy="369332"/>
          </a:xfrm>
          <a:prstGeom prst="rect">
            <a:avLst/>
          </a:prstGeom>
          <a:solidFill>
            <a:schemeClr val="tx1"/>
          </a:solidFill>
        </p:spPr>
        <p:txBody>
          <a:bodyPr wrap="none" rtlCol="0">
            <a:spAutoFit/>
          </a:bodyPr>
          <a:lstStyle/>
          <a:p>
            <a:r>
              <a:rPr lang="en-US" dirty="0">
                <a:solidFill>
                  <a:schemeClr val="bg1"/>
                </a:solidFill>
              </a:rPr>
              <a:t>C3 staining</a:t>
            </a:r>
          </a:p>
        </p:txBody>
      </p:sp>
      <p:sp>
        <p:nvSpPr>
          <p:cNvPr id="2" name="TextBox 1">
            <a:extLst>
              <a:ext uri="{FF2B5EF4-FFF2-40B4-BE49-F238E27FC236}">
                <a16:creationId xmlns:a16="http://schemas.microsoft.com/office/drawing/2014/main" id="{499B44AC-6A78-FE7D-0D03-2BCE4D847170}"/>
              </a:ext>
            </a:extLst>
          </p:cNvPr>
          <p:cNvSpPr txBox="1"/>
          <p:nvPr/>
        </p:nvSpPr>
        <p:spPr>
          <a:xfrm>
            <a:off x="320040" y="331470"/>
            <a:ext cx="8480313" cy="646331"/>
          </a:xfrm>
          <a:prstGeom prst="rect">
            <a:avLst/>
          </a:prstGeom>
          <a:noFill/>
        </p:spPr>
        <p:txBody>
          <a:bodyPr wrap="square" rtlCol="0">
            <a:spAutoFit/>
          </a:bodyPr>
          <a:lstStyle/>
          <a:p>
            <a:r>
              <a:rPr lang="en-US" dirty="0"/>
              <a:t>C3G is diagnosed by </a:t>
            </a:r>
            <a:r>
              <a:rPr lang="en-US" u="sng" dirty="0"/>
              <a:t>immunofluorescence staining</a:t>
            </a:r>
            <a:r>
              <a:rPr lang="en-US" dirty="0"/>
              <a:t>, which </a:t>
            </a:r>
            <a:r>
              <a:rPr lang="en-US" b="1" dirty="0">
                <a:solidFill>
                  <a:srgbClr val="FF0000"/>
                </a:solidFill>
              </a:rPr>
              <a:t>must be positive for C3 </a:t>
            </a:r>
            <a:r>
              <a:rPr lang="en-US" dirty="0"/>
              <a:t>by at least two orders of magnitude greater than any other stain.</a:t>
            </a:r>
          </a:p>
        </p:txBody>
      </p:sp>
    </p:spTree>
    <p:extLst>
      <p:ext uri="{BB962C8B-B14F-4D97-AF65-F5344CB8AC3E}">
        <p14:creationId xmlns:p14="http://schemas.microsoft.com/office/powerpoint/2010/main" val="195042999"/>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190" y="3943350"/>
            <a:ext cx="3600450" cy="830997"/>
          </a:xfrm>
          <a:prstGeom prst="rect">
            <a:avLst/>
          </a:prstGeom>
          <a:solidFill>
            <a:schemeClr val="bg1"/>
          </a:solidFill>
        </p:spPr>
        <p:txBody>
          <a:bodyPr wrap="square">
            <a:spAutoFit/>
          </a:bodyPr>
          <a:lstStyle/>
          <a:p>
            <a:r>
              <a:rPr lang="en-US" sz="1600" dirty="0"/>
              <a:t>Immunoglobulins (Ig): IgA, IgG, IgM</a:t>
            </a:r>
          </a:p>
          <a:p>
            <a:r>
              <a:rPr lang="en-US" sz="1600" dirty="0"/>
              <a:t>Complement (C): </a:t>
            </a:r>
            <a:r>
              <a:rPr lang="en-US" sz="1600" b="1" dirty="0">
                <a:solidFill>
                  <a:srgbClr val="FF0000"/>
                </a:solidFill>
              </a:rPr>
              <a:t>C3</a:t>
            </a:r>
            <a:r>
              <a:rPr lang="en-US" sz="1600" dirty="0"/>
              <a:t> and C1q</a:t>
            </a:r>
          </a:p>
          <a:p>
            <a:r>
              <a:rPr lang="en-US" sz="1600" dirty="0"/>
              <a:t>Light chains: Kappa and lambda</a:t>
            </a:r>
          </a:p>
        </p:txBody>
      </p:sp>
      <p:pic>
        <p:nvPicPr>
          <p:cNvPr id="7" name="Content Placeholder 3">
            <a:extLst>
              <a:ext uri="{FF2B5EF4-FFF2-40B4-BE49-F238E27FC236}">
                <a16:creationId xmlns:a16="http://schemas.microsoft.com/office/drawing/2014/main" id="{14C350E2-4495-5049-A29A-872439840318}"/>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02336" y="1337310"/>
            <a:ext cx="4169664" cy="2606040"/>
          </a:xfrm>
        </p:spPr>
      </p:pic>
      <p:sp>
        <p:nvSpPr>
          <p:cNvPr id="6" name="TextBox 5">
            <a:extLst>
              <a:ext uri="{FF2B5EF4-FFF2-40B4-BE49-F238E27FC236}">
                <a16:creationId xmlns:a16="http://schemas.microsoft.com/office/drawing/2014/main" id="{ACEB9923-146B-6C4F-AEAB-34F5476E36C1}"/>
              </a:ext>
            </a:extLst>
          </p:cNvPr>
          <p:cNvSpPr txBox="1"/>
          <p:nvPr/>
        </p:nvSpPr>
        <p:spPr>
          <a:xfrm>
            <a:off x="480807" y="1337310"/>
            <a:ext cx="1208408" cy="369332"/>
          </a:xfrm>
          <a:prstGeom prst="rect">
            <a:avLst/>
          </a:prstGeom>
          <a:solidFill>
            <a:schemeClr val="tx1"/>
          </a:solidFill>
        </p:spPr>
        <p:txBody>
          <a:bodyPr wrap="none" rtlCol="0">
            <a:spAutoFit/>
          </a:bodyPr>
          <a:lstStyle/>
          <a:p>
            <a:r>
              <a:rPr lang="en-US" dirty="0">
                <a:solidFill>
                  <a:schemeClr val="bg1"/>
                </a:solidFill>
              </a:rPr>
              <a:t>C3 staining</a:t>
            </a:r>
          </a:p>
        </p:txBody>
      </p:sp>
      <p:sp>
        <p:nvSpPr>
          <p:cNvPr id="2" name="TextBox 1">
            <a:extLst>
              <a:ext uri="{FF2B5EF4-FFF2-40B4-BE49-F238E27FC236}">
                <a16:creationId xmlns:a16="http://schemas.microsoft.com/office/drawing/2014/main" id="{499B44AC-6A78-FE7D-0D03-2BCE4D847170}"/>
              </a:ext>
            </a:extLst>
          </p:cNvPr>
          <p:cNvSpPr txBox="1"/>
          <p:nvPr/>
        </p:nvSpPr>
        <p:spPr>
          <a:xfrm>
            <a:off x="320040" y="331470"/>
            <a:ext cx="8480313" cy="646331"/>
          </a:xfrm>
          <a:prstGeom prst="rect">
            <a:avLst/>
          </a:prstGeom>
          <a:noFill/>
        </p:spPr>
        <p:txBody>
          <a:bodyPr wrap="square" rtlCol="0">
            <a:spAutoFit/>
          </a:bodyPr>
          <a:lstStyle/>
          <a:p>
            <a:r>
              <a:rPr lang="en-US" dirty="0"/>
              <a:t>C3G is diagnosed by </a:t>
            </a:r>
            <a:r>
              <a:rPr lang="en-US" u="sng" dirty="0"/>
              <a:t>immunofluorescence staining</a:t>
            </a:r>
            <a:r>
              <a:rPr lang="en-US" dirty="0"/>
              <a:t>, which </a:t>
            </a:r>
            <a:r>
              <a:rPr lang="en-US" b="1" dirty="0">
                <a:solidFill>
                  <a:srgbClr val="FF0000"/>
                </a:solidFill>
              </a:rPr>
              <a:t>must be positive for C3 </a:t>
            </a:r>
            <a:r>
              <a:rPr lang="en-US" dirty="0"/>
              <a:t>by at least two orders of magnitude greater than any other stain.</a:t>
            </a:r>
          </a:p>
        </p:txBody>
      </p:sp>
      <p:pic>
        <p:nvPicPr>
          <p:cNvPr id="3" name="Picture 4">
            <a:extLst>
              <a:ext uri="{FF2B5EF4-FFF2-40B4-BE49-F238E27FC236}">
                <a16:creationId xmlns:a16="http://schemas.microsoft.com/office/drawing/2014/main" id="{83A51865-C695-49A6-2617-5DE0FC5A69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9280" y="1322614"/>
            <a:ext cx="2628899" cy="257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DE73C4D-0F38-3C5B-4FAA-DD1E52F545A4}"/>
              </a:ext>
            </a:extLst>
          </p:cNvPr>
          <p:cNvSpPr/>
          <p:nvPr/>
        </p:nvSpPr>
        <p:spPr>
          <a:xfrm>
            <a:off x="5223510" y="3897630"/>
            <a:ext cx="3600450" cy="1077218"/>
          </a:xfrm>
          <a:prstGeom prst="rect">
            <a:avLst/>
          </a:prstGeom>
          <a:noFill/>
        </p:spPr>
        <p:txBody>
          <a:bodyPr wrap="square">
            <a:spAutoFit/>
          </a:bodyPr>
          <a:lstStyle/>
          <a:p>
            <a:r>
              <a:rPr lang="en-US" sz="1600" u="sng" dirty="0"/>
              <a:t>Electron microscopy</a:t>
            </a:r>
            <a:r>
              <a:rPr lang="en-US" sz="1600" dirty="0"/>
              <a:t> can then be done to subclassify C3G as Dense Deposit Disease (DDD, shown above) or C3 </a:t>
            </a:r>
            <a:r>
              <a:rPr lang="en-US" sz="1600" dirty="0" err="1"/>
              <a:t>glomerulo</a:t>
            </a:r>
            <a:r>
              <a:rPr lang="en-US" sz="1600" dirty="0"/>
              <a:t>-nephritis (C3GN)</a:t>
            </a:r>
          </a:p>
        </p:txBody>
      </p:sp>
    </p:spTree>
    <p:extLst>
      <p:ext uri="{BB962C8B-B14F-4D97-AF65-F5344CB8AC3E}">
        <p14:creationId xmlns:p14="http://schemas.microsoft.com/office/powerpoint/2010/main" val="419029354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727" t="10000" r="31483"/>
          <a:stretch/>
        </p:blipFill>
        <p:spPr>
          <a:xfrm>
            <a:off x="2909455" y="377190"/>
            <a:ext cx="3250276" cy="4629150"/>
          </a:xfrm>
          <a:prstGeom prst="rect">
            <a:avLst/>
          </a:prstGeom>
        </p:spPr>
      </p:pic>
      <p:sp>
        <p:nvSpPr>
          <p:cNvPr id="2" name="Rectangle 1"/>
          <p:cNvSpPr/>
          <p:nvPr/>
        </p:nvSpPr>
        <p:spPr>
          <a:xfrm>
            <a:off x="3291840" y="57150"/>
            <a:ext cx="2468880" cy="32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023360" y="1804208"/>
            <a:ext cx="1051560" cy="156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2900605" y="57150"/>
            <a:ext cx="3346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C3 Dominant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Glomerulonephritis</a:t>
            </a:r>
          </a:p>
        </p:txBody>
      </p:sp>
      <p:sp>
        <p:nvSpPr>
          <p:cNvPr id="6" name="TextBox 5"/>
          <p:cNvSpPr txBox="1"/>
          <p:nvPr/>
        </p:nvSpPr>
        <p:spPr>
          <a:xfrm>
            <a:off x="3820903" y="1725327"/>
            <a:ext cx="14244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C3 Glomerulopathy</a:t>
            </a:r>
          </a:p>
        </p:txBody>
      </p:sp>
      <p:sp>
        <p:nvSpPr>
          <p:cNvPr id="9" name="TextBox 8"/>
          <p:cNvSpPr txBox="1"/>
          <p:nvPr/>
        </p:nvSpPr>
        <p:spPr>
          <a:xfrm>
            <a:off x="7252790" y="4965816"/>
            <a:ext cx="188705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Smith et al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Nature Reviews </a:t>
            </a:r>
            <a:r>
              <a:rPr kumimoji="0" lang="en-US" sz="800" b="0" i="1" u="none" strike="noStrike" kern="1200" cap="none" spc="0" normalizeH="0" baseline="0" noProof="0" dirty="0" err="1">
                <a:ln>
                  <a:noFill/>
                </a:ln>
                <a:solidFill>
                  <a:prstClr val="black"/>
                </a:solidFill>
                <a:effectLst/>
                <a:uLnTx/>
                <a:uFillTx/>
                <a:latin typeface="Calibri" panose="020F0502020204030204"/>
                <a:ea typeface="+mn-ea"/>
                <a:cs typeface="+mn-cs"/>
              </a:rPr>
              <a:t>Nephrol</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5956068" y="2500572"/>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2647605" y="2372244"/>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6209606" y="403091"/>
            <a:ext cx="2842954" cy="3293209"/>
          </a:xfrm>
          <a:prstGeom prst="rect">
            <a:avLst/>
          </a:prstGeom>
          <a:solidFill>
            <a:schemeClr val="accent2">
              <a:lumMod val="20000"/>
              <a:lumOff val="80000"/>
            </a:schemeClr>
          </a:solidFill>
          <a:ln>
            <a:solidFill>
              <a:schemeClr val="accent2">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Paraprotein-associated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glomerulo</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-nephritis or monoclonal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gammo-pathy</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of renal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signif-icance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(MGRS)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Adults &gt; 50 y/o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Complement dysregulation driven by paraprotein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Paraprotein-targeted therapy</a:t>
            </a:r>
          </a:p>
        </p:txBody>
      </p:sp>
      <p:sp>
        <p:nvSpPr>
          <p:cNvPr id="5" name="TextBox 4"/>
          <p:cNvSpPr txBox="1"/>
          <p:nvPr/>
        </p:nvSpPr>
        <p:spPr>
          <a:xfrm>
            <a:off x="91441" y="405463"/>
            <a:ext cx="2784766" cy="2646878"/>
          </a:xfrm>
          <a:prstGeom prst="rect">
            <a:avLst/>
          </a:prstGeom>
          <a:solidFill>
            <a:schemeClr val="accent2">
              <a:lumMod val="20000"/>
              <a:lumOff val="80000"/>
            </a:schemeClr>
          </a:solidFill>
          <a:ln>
            <a:solidFill>
              <a:schemeClr val="accent2">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Post-infectious Glomerulonephritis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30% of cases are C3 dominant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FF0000"/>
                </a:solidFill>
                <a:effectLst/>
                <a:uLnTx/>
                <a:uFillTx/>
                <a:latin typeface="Calibri" panose="020F0502020204030204"/>
                <a:ea typeface="+mn-ea"/>
                <a:cs typeface="+mn-cs"/>
              </a:rPr>
              <a:t>Complement abnormalities resolve within 8-12 weeks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Persistent abnormalities = reclassification to C3G</a:t>
            </a:r>
          </a:p>
        </p:txBody>
      </p:sp>
    </p:spTree>
    <p:extLst>
      <p:ext uri="{BB962C8B-B14F-4D97-AF65-F5344CB8AC3E}">
        <p14:creationId xmlns:p14="http://schemas.microsoft.com/office/powerpoint/2010/main" val="110236141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a:xfrm>
            <a:off x="457200" y="57150"/>
            <a:ext cx="8058150" cy="994172"/>
          </a:xfrm>
        </p:spPr>
        <p:txBody>
          <a:bodyPr>
            <a:normAutofit/>
          </a:bodyPr>
          <a:lstStyle/>
          <a:p>
            <a:r>
              <a:rPr lang="en-US" sz="3200" b="1" dirty="0"/>
              <a:t>Learning objectives</a:t>
            </a:r>
          </a:p>
        </p:txBody>
      </p:sp>
      <p:sp>
        <p:nvSpPr>
          <p:cNvPr id="7" name="Rectangle 6">
            <a:extLst>
              <a:ext uri="{FF2B5EF4-FFF2-40B4-BE49-F238E27FC236}">
                <a16:creationId xmlns:a16="http://schemas.microsoft.com/office/drawing/2014/main" id="{454AAF4F-6DF8-D24E-A606-6DCEF6BD5AE5}"/>
              </a:ext>
            </a:extLst>
          </p:cNvPr>
          <p:cNvSpPr/>
          <p:nvPr/>
        </p:nvSpPr>
        <p:spPr>
          <a:xfrm>
            <a:off x="457200" y="978872"/>
            <a:ext cx="8549640" cy="4093428"/>
          </a:xfrm>
          <a:prstGeom prst="rect">
            <a:avLst/>
          </a:prstGeom>
        </p:spPr>
        <p:txBody>
          <a:bodyPr wrap="square">
            <a:spAutoFit/>
          </a:bodyPr>
          <a:lstStyle/>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the anatomy of the kidney and glomerulus</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how C3G is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diagnosed</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the relationship of C3G to post-infectious glomerulonephritis (PIGN) and monoclonal gammopathy of renal significance (MGRS)</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that C3G is caused by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complement dysregulation </a:t>
            </a:r>
          </a:p>
          <a:p>
            <a:pPr marL="342900" marR="0" lvl="0" indent="-342900">
              <a:spcBef>
                <a:spcPts val="0"/>
              </a:spcBef>
              <a:spcAft>
                <a:spcPts val="0"/>
              </a:spcAft>
              <a:buFont typeface="Symbol" pitchFamily="2" charset="2"/>
              <a:buChar char=""/>
            </a:pPr>
            <a:r>
              <a:rPr lang="en-US" sz="2000" dirty="0">
                <a:latin typeface="Arial" panose="020B0604020202020204" pitchFamily="34" charset="0"/>
                <a:ea typeface="MS Mincho" panose="02020609040205080304" pitchFamily="49" charset="-128"/>
                <a:cs typeface="Arial" panose="020B0604020202020204" pitchFamily="34" charset="0"/>
              </a:rPr>
              <a:t>To understand what the complement system does</a:t>
            </a:r>
          </a:p>
          <a:p>
            <a:pPr marL="342900" marR="0" lvl="0" indent="-342900">
              <a:spcBef>
                <a:spcPts val="0"/>
              </a:spcBef>
              <a:spcAft>
                <a:spcPts val="0"/>
              </a:spcAft>
              <a:buFont typeface="Symbol" pitchFamily="2" charset="2"/>
              <a:buChar char=""/>
            </a:pPr>
            <a:r>
              <a:rPr lang="en-US" sz="2000" dirty="0">
                <a:latin typeface="Arial" panose="020B0604020202020204" pitchFamily="34" charset="0"/>
                <a:ea typeface="MS Mincho" panose="02020609040205080304" pitchFamily="49" charset="-128"/>
                <a:cs typeface="Arial" panose="020B0604020202020204" pitchFamily="34" charset="0"/>
              </a:rPr>
              <a:t>To understand how we study complement in persons with C3G</a:t>
            </a:r>
          </a:p>
          <a:p>
            <a:pPr marL="342900" marR="0" lvl="0" indent="-342900">
              <a:spcBef>
                <a:spcPts val="0"/>
              </a:spcBef>
              <a:spcAft>
                <a:spcPts val="0"/>
              </a:spcAft>
              <a:buFont typeface="Symbol" pitchFamily="2" charset="2"/>
              <a:buChar char=""/>
            </a:pPr>
            <a:r>
              <a:rPr lang="en-US" sz="2000" dirty="0">
                <a:latin typeface="Arial" panose="020B0604020202020204" pitchFamily="34" charset="0"/>
                <a:ea typeface="MS Mincho" panose="02020609040205080304" pitchFamily="49" charset="-128"/>
                <a:cs typeface="Arial" panose="020B0604020202020204" pitchFamily="34" charset="0"/>
              </a:rPr>
              <a:t>To understand that there are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many causes of complement dysregulation</a:t>
            </a:r>
            <a:r>
              <a:rPr lang="en-US" sz="2000" dirty="0">
                <a:latin typeface="Arial" panose="020B0604020202020204" pitchFamily="34" charset="0"/>
                <a:ea typeface="MS Mincho" panose="02020609040205080304" pitchFamily="49" charset="-128"/>
                <a:cs typeface="Arial" panose="020B0604020202020204" pitchFamily="34" charset="0"/>
              </a:rPr>
              <a:t> that can give rises to C3G </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recognize that while there are no disease-specific treatment, the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future is very bright </a:t>
            </a: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and multiple new therapies are being tested in clinical trials  </a:t>
            </a:r>
            <a:endParaRPr lang="en-US" sz="20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2899AF0-AB85-B3E3-8B87-03D5BBF8028D}"/>
              </a:ext>
            </a:extLst>
          </p:cNvPr>
          <p:cNvSpPr/>
          <p:nvPr/>
        </p:nvSpPr>
        <p:spPr>
          <a:xfrm>
            <a:off x="-1" y="925830"/>
            <a:ext cx="9142413" cy="1645920"/>
          </a:xfrm>
          <a:prstGeom prst="rect">
            <a:avLst/>
          </a:prstGeom>
          <a:solidFill>
            <a:schemeClr val="bg2">
              <a:alpha val="75000"/>
            </a:schemeClr>
          </a:solidFill>
          <a:ln>
            <a:solidFill>
              <a:schemeClr val="bg2">
                <a:lumMod val="90000"/>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51002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p:txBody>
          <a:bodyPr>
            <a:normAutofit/>
          </a:bodyPr>
          <a:lstStyle/>
          <a:p>
            <a:r>
              <a:rPr lang="en-US" sz="3200" b="1" dirty="0"/>
              <a:t>What is C3?</a:t>
            </a:r>
          </a:p>
        </p:txBody>
      </p:sp>
      <p:sp>
        <p:nvSpPr>
          <p:cNvPr id="3" name="Content Placeholder 2">
            <a:extLst>
              <a:ext uri="{FF2B5EF4-FFF2-40B4-BE49-F238E27FC236}">
                <a16:creationId xmlns:a16="http://schemas.microsoft.com/office/drawing/2014/main" id="{E7526EBF-E1A2-1E42-A68A-C248F08A93AE}"/>
              </a:ext>
            </a:extLst>
          </p:cNvPr>
          <p:cNvSpPr>
            <a:spLocks noGrp="1"/>
          </p:cNvSpPr>
          <p:nvPr>
            <p:ph idx="1"/>
          </p:nvPr>
        </p:nvSpPr>
        <p:spPr>
          <a:xfrm>
            <a:off x="628650" y="1369218"/>
            <a:ext cx="6686550" cy="3625691"/>
          </a:xfrm>
        </p:spPr>
        <p:txBody>
          <a:bodyPr>
            <a:normAutofit/>
          </a:bodyPr>
          <a:lstStyle/>
          <a:p>
            <a:r>
              <a:rPr lang="en-US" sz="2800" dirty="0"/>
              <a:t>It is the third component (protein) in the complement cascade </a:t>
            </a:r>
          </a:p>
          <a:p>
            <a:r>
              <a:rPr lang="en-US" sz="2800" dirty="0"/>
              <a:t>It is very abundant in blood</a:t>
            </a:r>
          </a:p>
          <a:p>
            <a:r>
              <a:rPr lang="en-US" sz="2800" dirty="0"/>
              <a:t>The range of normal values is very broad</a:t>
            </a:r>
          </a:p>
          <a:p>
            <a:r>
              <a:rPr lang="en-US" sz="2800" dirty="0"/>
              <a:t>To become active, it undergoes a large change in shape</a:t>
            </a:r>
          </a:p>
          <a:p>
            <a:endParaRPr lang="en-US" sz="3200" dirty="0"/>
          </a:p>
        </p:txBody>
      </p:sp>
      <p:pic>
        <p:nvPicPr>
          <p:cNvPr id="6" name="Picture 5" descr="C3only.png">
            <a:extLst>
              <a:ext uri="{FF2B5EF4-FFF2-40B4-BE49-F238E27FC236}">
                <a16:creationId xmlns:a16="http://schemas.microsoft.com/office/drawing/2014/main" id="{E609CC5F-DD74-6ABE-AFDE-99A167F08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978" t="7468" r="24844" b="10967"/>
          <a:stretch/>
        </p:blipFill>
        <p:spPr>
          <a:xfrm>
            <a:off x="7406640" y="1108710"/>
            <a:ext cx="1598828" cy="2662826"/>
          </a:xfrm>
          <a:prstGeom prst="rect">
            <a:avLst/>
          </a:prstGeom>
        </p:spPr>
      </p:pic>
    </p:spTree>
    <p:extLst>
      <p:ext uri="{BB962C8B-B14F-4D97-AF65-F5344CB8AC3E}">
        <p14:creationId xmlns:p14="http://schemas.microsoft.com/office/powerpoint/2010/main" val="123848769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p:txBody>
          <a:bodyPr>
            <a:normAutofit/>
          </a:bodyPr>
          <a:lstStyle/>
          <a:p>
            <a:r>
              <a:rPr lang="en-US" sz="3200" b="1" dirty="0"/>
              <a:t>What is C3 Glomerulopathy?</a:t>
            </a:r>
          </a:p>
        </p:txBody>
      </p:sp>
      <p:sp>
        <p:nvSpPr>
          <p:cNvPr id="3" name="Content Placeholder 2">
            <a:extLst>
              <a:ext uri="{FF2B5EF4-FFF2-40B4-BE49-F238E27FC236}">
                <a16:creationId xmlns:a16="http://schemas.microsoft.com/office/drawing/2014/main" id="{E7526EBF-E1A2-1E42-A68A-C248F08A93AE}"/>
              </a:ext>
            </a:extLst>
          </p:cNvPr>
          <p:cNvSpPr>
            <a:spLocks noGrp="1"/>
          </p:cNvSpPr>
          <p:nvPr>
            <p:ph idx="1"/>
          </p:nvPr>
        </p:nvSpPr>
        <p:spPr>
          <a:xfrm>
            <a:off x="628650" y="1369218"/>
            <a:ext cx="7886700" cy="3774281"/>
          </a:xfrm>
        </p:spPr>
        <p:txBody>
          <a:bodyPr>
            <a:normAutofit/>
          </a:bodyPr>
          <a:lstStyle/>
          <a:p>
            <a:r>
              <a:rPr lang="en-US" sz="2400" dirty="0"/>
              <a:t>It is an ultra rare disease</a:t>
            </a:r>
          </a:p>
          <a:p>
            <a:r>
              <a:rPr lang="en-US" sz="2400" dirty="0"/>
              <a:t>It is a disease in which C3, its breakdown products, and other complement proteins build up in the glomerulus</a:t>
            </a:r>
          </a:p>
          <a:p>
            <a:r>
              <a:rPr lang="en-US" sz="2400" dirty="0"/>
              <a:t>It requires a renal biopsy to make the diagnosis</a:t>
            </a:r>
          </a:p>
          <a:p>
            <a:r>
              <a:rPr lang="en-US" sz="2400" dirty="0"/>
              <a:t>Its underlying cause is dysregulation of complement </a:t>
            </a:r>
          </a:p>
          <a:p>
            <a:r>
              <a:rPr lang="en-US" sz="2400" dirty="0"/>
              <a:t>Dysregulation of complement can be caused by different things</a:t>
            </a:r>
          </a:p>
          <a:p>
            <a:pPr marL="0" indent="0">
              <a:buNone/>
            </a:pPr>
            <a:endParaRPr lang="en-US" sz="2000" dirty="0"/>
          </a:p>
          <a:p>
            <a:endParaRPr lang="en-US" sz="2400" dirty="0"/>
          </a:p>
        </p:txBody>
      </p:sp>
    </p:spTree>
    <p:extLst>
      <p:ext uri="{BB962C8B-B14F-4D97-AF65-F5344CB8AC3E}">
        <p14:creationId xmlns:p14="http://schemas.microsoft.com/office/powerpoint/2010/main" val="421069955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p:txBody>
          <a:bodyPr>
            <a:normAutofit/>
          </a:bodyPr>
          <a:lstStyle/>
          <a:p>
            <a:r>
              <a:rPr lang="en-US" sz="3200" b="1" dirty="0"/>
              <a:t>What is complement?</a:t>
            </a:r>
          </a:p>
        </p:txBody>
      </p:sp>
      <p:sp>
        <p:nvSpPr>
          <p:cNvPr id="3" name="Content Placeholder 2">
            <a:extLst>
              <a:ext uri="{FF2B5EF4-FFF2-40B4-BE49-F238E27FC236}">
                <a16:creationId xmlns:a16="http://schemas.microsoft.com/office/drawing/2014/main" id="{E7526EBF-E1A2-1E42-A68A-C248F08A93AE}"/>
              </a:ext>
            </a:extLst>
          </p:cNvPr>
          <p:cNvSpPr>
            <a:spLocks noGrp="1"/>
          </p:cNvSpPr>
          <p:nvPr>
            <p:ph idx="1"/>
          </p:nvPr>
        </p:nvSpPr>
        <p:spPr>
          <a:xfrm>
            <a:off x="628650" y="1369218"/>
            <a:ext cx="7886700" cy="3774281"/>
          </a:xfrm>
        </p:spPr>
        <p:txBody>
          <a:bodyPr>
            <a:normAutofit/>
          </a:bodyPr>
          <a:lstStyle/>
          <a:p>
            <a:r>
              <a:rPr lang="en-US" sz="2400" dirty="0"/>
              <a:t>It is a defense system in the body</a:t>
            </a:r>
          </a:p>
          <a:p>
            <a:r>
              <a:rPr lang="en-US" sz="2400" dirty="0"/>
              <a:t>It is very powerful</a:t>
            </a:r>
          </a:p>
          <a:p>
            <a:r>
              <a:rPr lang="en-US" sz="2400" dirty="0"/>
              <a:t>When it is not properly controlled, a variety of diseases can occur in addition to C3G</a:t>
            </a:r>
          </a:p>
          <a:p>
            <a:pPr marL="0" indent="0">
              <a:buNone/>
            </a:pPr>
            <a:endParaRPr lang="en-US" sz="2000" dirty="0"/>
          </a:p>
          <a:p>
            <a:endParaRPr lang="en-US" sz="2400" dirty="0"/>
          </a:p>
        </p:txBody>
      </p:sp>
    </p:spTree>
    <p:extLst>
      <p:ext uri="{BB962C8B-B14F-4D97-AF65-F5344CB8AC3E}">
        <p14:creationId xmlns:p14="http://schemas.microsoft.com/office/powerpoint/2010/main" val="58070905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784DECC-95F9-0641-136B-C60D64C84317}"/>
              </a:ext>
            </a:extLst>
          </p:cNvPr>
          <p:cNvPicPr>
            <a:picLocks noChangeAspect="1"/>
          </p:cNvPicPr>
          <p:nvPr/>
        </p:nvPicPr>
        <p:blipFill>
          <a:blip r:embed="rId3"/>
          <a:stretch>
            <a:fillRect/>
          </a:stretch>
        </p:blipFill>
        <p:spPr>
          <a:xfrm>
            <a:off x="403320" y="651510"/>
            <a:ext cx="8557800" cy="3886200"/>
          </a:xfrm>
          <a:prstGeom prst="rect">
            <a:avLst/>
          </a:prstGeom>
        </p:spPr>
      </p:pic>
    </p:spTree>
    <p:extLst>
      <p:ext uri="{BB962C8B-B14F-4D97-AF65-F5344CB8AC3E}">
        <p14:creationId xmlns:p14="http://schemas.microsoft.com/office/powerpoint/2010/main" val="295581814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p:txBody>
          <a:bodyPr>
            <a:normAutofit/>
          </a:bodyPr>
          <a:lstStyle/>
          <a:p>
            <a:r>
              <a:rPr lang="en-US" sz="3200" b="1" dirty="0"/>
              <a:t>So let’s look at the complement system</a:t>
            </a:r>
          </a:p>
        </p:txBody>
      </p:sp>
      <p:sp>
        <p:nvSpPr>
          <p:cNvPr id="3" name="Content Placeholder 2">
            <a:extLst>
              <a:ext uri="{FF2B5EF4-FFF2-40B4-BE49-F238E27FC236}">
                <a16:creationId xmlns:a16="http://schemas.microsoft.com/office/drawing/2014/main" id="{E7526EBF-E1A2-1E42-A68A-C248F08A93AE}"/>
              </a:ext>
            </a:extLst>
          </p:cNvPr>
          <p:cNvSpPr>
            <a:spLocks noGrp="1"/>
          </p:cNvSpPr>
          <p:nvPr>
            <p:ph idx="1"/>
          </p:nvPr>
        </p:nvSpPr>
        <p:spPr>
          <a:xfrm>
            <a:off x="628650" y="1369218"/>
            <a:ext cx="7886700" cy="3774281"/>
          </a:xfrm>
        </p:spPr>
        <p:txBody>
          <a:bodyPr>
            <a:normAutofit/>
          </a:bodyPr>
          <a:lstStyle/>
          <a:p>
            <a:r>
              <a:rPr lang="en-US" sz="2800" dirty="0"/>
              <a:t>There are three phases</a:t>
            </a:r>
          </a:p>
          <a:p>
            <a:pPr lvl="1"/>
            <a:r>
              <a:rPr lang="en-US" sz="2500" dirty="0"/>
              <a:t>Initiation – getting it started</a:t>
            </a:r>
          </a:p>
          <a:p>
            <a:pPr lvl="1"/>
            <a:r>
              <a:rPr lang="en-US" sz="2500" dirty="0"/>
              <a:t>Amplification – ramping up the process</a:t>
            </a:r>
          </a:p>
          <a:p>
            <a:pPr lvl="1"/>
            <a:r>
              <a:rPr lang="en-US" sz="2500" dirty="0"/>
              <a:t>Effector – facing the consequences</a:t>
            </a:r>
          </a:p>
          <a:p>
            <a:pPr marL="0" indent="0">
              <a:buNone/>
            </a:pPr>
            <a:endParaRPr lang="en-US" sz="2400" dirty="0"/>
          </a:p>
          <a:p>
            <a:endParaRPr lang="en-US" sz="2800" dirty="0"/>
          </a:p>
        </p:txBody>
      </p:sp>
    </p:spTree>
    <p:extLst>
      <p:ext uri="{BB962C8B-B14F-4D97-AF65-F5344CB8AC3E}">
        <p14:creationId xmlns:p14="http://schemas.microsoft.com/office/powerpoint/2010/main" val="2920262029"/>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15"/>
          <p:cNvSpPr txBox="1">
            <a:spLocks noChangeArrowheads="1"/>
          </p:cNvSpPr>
          <p:nvPr/>
        </p:nvSpPr>
        <p:spPr bwMode="auto">
          <a:xfrm>
            <a:off x="1051560" y="861596"/>
            <a:ext cx="2788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600" b="1" dirty="0">
                <a:solidFill>
                  <a:srgbClr val="000000"/>
                </a:solidFill>
                <a:latin typeface="Verdana" pitchFamily="34" charset="0"/>
                <a:ea typeface="MS PGothic" pitchFamily="34" charset="-128"/>
              </a:rPr>
              <a:t>Alternative Pathway</a:t>
            </a:r>
          </a:p>
        </p:txBody>
      </p:sp>
      <p:sp>
        <p:nvSpPr>
          <p:cNvPr id="75779" name="TextBox 66"/>
          <p:cNvSpPr txBox="1">
            <a:spLocks noChangeArrowheads="1"/>
          </p:cNvSpPr>
          <p:nvPr/>
        </p:nvSpPr>
        <p:spPr bwMode="auto">
          <a:xfrm>
            <a:off x="5943600" y="440532"/>
            <a:ext cx="1657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200">
                <a:solidFill>
                  <a:srgbClr val="000000"/>
                </a:solidFill>
                <a:latin typeface="Verdana" pitchFamily="34" charset="0"/>
                <a:ea typeface="MS PGothic" pitchFamily="34" charset="-128"/>
              </a:rPr>
              <a:t>Classical Pathway</a:t>
            </a:r>
          </a:p>
        </p:txBody>
      </p:sp>
      <p:sp>
        <p:nvSpPr>
          <p:cNvPr id="75780" name="TextBox 17"/>
          <p:cNvSpPr txBox="1">
            <a:spLocks noChangeArrowheads="1"/>
          </p:cNvSpPr>
          <p:nvPr/>
        </p:nvSpPr>
        <p:spPr bwMode="auto">
          <a:xfrm>
            <a:off x="6096000" y="660797"/>
            <a:ext cx="13292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a:solidFill>
                  <a:srgbClr val="000000"/>
                </a:solidFill>
                <a:latin typeface="Verdana" pitchFamily="34" charset="0"/>
                <a:ea typeface="MS PGothic" pitchFamily="34" charset="-128"/>
              </a:rPr>
              <a:t>Immune complexes</a:t>
            </a:r>
          </a:p>
        </p:txBody>
      </p:sp>
      <p:sp>
        <p:nvSpPr>
          <p:cNvPr id="75781" name="TextBox 67"/>
          <p:cNvSpPr txBox="1">
            <a:spLocks noChangeArrowheads="1"/>
          </p:cNvSpPr>
          <p:nvPr/>
        </p:nvSpPr>
        <p:spPr bwMode="auto">
          <a:xfrm>
            <a:off x="1740694" y="1208485"/>
            <a:ext cx="12859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a:solidFill>
                  <a:srgbClr val="000000"/>
                </a:solidFill>
                <a:latin typeface="Verdana" pitchFamily="34" charset="0"/>
                <a:ea typeface="MS PGothic" pitchFamily="34" charset="-128"/>
              </a:rPr>
              <a:t>Activating surfaces</a:t>
            </a:r>
          </a:p>
        </p:txBody>
      </p:sp>
      <p:sp>
        <p:nvSpPr>
          <p:cNvPr id="75782" name="TextBox 68"/>
          <p:cNvSpPr txBox="1">
            <a:spLocks noChangeArrowheads="1"/>
          </p:cNvSpPr>
          <p:nvPr/>
        </p:nvSpPr>
        <p:spPr bwMode="auto">
          <a:xfrm>
            <a:off x="3416382" y="114301"/>
            <a:ext cx="2010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200">
                <a:solidFill>
                  <a:srgbClr val="000000"/>
                </a:solidFill>
                <a:latin typeface="Verdana" pitchFamily="34" charset="0"/>
                <a:ea typeface="MS PGothic" pitchFamily="34" charset="-128"/>
              </a:rPr>
              <a:t>Mannose Binding Lectin</a:t>
            </a:r>
          </a:p>
        </p:txBody>
      </p:sp>
      <p:sp>
        <p:nvSpPr>
          <p:cNvPr id="75783" name="TextBox 104"/>
          <p:cNvSpPr txBox="1">
            <a:spLocks noChangeArrowheads="1"/>
          </p:cNvSpPr>
          <p:nvPr/>
        </p:nvSpPr>
        <p:spPr bwMode="auto">
          <a:xfrm>
            <a:off x="3707606" y="354806"/>
            <a:ext cx="15712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dirty="0">
                <a:solidFill>
                  <a:srgbClr val="000000"/>
                </a:solidFill>
                <a:latin typeface="Verdana" pitchFamily="34" charset="0"/>
                <a:ea typeface="MS PGothic" pitchFamily="34" charset="-128"/>
              </a:rPr>
              <a:t>Microbial carbohydrates</a:t>
            </a:r>
          </a:p>
        </p:txBody>
      </p:sp>
      <p:sp>
        <p:nvSpPr>
          <p:cNvPr id="75784" name="TextBox 103"/>
          <p:cNvSpPr txBox="1">
            <a:spLocks noChangeArrowheads="1"/>
          </p:cNvSpPr>
          <p:nvPr/>
        </p:nvSpPr>
        <p:spPr bwMode="auto">
          <a:xfrm>
            <a:off x="182880" y="163533"/>
            <a:ext cx="14013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800" b="1" dirty="0">
                <a:solidFill>
                  <a:srgbClr val="000000"/>
                </a:solidFill>
                <a:latin typeface="Verdana" pitchFamily="34" charset="0"/>
                <a:ea typeface="MS PGothic" pitchFamily="34" charset="-128"/>
              </a:rPr>
              <a:t>Phase 1</a:t>
            </a:r>
          </a:p>
          <a:p>
            <a:pPr defTabSz="685800" eaLnBrk="1" fontAlgn="base" hangingPunct="1">
              <a:spcBef>
                <a:spcPct val="0"/>
              </a:spcBef>
              <a:spcAft>
                <a:spcPct val="0"/>
              </a:spcAft>
              <a:buNone/>
            </a:pPr>
            <a:r>
              <a:rPr lang="en-US" altLang="en-US" sz="1800" b="1" dirty="0">
                <a:solidFill>
                  <a:srgbClr val="000000"/>
                </a:solidFill>
                <a:latin typeface="Verdana" pitchFamily="34" charset="0"/>
                <a:ea typeface="MS PGothic" pitchFamily="34" charset="-128"/>
              </a:rPr>
              <a:t>Initiation</a:t>
            </a:r>
          </a:p>
        </p:txBody>
      </p:sp>
      <p:sp>
        <p:nvSpPr>
          <p:cNvPr id="5" name="Oval 4"/>
          <p:cNvSpPr/>
          <p:nvPr/>
        </p:nvSpPr>
        <p:spPr>
          <a:xfrm>
            <a:off x="1543050" y="1885950"/>
            <a:ext cx="45720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750" b="1" dirty="0">
                <a:solidFill>
                  <a:srgbClr val="000000"/>
                </a:solidFill>
                <a:latin typeface="Arial"/>
              </a:rPr>
              <a:t>C3a</a:t>
            </a:r>
          </a:p>
        </p:txBody>
      </p:sp>
      <p:sp>
        <p:nvSpPr>
          <p:cNvPr id="114" name="Oval 113"/>
          <p:cNvSpPr/>
          <p:nvPr/>
        </p:nvSpPr>
        <p:spPr>
          <a:xfrm>
            <a:off x="3257550" y="1828800"/>
            <a:ext cx="5143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825" b="1" dirty="0">
                <a:solidFill>
                  <a:srgbClr val="000000"/>
                </a:solidFill>
                <a:latin typeface="Arial"/>
              </a:rPr>
              <a:t>Ba</a:t>
            </a:r>
          </a:p>
        </p:txBody>
      </p:sp>
      <p:cxnSp>
        <p:nvCxnSpPr>
          <p:cNvPr id="7" name="Straight Arrow Connector 6"/>
          <p:cNvCxnSpPr/>
          <p:nvPr/>
        </p:nvCxnSpPr>
        <p:spPr>
          <a:xfrm flipH="1">
            <a:off x="1943100" y="1885950"/>
            <a:ext cx="342900" cy="857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cxnSpLocks/>
            <a:endCxn id="111" idx="0"/>
          </p:cNvCxnSpPr>
          <p:nvPr/>
        </p:nvCxnSpPr>
        <p:spPr>
          <a:xfrm>
            <a:off x="2286000" y="1885950"/>
            <a:ext cx="130969" cy="2857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cxnSpLocks/>
            <a:stCxn id="112" idx="4"/>
            <a:endCxn id="113" idx="0"/>
          </p:cNvCxnSpPr>
          <p:nvPr/>
        </p:nvCxnSpPr>
        <p:spPr>
          <a:xfrm>
            <a:off x="2914650" y="1926431"/>
            <a:ext cx="20836" cy="2452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2" idx="4"/>
            <a:endCxn id="114" idx="2"/>
          </p:cNvCxnSpPr>
          <p:nvPr/>
        </p:nvCxnSpPr>
        <p:spPr>
          <a:xfrm>
            <a:off x="2914650" y="1926432"/>
            <a:ext cx="342900" cy="452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2686050" y="1526381"/>
            <a:ext cx="457200" cy="4000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a:t>
            </a:r>
          </a:p>
        </p:txBody>
      </p:sp>
      <p:sp>
        <p:nvSpPr>
          <p:cNvPr id="110" name="Oval 109"/>
          <p:cNvSpPr/>
          <p:nvPr/>
        </p:nvSpPr>
        <p:spPr>
          <a:xfrm>
            <a:off x="2096929" y="1474470"/>
            <a:ext cx="554831" cy="379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a:t>
            </a:r>
          </a:p>
        </p:txBody>
      </p:sp>
      <p:cxnSp>
        <p:nvCxnSpPr>
          <p:cNvPr id="129" name="Straight Arrow Connector 128"/>
          <p:cNvCxnSpPr>
            <a:cxnSpLocks/>
            <a:endCxn id="118" idx="0"/>
          </p:cNvCxnSpPr>
          <p:nvPr/>
        </p:nvCxnSpPr>
        <p:spPr>
          <a:xfrm>
            <a:off x="4758928" y="1722835"/>
            <a:ext cx="403325" cy="3024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5794" name="Picture 6" descr="http://www.bio.davidson.edu/courses/immunology/students/spring2006/mohr/figure224.jpg"/>
          <p:cNvPicPr>
            <a:picLocks noChangeAspect="1" noChangeArrowheads="1"/>
          </p:cNvPicPr>
          <p:nvPr/>
        </p:nvPicPr>
        <p:blipFill>
          <a:blip r:embed="rId3" cstate="print">
            <a:extLst>
              <a:ext uri="{28A0092B-C50C-407E-A947-70E740481C1C}">
                <a14:useLocalDpi xmlns:a14="http://schemas.microsoft.com/office/drawing/2010/main" val="0"/>
              </a:ext>
            </a:extLst>
          </a:blip>
          <a:srcRect l="2963" t="5925" r="58455" b="5238"/>
          <a:stretch>
            <a:fillRect/>
          </a:stretch>
        </p:blipFill>
        <p:spPr bwMode="auto">
          <a:xfrm>
            <a:off x="4021932" y="611981"/>
            <a:ext cx="892969"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0" name="Straight Arrow Connector 129"/>
          <p:cNvCxnSpPr>
            <a:endCxn id="119" idx="0"/>
          </p:cNvCxnSpPr>
          <p:nvPr/>
        </p:nvCxnSpPr>
        <p:spPr>
          <a:xfrm flipH="1">
            <a:off x="5585223" y="1313260"/>
            <a:ext cx="929878" cy="7119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5796" name="Picture 10" descr="http://o.quizlet.com/5eUKIaVlZqv9s4PxUMU7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872728"/>
            <a:ext cx="1493044"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804" name="Group 23"/>
          <p:cNvGrpSpPr>
            <a:grpSpLocks/>
          </p:cNvGrpSpPr>
          <p:nvPr/>
        </p:nvGrpSpPr>
        <p:grpSpPr bwMode="auto">
          <a:xfrm>
            <a:off x="4758929" y="2025256"/>
            <a:ext cx="1151334" cy="637934"/>
            <a:chOff x="4821222" y="2438399"/>
            <a:chExt cx="1535837" cy="850776"/>
          </a:xfrm>
        </p:grpSpPr>
        <p:grpSp>
          <p:nvGrpSpPr>
            <p:cNvPr id="75809" name="Group 13"/>
            <p:cNvGrpSpPr>
              <a:grpSpLocks/>
            </p:cNvGrpSpPr>
            <p:nvPr/>
          </p:nvGrpSpPr>
          <p:grpSpPr bwMode="auto">
            <a:xfrm>
              <a:off x="4926841" y="2438399"/>
              <a:ext cx="1301570" cy="468422"/>
              <a:chOff x="1421641" y="3047999"/>
              <a:chExt cx="1301570" cy="468422"/>
            </a:xfrm>
          </p:grpSpPr>
          <p:sp>
            <p:nvSpPr>
              <p:cNvPr id="118" name="Oval 117"/>
              <p:cNvSpPr/>
              <p:nvPr/>
            </p:nvSpPr>
            <p:spPr>
              <a:xfrm>
                <a:off x="1421641" y="3047999"/>
                <a:ext cx="864800" cy="45730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C4b</a:t>
                </a:r>
              </a:p>
            </p:txBody>
          </p:sp>
          <p:sp>
            <p:nvSpPr>
              <p:cNvPr id="119" name="Oval 118"/>
              <p:cNvSpPr/>
              <p:nvPr/>
            </p:nvSpPr>
            <p:spPr>
              <a:xfrm>
                <a:off x="2113323" y="3048000"/>
                <a:ext cx="609888" cy="46842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2a</a:t>
                </a:r>
              </a:p>
            </p:txBody>
          </p:sp>
        </p:grpSp>
        <p:sp>
          <p:nvSpPr>
            <p:cNvPr id="75810" name="TextBox 119"/>
            <p:cNvSpPr txBox="1">
              <a:spLocks noChangeArrowheads="1"/>
            </p:cNvSpPr>
            <p:nvPr/>
          </p:nvSpPr>
          <p:spPr bwMode="auto">
            <a:xfrm>
              <a:off x="4821222" y="2996719"/>
              <a:ext cx="1535837" cy="2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825" b="1" dirty="0">
                  <a:solidFill>
                    <a:srgbClr val="000000"/>
                  </a:solidFill>
                  <a:latin typeface="Verdana" pitchFamily="34" charset="0"/>
                  <a:ea typeface="MS PGothic" pitchFamily="34" charset="-128"/>
                </a:rPr>
                <a:t>C3 Convertase</a:t>
              </a:r>
            </a:p>
          </p:txBody>
        </p:sp>
      </p:grpSp>
      <p:grpSp>
        <p:nvGrpSpPr>
          <p:cNvPr id="75805" name="Group 14"/>
          <p:cNvGrpSpPr>
            <a:grpSpLocks/>
          </p:cNvGrpSpPr>
          <p:nvPr/>
        </p:nvGrpSpPr>
        <p:grpSpPr bwMode="auto">
          <a:xfrm>
            <a:off x="1754029" y="2171709"/>
            <a:ext cx="1812131" cy="857241"/>
            <a:chOff x="815429" y="2895599"/>
            <a:chExt cx="2416175" cy="1142461"/>
          </a:xfrm>
        </p:grpSpPr>
        <p:sp>
          <p:nvSpPr>
            <p:cNvPr id="111" name="Oval 110"/>
            <p:cNvSpPr/>
            <p:nvPr/>
          </p:nvSpPr>
          <p:spPr>
            <a:xfrm>
              <a:off x="1264373" y="2895600"/>
              <a:ext cx="869951" cy="557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113" name="Oval 112"/>
            <p:cNvSpPr/>
            <p:nvPr/>
          </p:nvSpPr>
          <p:spPr>
            <a:xfrm>
              <a:off x="1961287" y="2895599"/>
              <a:ext cx="858837" cy="4815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75808" name="TextBox 120"/>
            <p:cNvSpPr txBox="1">
              <a:spLocks noChangeArrowheads="1"/>
            </p:cNvSpPr>
            <p:nvPr/>
          </p:nvSpPr>
          <p:spPr bwMode="auto">
            <a:xfrm>
              <a:off x="815429" y="3627880"/>
              <a:ext cx="2416175" cy="41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400" b="1" dirty="0">
                  <a:solidFill>
                    <a:srgbClr val="000000"/>
                  </a:solidFill>
                  <a:latin typeface="Verdana" pitchFamily="34" charset="0"/>
                  <a:ea typeface="MS PGothic" pitchFamily="34" charset="-128"/>
                </a:rPr>
                <a:t>C3</a:t>
              </a:r>
              <a:r>
                <a:rPr lang="en-US" altLang="en-US" sz="1100" b="1" dirty="0">
                  <a:solidFill>
                    <a:srgbClr val="000000"/>
                  </a:solidFill>
                  <a:latin typeface="Verdana" pitchFamily="34" charset="0"/>
                  <a:ea typeface="MS PGothic" pitchFamily="34" charset="-128"/>
                </a:rPr>
                <a:t> </a:t>
              </a:r>
              <a:r>
                <a:rPr lang="en-US" altLang="en-US" sz="1400" b="1" dirty="0">
                  <a:solidFill>
                    <a:srgbClr val="000000"/>
                  </a:solidFill>
                  <a:latin typeface="Verdana" pitchFamily="34" charset="0"/>
                  <a:ea typeface="MS PGothic" pitchFamily="34" charset="-128"/>
                </a:rPr>
                <a:t>Convertase</a:t>
              </a:r>
              <a:endParaRPr lang="en-US" altLang="en-US" sz="1100" b="1" dirty="0">
                <a:solidFill>
                  <a:srgbClr val="000000"/>
                </a:solidFill>
                <a:latin typeface="Verdana" pitchFamily="34" charset="0"/>
                <a:ea typeface="MS PGothic" pitchFamily="34" charset="-128"/>
              </a:endParaRPr>
            </a:p>
          </p:txBody>
        </p:sp>
      </p:grpSp>
    </p:spTree>
    <p:extLst>
      <p:ext uri="{BB962C8B-B14F-4D97-AF65-F5344CB8AC3E}">
        <p14:creationId xmlns:p14="http://schemas.microsoft.com/office/powerpoint/2010/main" val="30646314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a:xfrm>
            <a:off x="457200" y="57150"/>
            <a:ext cx="8058150" cy="994172"/>
          </a:xfrm>
        </p:spPr>
        <p:txBody>
          <a:bodyPr>
            <a:normAutofit/>
          </a:bodyPr>
          <a:lstStyle/>
          <a:p>
            <a:r>
              <a:rPr lang="en-US" sz="3200" b="1" dirty="0"/>
              <a:t>Learning objectives</a:t>
            </a:r>
          </a:p>
        </p:txBody>
      </p:sp>
      <p:sp>
        <p:nvSpPr>
          <p:cNvPr id="7" name="Rectangle 6">
            <a:extLst>
              <a:ext uri="{FF2B5EF4-FFF2-40B4-BE49-F238E27FC236}">
                <a16:creationId xmlns:a16="http://schemas.microsoft.com/office/drawing/2014/main" id="{454AAF4F-6DF8-D24E-A606-6DCEF6BD5AE5}"/>
              </a:ext>
            </a:extLst>
          </p:cNvPr>
          <p:cNvSpPr/>
          <p:nvPr/>
        </p:nvSpPr>
        <p:spPr>
          <a:xfrm>
            <a:off x="457200" y="978872"/>
            <a:ext cx="8549640" cy="4093428"/>
          </a:xfrm>
          <a:prstGeom prst="rect">
            <a:avLst/>
          </a:prstGeom>
        </p:spPr>
        <p:txBody>
          <a:bodyPr wrap="square">
            <a:spAutoFit/>
          </a:bodyPr>
          <a:lstStyle/>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the anatomy of the kidney and glomerulus</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how C3G is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diagnosed</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the relationship of C3G to post-infectious glomerulonephritis (PIGN) and monoclonal gammopathy of renal significance (MGRS)</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that C3G is caused by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complement dysregulation </a:t>
            </a:r>
          </a:p>
          <a:p>
            <a:pPr marL="342900" marR="0" lvl="0" indent="-342900">
              <a:spcBef>
                <a:spcPts val="0"/>
              </a:spcBef>
              <a:spcAft>
                <a:spcPts val="0"/>
              </a:spcAft>
              <a:buFont typeface="Symbol" pitchFamily="2" charset="2"/>
              <a:buChar char=""/>
            </a:pPr>
            <a:r>
              <a:rPr lang="en-US" sz="2000" dirty="0">
                <a:latin typeface="Arial" panose="020B0604020202020204" pitchFamily="34" charset="0"/>
                <a:ea typeface="MS Mincho" panose="02020609040205080304" pitchFamily="49" charset="-128"/>
                <a:cs typeface="Arial" panose="020B0604020202020204" pitchFamily="34" charset="0"/>
              </a:rPr>
              <a:t>To understand what the complement system does</a:t>
            </a:r>
          </a:p>
          <a:p>
            <a:pPr marL="342900" marR="0" lvl="0" indent="-342900">
              <a:spcBef>
                <a:spcPts val="0"/>
              </a:spcBef>
              <a:spcAft>
                <a:spcPts val="0"/>
              </a:spcAft>
              <a:buFont typeface="Symbol" pitchFamily="2" charset="2"/>
              <a:buChar char=""/>
            </a:pPr>
            <a:r>
              <a:rPr lang="en-US" sz="2000" dirty="0">
                <a:latin typeface="Arial" panose="020B0604020202020204" pitchFamily="34" charset="0"/>
                <a:ea typeface="MS Mincho" panose="02020609040205080304" pitchFamily="49" charset="-128"/>
                <a:cs typeface="Arial" panose="020B0604020202020204" pitchFamily="34" charset="0"/>
              </a:rPr>
              <a:t>To understand how we study complement in persons with C3G</a:t>
            </a:r>
          </a:p>
          <a:p>
            <a:pPr marL="342900" marR="0" lvl="0" indent="-342900">
              <a:spcBef>
                <a:spcPts val="0"/>
              </a:spcBef>
              <a:spcAft>
                <a:spcPts val="0"/>
              </a:spcAft>
              <a:buFont typeface="Symbol" pitchFamily="2" charset="2"/>
              <a:buChar char=""/>
            </a:pPr>
            <a:r>
              <a:rPr lang="en-US" sz="2000" dirty="0">
                <a:latin typeface="Arial" panose="020B0604020202020204" pitchFamily="34" charset="0"/>
                <a:ea typeface="MS Mincho" panose="02020609040205080304" pitchFamily="49" charset="-128"/>
                <a:cs typeface="Arial" panose="020B0604020202020204" pitchFamily="34" charset="0"/>
              </a:rPr>
              <a:t>To understand that there are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many causes of complement dysregulation</a:t>
            </a:r>
            <a:r>
              <a:rPr lang="en-US" sz="2000" dirty="0">
                <a:latin typeface="Arial" panose="020B0604020202020204" pitchFamily="34" charset="0"/>
                <a:ea typeface="MS Mincho" panose="02020609040205080304" pitchFamily="49" charset="-128"/>
                <a:cs typeface="Arial" panose="020B0604020202020204" pitchFamily="34" charset="0"/>
              </a:rPr>
              <a:t> that can give rises to C3G </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recognize that while there are no disease-specific treatment, the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future is very bright </a:t>
            </a: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and multiple new therapies are being tested in clinical trials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7019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15"/>
          <p:cNvSpPr txBox="1">
            <a:spLocks noChangeArrowheads="1"/>
          </p:cNvSpPr>
          <p:nvPr/>
        </p:nvSpPr>
        <p:spPr bwMode="auto">
          <a:xfrm>
            <a:off x="1051560" y="861596"/>
            <a:ext cx="2788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600" b="1" dirty="0">
                <a:solidFill>
                  <a:srgbClr val="000000"/>
                </a:solidFill>
                <a:latin typeface="Verdana" pitchFamily="34" charset="0"/>
                <a:ea typeface="MS PGothic" pitchFamily="34" charset="-128"/>
              </a:rPr>
              <a:t>Alternative Pathway</a:t>
            </a:r>
          </a:p>
        </p:txBody>
      </p:sp>
      <p:sp>
        <p:nvSpPr>
          <p:cNvPr id="75779" name="TextBox 66"/>
          <p:cNvSpPr txBox="1">
            <a:spLocks noChangeArrowheads="1"/>
          </p:cNvSpPr>
          <p:nvPr/>
        </p:nvSpPr>
        <p:spPr bwMode="auto">
          <a:xfrm>
            <a:off x="5943600" y="440532"/>
            <a:ext cx="1657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200">
                <a:solidFill>
                  <a:srgbClr val="000000"/>
                </a:solidFill>
                <a:latin typeface="Verdana" pitchFamily="34" charset="0"/>
                <a:ea typeface="MS PGothic" pitchFamily="34" charset="-128"/>
              </a:rPr>
              <a:t>Classical Pathway</a:t>
            </a:r>
          </a:p>
        </p:txBody>
      </p:sp>
      <p:sp>
        <p:nvSpPr>
          <p:cNvPr id="75780" name="TextBox 17"/>
          <p:cNvSpPr txBox="1">
            <a:spLocks noChangeArrowheads="1"/>
          </p:cNvSpPr>
          <p:nvPr/>
        </p:nvSpPr>
        <p:spPr bwMode="auto">
          <a:xfrm>
            <a:off x="6096000" y="660797"/>
            <a:ext cx="13292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a:solidFill>
                  <a:srgbClr val="000000"/>
                </a:solidFill>
                <a:latin typeface="Verdana" pitchFamily="34" charset="0"/>
                <a:ea typeface="MS PGothic" pitchFamily="34" charset="-128"/>
              </a:rPr>
              <a:t>Immune complexes</a:t>
            </a:r>
          </a:p>
        </p:txBody>
      </p:sp>
      <p:sp>
        <p:nvSpPr>
          <p:cNvPr id="75781" name="TextBox 67"/>
          <p:cNvSpPr txBox="1">
            <a:spLocks noChangeArrowheads="1"/>
          </p:cNvSpPr>
          <p:nvPr/>
        </p:nvSpPr>
        <p:spPr bwMode="auto">
          <a:xfrm>
            <a:off x="1740694" y="1208485"/>
            <a:ext cx="12859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a:solidFill>
                  <a:srgbClr val="000000"/>
                </a:solidFill>
                <a:latin typeface="Verdana" pitchFamily="34" charset="0"/>
                <a:ea typeface="MS PGothic" pitchFamily="34" charset="-128"/>
              </a:rPr>
              <a:t>Activating surfaces</a:t>
            </a:r>
          </a:p>
        </p:txBody>
      </p:sp>
      <p:sp>
        <p:nvSpPr>
          <p:cNvPr id="75782" name="TextBox 68"/>
          <p:cNvSpPr txBox="1">
            <a:spLocks noChangeArrowheads="1"/>
          </p:cNvSpPr>
          <p:nvPr/>
        </p:nvSpPr>
        <p:spPr bwMode="auto">
          <a:xfrm>
            <a:off x="3416382" y="114301"/>
            <a:ext cx="2010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200">
                <a:solidFill>
                  <a:srgbClr val="000000"/>
                </a:solidFill>
                <a:latin typeface="Verdana" pitchFamily="34" charset="0"/>
                <a:ea typeface="MS PGothic" pitchFamily="34" charset="-128"/>
              </a:rPr>
              <a:t>Mannose Binding Lectin</a:t>
            </a:r>
          </a:p>
        </p:txBody>
      </p:sp>
      <p:sp>
        <p:nvSpPr>
          <p:cNvPr id="75783" name="TextBox 104"/>
          <p:cNvSpPr txBox="1">
            <a:spLocks noChangeArrowheads="1"/>
          </p:cNvSpPr>
          <p:nvPr/>
        </p:nvSpPr>
        <p:spPr bwMode="auto">
          <a:xfrm>
            <a:off x="3707606" y="354806"/>
            <a:ext cx="15712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dirty="0">
                <a:solidFill>
                  <a:srgbClr val="000000"/>
                </a:solidFill>
                <a:latin typeface="Verdana" pitchFamily="34" charset="0"/>
                <a:ea typeface="MS PGothic" pitchFamily="34" charset="-128"/>
              </a:rPr>
              <a:t>Microbial carbohydrates</a:t>
            </a:r>
          </a:p>
        </p:txBody>
      </p:sp>
      <p:sp>
        <p:nvSpPr>
          <p:cNvPr id="75784" name="TextBox 103"/>
          <p:cNvSpPr txBox="1">
            <a:spLocks noChangeArrowheads="1"/>
          </p:cNvSpPr>
          <p:nvPr/>
        </p:nvSpPr>
        <p:spPr bwMode="auto">
          <a:xfrm>
            <a:off x="182880" y="163533"/>
            <a:ext cx="14013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Phase 1</a:t>
            </a:r>
          </a:p>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Initiation</a:t>
            </a:r>
          </a:p>
        </p:txBody>
      </p:sp>
      <p:sp>
        <p:nvSpPr>
          <p:cNvPr id="5" name="Oval 4"/>
          <p:cNvSpPr/>
          <p:nvPr/>
        </p:nvSpPr>
        <p:spPr>
          <a:xfrm>
            <a:off x="1543050" y="1885950"/>
            <a:ext cx="45720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750" b="1" dirty="0">
                <a:solidFill>
                  <a:srgbClr val="000000"/>
                </a:solidFill>
                <a:latin typeface="Arial"/>
              </a:rPr>
              <a:t>C3a</a:t>
            </a:r>
          </a:p>
        </p:txBody>
      </p:sp>
      <p:sp>
        <p:nvSpPr>
          <p:cNvPr id="114" name="Oval 113"/>
          <p:cNvSpPr/>
          <p:nvPr/>
        </p:nvSpPr>
        <p:spPr>
          <a:xfrm>
            <a:off x="3257550" y="1828800"/>
            <a:ext cx="5143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825" b="1" dirty="0">
                <a:solidFill>
                  <a:srgbClr val="000000"/>
                </a:solidFill>
                <a:latin typeface="Arial"/>
              </a:rPr>
              <a:t>Ba</a:t>
            </a:r>
          </a:p>
        </p:txBody>
      </p:sp>
      <p:cxnSp>
        <p:nvCxnSpPr>
          <p:cNvPr id="7" name="Straight Arrow Connector 6"/>
          <p:cNvCxnSpPr/>
          <p:nvPr/>
        </p:nvCxnSpPr>
        <p:spPr>
          <a:xfrm flipH="1">
            <a:off x="1943100" y="1885950"/>
            <a:ext cx="342900" cy="857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cxnSpLocks/>
            <a:endCxn id="111" idx="0"/>
          </p:cNvCxnSpPr>
          <p:nvPr/>
        </p:nvCxnSpPr>
        <p:spPr>
          <a:xfrm>
            <a:off x="2286000" y="1885950"/>
            <a:ext cx="130969" cy="2857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cxnSpLocks/>
            <a:stCxn id="112" idx="4"/>
            <a:endCxn id="113" idx="0"/>
          </p:cNvCxnSpPr>
          <p:nvPr/>
        </p:nvCxnSpPr>
        <p:spPr>
          <a:xfrm>
            <a:off x="2914650" y="1926431"/>
            <a:ext cx="20836" cy="2452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2" idx="4"/>
            <a:endCxn id="114" idx="2"/>
          </p:cNvCxnSpPr>
          <p:nvPr/>
        </p:nvCxnSpPr>
        <p:spPr>
          <a:xfrm>
            <a:off x="2914650" y="1926432"/>
            <a:ext cx="342900" cy="452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2686050" y="1526381"/>
            <a:ext cx="457200" cy="4000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a:t>
            </a:r>
          </a:p>
        </p:txBody>
      </p:sp>
      <p:sp>
        <p:nvSpPr>
          <p:cNvPr id="110" name="Oval 109"/>
          <p:cNvSpPr/>
          <p:nvPr/>
        </p:nvSpPr>
        <p:spPr>
          <a:xfrm>
            <a:off x="2096929" y="1474470"/>
            <a:ext cx="554831" cy="379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a:t>
            </a:r>
          </a:p>
        </p:txBody>
      </p:sp>
      <p:cxnSp>
        <p:nvCxnSpPr>
          <p:cNvPr id="129" name="Straight Arrow Connector 128"/>
          <p:cNvCxnSpPr>
            <a:cxnSpLocks/>
            <a:endCxn id="118" idx="0"/>
          </p:cNvCxnSpPr>
          <p:nvPr/>
        </p:nvCxnSpPr>
        <p:spPr>
          <a:xfrm>
            <a:off x="4758928" y="1722835"/>
            <a:ext cx="403325" cy="3024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5794" name="Picture 6" descr="http://www.bio.davidson.edu/courses/immunology/students/spring2006/mohr/figure224.jpg"/>
          <p:cNvPicPr>
            <a:picLocks noChangeAspect="1" noChangeArrowheads="1"/>
          </p:cNvPicPr>
          <p:nvPr/>
        </p:nvPicPr>
        <p:blipFill>
          <a:blip r:embed="rId3" cstate="print">
            <a:extLst>
              <a:ext uri="{28A0092B-C50C-407E-A947-70E740481C1C}">
                <a14:useLocalDpi xmlns:a14="http://schemas.microsoft.com/office/drawing/2010/main" val="0"/>
              </a:ext>
            </a:extLst>
          </a:blip>
          <a:srcRect l="2963" t="5925" r="58455" b="5238"/>
          <a:stretch>
            <a:fillRect/>
          </a:stretch>
        </p:blipFill>
        <p:spPr bwMode="auto">
          <a:xfrm>
            <a:off x="4021932" y="611981"/>
            <a:ext cx="892969"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0" name="Straight Arrow Connector 129"/>
          <p:cNvCxnSpPr>
            <a:endCxn id="119" idx="0"/>
          </p:cNvCxnSpPr>
          <p:nvPr/>
        </p:nvCxnSpPr>
        <p:spPr>
          <a:xfrm flipH="1">
            <a:off x="5585223" y="1313260"/>
            <a:ext cx="929878" cy="7119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5796" name="Picture 10" descr="http://o.quizlet.com/5eUKIaVlZqv9s4PxUMU7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872728"/>
            <a:ext cx="1493044"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804" name="Group 23"/>
          <p:cNvGrpSpPr>
            <a:grpSpLocks/>
          </p:cNvGrpSpPr>
          <p:nvPr/>
        </p:nvGrpSpPr>
        <p:grpSpPr bwMode="auto">
          <a:xfrm>
            <a:off x="4758929" y="2025256"/>
            <a:ext cx="1151334" cy="637934"/>
            <a:chOff x="4821222" y="2438399"/>
            <a:chExt cx="1535837" cy="850776"/>
          </a:xfrm>
        </p:grpSpPr>
        <p:grpSp>
          <p:nvGrpSpPr>
            <p:cNvPr id="75809" name="Group 13"/>
            <p:cNvGrpSpPr>
              <a:grpSpLocks/>
            </p:cNvGrpSpPr>
            <p:nvPr/>
          </p:nvGrpSpPr>
          <p:grpSpPr bwMode="auto">
            <a:xfrm>
              <a:off x="4926841" y="2438399"/>
              <a:ext cx="1301570" cy="468422"/>
              <a:chOff x="1421641" y="3047999"/>
              <a:chExt cx="1301570" cy="468422"/>
            </a:xfrm>
          </p:grpSpPr>
          <p:sp>
            <p:nvSpPr>
              <p:cNvPr id="118" name="Oval 117"/>
              <p:cNvSpPr/>
              <p:nvPr/>
            </p:nvSpPr>
            <p:spPr>
              <a:xfrm>
                <a:off x="1421641" y="3047999"/>
                <a:ext cx="864800" cy="45730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C4b</a:t>
                </a:r>
              </a:p>
            </p:txBody>
          </p:sp>
          <p:sp>
            <p:nvSpPr>
              <p:cNvPr id="119" name="Oval 118"/>
              <p:cNvSpPr/>
              <p:nvPr/>
            </p:nvSpPr>
            <p:spPr>
              <a:xfrm>
                <a:off x="2113323" y="3048000"/>
                <a:ext cx="609888" cy="46842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2a</a:t>
                </a:r>
              </a:p>
            </p:txBody>
          </p:sp>
        </p:grpSp>
        <p:sp>
          <p:nvSpPr>
            <p:cNvPr id="75810" name="TextBox 119"/>
            <p:cNvSpPr txBox="1">
              <a:spLocks noChangeArrowheads="1"/>
            </p:cNvSpPr>
            <p:nvPr/>
          </p:nvSpPr>
          <p:spPr bwMode="auto">
            <a:xfrm>
              <a:off x="4821222" y="2996719"/>
              <a:ext cx="1535837" cy="2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825" b="1" dirty="0">
                  <a:solidFill>
                    <a:srgbClr val="000000"/>
                  </a:solidFill>
                  <a:latin typeface="Verdana" pitchFamily="34" charset="0"/>
                  <a:ea typeface="MS PGothic" pitchFamily="34" charset="-128"/>
                </a:rPr>
                <a:t>C3 Convertase</a:t>
              </a:r>
            </a:p>
          </p:txBody>
        </p:sp>
      </p:grpSp>
      <p:grpSp>
        <p:nvGrpSpPr>
          <p:cNvPr id="75805" name="Group 14"/>
          <p:cNvGrpSpPr>
            <a:grpSpLocks/>
          </p:cNvGrpSpPr>
          <p:nvPr/>
        </p:nvGrpSpPr>
        <p:grpSpPr bwMode="auto">
          <a:xfrm>
            <a:off x="1754029" y="2171709"/>
            <a:ext cx="1812131" cy="857241"/>
            <a:chOff x="815429" y="2895599"/>
            <a:chExt cx="2416175" cy="1142461"/>
          </a:xfrm>
        </p:grpSpPr>
        <p:sp>
          <p:nvSpPr>
            <p:cNvPr id="111" name="Oval 110"/>
            <p:cNvSpPr/>
            <p:nvPr/>
          </p:nvSpPr>
          <p:spPr>
            <a:xfrm>
              <a:off x="1264373" y="2895600"/>
              <a:ext cx="869951" cy="557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113" name="Oval 112"/>
            <p:cNvSpPr/>
            <p:nvPr/>
          </p:nvSpPr>
          <p:spPr>
            <a:xfrm>
              <a:off x="1961287" y="2895599"/>
              <a:ext cx="858837" cy="4815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75808" name="TextBox 120"/>
            <p:cNvSpPr txBox="1">
              <a:spLocks noChangeArrowheads="1"/>
            </p:cNvSpPr>
            <p:nvPr/>
          </p:nvSpPr>
          <p:spPr bwMode="auto">
            <a:xfrm>
              <a:off x="815429" y="3627880"/>
              <a:ext cx="2416175" cy="41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400" b="1" dirty="0">
                  <a:solidFill>
                    <a:srgbClr val="000000"/>
                  </a:solidFill>
                  <a:latin typeface="Verdana" pitchFamily="34" charset="0"/>
                  <a:ea typeface="MS PGothic" pitchFamily="34" charset="-128"/>
                </a:rPr>
                <a:t>C3</a:t>
              </a:r>
              <a:r>
                <a:rPr lang="en-US" altLang="en-US" sz="1100" b="1" dirty="0">
                  <a:solidFill>
                    <a:srgbClr val="000000"/>
                  </a:solidFill>
                  <a:latin typeface="Verdana" pitchFamily="34" charset="0"/>
                  <a:ea typeface="MS PGothic" pitchFamily="34" charset="-128"/>
                </a:rPr>
                <a:t> </a:t>
              </a:r>
              <a:r>
                <a:rPr lang="en-US" altLang="en-US" sz="1400" b="1" dirty="0">
                  <a:solidFill>
                    <a:srgbClr val="000000"/>
                  </a:solidFill>
                  <a:latin typeface="Verdana" pitchFamily="34" charset="0"/>
                  <a:ea typeface="MS PGothic" pitchFamily="34" charset="-128"/>
                </a:rPr>
                <a:t>Convertase</a:t>
              </a:r>
              <a:endParaRPr lang="en-US" altLang="en-US" sz="1100" b="1" dirty="0">
                <a:solidFill>
                  <a:srgbClr val="000000"/>
                </a:solidFill>
                <a:latin typeface="Verdana" pitchFamily="34" charset="0"/>
                <a:ea typeface="MS PGothic" pitchFamily="34" charset="-128"/>
              </a:endParaRPr>
            </a:p>
          </p:txBody>
        </p:sp>
      </p:grpSp>
      <p:sp>
        <p:nvSpPr>
          <p:cNvPr id="14" name="Circular Arrow 13">
            <a:extLst>
              <a:ext uri="{FF2B5EF4-FFF2-40B4-BE49-F238E27FC236}">
                <a16:creationId xmlns:a16="http://schemas.microsoft.com/office/drawing/2014/main" id="{39FCF11E-D427-182C-D420-A16FA8AFE2FB}"/>
              </a:ext>
            </a:extLst>
          </p:cNvPr>
          <p:cNvSpPr/>
          <p:nvPr/>
        </p:nvSpPr>
        <p:spPr>
          <a:xfrm rot="16572869" flipV="1">
            <a:off x="4061817" y="2643454"/>
            <a:ext cx="1008460" cy="1028700"/>
          </a:xfrm>
          <a:prstGeom prst="circularArrow">
            <a:avLst>
              <a:gd name="adj1" fmla="val 5983"/>
              <a:gd name="adj2" fmla="val 904553"/>
              <a:gd name="adj3" fmla="val 20434447"/>
              <a:gd name="adj4" fmla="val 2705336"/>
              <a:gd name="adj5" fmla="val 109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000000"/>
              </a:solidFill>
              <a:latin typeface="Arial"/>
            </a:endParaRPr>
          </a:p>
        </p:txBody>
      </p:sp>
      <p:sp>
        <p:nvSpPr>
          <p:cNvPr id="15" name="Oval 14">
            <a:extLst>
              <a:ext uri="{FF2B5EF4-FFF2-40B4-BE49-F238E27FC236}">
                <a16:creationId xmlns:a16="http://schemas.microsoft.com/office/drawing/2014/main" id="{ADA42809-389E-4FF2-ADD4-921E438BB6AE}"/>
              </a:ext>
            </a:extLst>
          </p:cNvPr>
          <p:cNvSpPr/>
          <p:nvPr/>
        </p:nvSpPr>
        <p:spPr>
          <a:xfrm>
            <a:off x="3829050" y="3229837"/>
            <a:ext cx="514350" cy="400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a:t>
            </a:r>
          </a:p>
        </p:txBody>
      </p:sp>
      <p:sp>
        <p:nvSpPr>
          <p:cNvPr id="16" name="Oval 15">
            <a:extLst>
              <a:ext uri="{FF2B5EF4-FFF2-40B4-BE49-F238E27FC236}">
                <a16:creationId xmlns:a16="http://schemas.microsoft.com/office/drawing/2014/main" id="{DD9FAA81-49C5-F0AE-E933-48E2BE57F155}"/>
              </a:ext>
            </a:extLst>
          </p:cNvPr>
          <p:cNvSpPr/>
          <p:nvPr/>
        </p:nvSpPr>
        <p:spPr>
          <a:xfrm>
            <a:off x="4690347" y="3286987"/>
            <a:ext cx="613173"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grpSp>
        <p:nvGrpSpPr>
          <p:cNvPr id="17" name="Group 30">
            <a:extLst>
              <a:ext uri="{FF2B5EF4-FFF2-40B4-BE49-F238E27FC236}">
                <a16:creationId xmlns:a16="http://schemas.microsoft.com/office/drawing/2014/main" id="{24B47F35-27A4-F5CE-BFB4-8828870C2685}"/>
              </a:ext>
            </a:extLst>
          </p:cNvPr>
          <p:cNvGrpSpPr>
            <a:grpSpLocks/>
          </p:cNvGrpSpPr>
          <p:nvPr/>
        </p:nvGrpSpPr>
        <p:grpSpPr bwMode="auto">
          <a:xfrm>
            <a:off x="3200401" y="2692298"/>
            <a:ext cx="1812131" cy="561591"/>
            <a:chOff x="262662" y="2895600"/>
            <a:chExt cx="2416175" cy="750102"/>
          </a:xfrm>
        </p:grpSpPr>
        <p:sp>
          <p:nvSpPr>
            <p:cNvPr id="18" name="Oval 17">
              <a:extLst>
                <a:ext uri="{FF2B5EF4-FFF2-40B4-BE49-F238E27FC236}">
                  <a16:creationId xmlns:a16="http://schemas.microsoft.com/office/drawing/2014/main" id="{F37D5CE8-5264-1D08-42F2-1633BDFE6B1F}"/>
                </a:ext>
              </a:extLst>
            </p:cNvPr>
            <p:cNvSpPr/>
            <p:nvPr/>
          </p:nvSpPr>
          <p:spPr>
            <a:xfrm>
              <a:off x="1328975" y="2895600"/>
              <a:ext cx="805349" cy="45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19" name="Oval 18">
              <a:extLst>
                <a:ext uri="{FF2B5EF4-FFF2-40B4-BE49-F238E27FC236}">
                  <a16:creationId xmlns:a16="http://schemas.microsoft.com/office/drawing/2014/main" id="{BE13821F-5EDD-A041-7F13-96878AD52F5D}"/>
                </a:ext>
              </a:extLst>
            </p:cNvPr>
            <p:cNvSpPr/>
            <p:nvPr/>
          </p:nvSpPr>
          <p:spPr>
            <a:xfrm>
              <a:off x="1961288" y="2895600"/>
              <a:ext cx="717549" cy="46913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20" name="TextBox 33">
              <a:extLst>
                <a:ext uri="{FF2B5EF4-FFF2-40B4-BE49-F238E27FC236}">
                  <a16:creationId xmlns:a16="http://schemas.microsoft.com/office/drawing/2014/main" id="{A75F031C-34AB-9268-E991-16A781B0C958}"/>
                </a:ext>
              </a:extLst>
            </p:cNvPr>
            <p:cNvSpPr txBox="1">
              <a:spLocks noChangeArrowheads="1"/>
            </p:cNvSpPr>
            <p:nvPr/>
          </p:nvSpPr>
          <p:spPr bwMode="auto">
            <a:xfrm>
              <a:off x="262662" y="3352801"/>
              <a:ext cx="2416175" cy="29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825" b="1">
                  <a:solidFill>
                    <a:srgbClr val="000000"/>
                  </a:solidFill>
                  <a:latin typeface="Verdana" pitchFamily="34" charset="0"/>
                  <a:ea typeface="MS PGothic" pitchFamily="34" charset="-128"/>
                </a:rPr>
                <a:t>C3 Convertase</a:t>
              </a:r>
            </a:p>
          </p:txBody>
        </p:sp>
      </p:grpSp>
      <p:sp>
        <p:nvSpPr>
          <p:cNvPr id="24" name="Right Arrow 23">
            <a:extLst>
              <a:ext uri="{FF2B5EF4-FFF2-40B4-BE49-F238E27FC236}">
                <a16:creationId xmlns:a16="http://schemas.microsoft.com/office/drawing/2014/main" id="{4CEFA42B-4C98-13AD-2A1B-973CE5692E26}"/>
              </a:ext>
            </a:extLst>
          </p:cNvPr>
          <p:cNvSpPr/>
          <p:nvPr/>
        </p:nvSpPr>
        <p:spPr>
          <a:xfrm rot="1750960">
            <a:off x="3320051" y="2357399"/>
            <a:ext cx="742950" cy="18192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659ACB91-A0BD-4F83-6B56-907ADD2D55A1}"/>
              </a:ext>
            </a:extLst>
          </p:cNvPr>
          <p:cNvSpPr/>
          <p:nvPr/>
        </p:nvSpPr>
        <p:spPr>
          <a:xfrm rot="7950935">
            <a:off x="4764796" y="2435602"/>
            <a:ext cx="203138" cy="1653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03">
            <a:extLst>
              <a:ext uri="{FF2B5EF4-FFF2-40B4-BE49-F238E27FC236}">
                <a16:creationId xmlns:a16="http://schemas.microsoft.com/office/drawing/2014/main" id="{6F85C14B-4B3E-FB6E-5AC9-5DCD11EBE409}"/>
              </a:ext>
            </a:extLst>
          </p:cNvPr>
          <p:cNvSpPr txBox="1">
            <a:spLocks noChangeArrowheads="1"/>
          </p:cNvSpPr>
          <p:nvPr/>
        </p:nvSpPr>
        <p:spPr bwMode="auto">
          <a:xfrm>
            <a:off x="198854" y="2976979"/>
            <a:ext cx="19014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800" b="1" dirty="0">
                <a:solidFill>
                  <a:srgbClr val="000000"/>
                </a:solidFill>
                <a:latin typeface="Verdana" pitchFamily="34" charset="0"/>
                <a:ea typeface="MS PGothic" pitchFamily="34" charset="-128"/>
              </a:rPr>
              <a:t>Phase 2</a:t>
            </a:r>
          </a:p>
          <a:p>
            <a:pPr defTabSz="685800" eaLnBrk="1" fontAlgn="base" hangingPunct="1">
              <a:spcBef>
                <a:spcPct val="0"/>
              </a:spcBef>
              <a:spcAft>
                <a:spcPct val="0"/>
              </a:spcAft>
              <a:buNone/>
            </a:pPr>
            <a:r>
              <a:rPr lang="en-US" altLang="en-US" sz="1800" b="1" dirty="0">
                <a:solidFill>
                  <a:srgbClr val="000000"/>
                </a:solidFill>
                <a:latin typeface="Verdana" pitchFamily="34" charset="0"/>
                <a:ea typeface="MS PGothic" pitchFamily="34" charset="-128"/>
              </a:rPr>
              <a:t>Amplification</a:t>
            </a:r>
          </a:p>
        </p:txBody>
      </p:sp>
    </p:spTree>
    <p:extLst>
      <p:ext uri="{BB962C8B-B14F-4D97-AF65-F5344CB8AC3E}">
        <p14:creationId xmlns:p14="http://schemas.microsoft.com/office/powerpoint/2010/main" val="915459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15"/>
          <p:cNvSpPr txBox="1">
            <a:spLocks noChangeArrowheads="1"/>
          </p:cNvSpPr>
          <p:nvPr/>
        </p:nvSpPr>
        <p:spPr bwMode="auto">
          <a:xfrm>
            <a:off x="1051560" y="861596"/>
            <a:ext cx="2788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600" b="1" dirty="0">
                <a:solidFill>
                  <a:srgbClr val="000000"/>
                </a:solidFill>
                <a:latin typeface="Verdana" pitchFamily="34" charset="0"/>
                <a:ea typeface="MS PGothic" pitchFamily="34" charset="-128"/>
              </a:rPr>
              <a:t>Alternative Pathway</a:t>
            </a:r>
          </a:p>
        </p:txBody>
      </p:sp>
      <p:sp>
        <p:nvSpPr>
          <p:cNvPr id="75779" name="TextBox 66"/>
          <p:cNvSpPr txBox="1">
            <a:spLocks noChangeArrowheads="1"/>
          </p:cNvSpPr>
          <p:nvPr/>
        </p:nvSpPr>
        <p:spPr bwMode="auto">
          <a:xfrm>
            <a:off x="5943600" y="440532"/>
            <a:ext cx="1657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200">
                <a:solidFill>
                  <a:srgbClr val="000000"/>
                </a:solidFill>
                <a:latin typeface="Verdana" pitchFamily="34" charset="0"/>
                <a:ea typeface="MS PGothic" pitchFamily="34" charset="-128"/>
              </a:rPr>
              <a:t>Classical Pathway</a:t>
            </a:r>
          </a:p>
        </p:txBody>
      </p:sp>
      <p:sp>
        <p:nvSpPr>
          <p:cNvPr id="75780" name="TextBox 17"/>
          <p:cNvSpPr txBox="1">
            <a:spLocks noChangeArrowheads="1"/>
          </p:cNvSpPr>
          <p:nvPr/>
        </p:nvSpPr>
        <p:spPr bwMode="auto">
          <a:xfrm>
            <a:off x="6096000" y="660797"/>
            <a:ext cx="13292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a:solidFill>
                  <a:srgbClr val="000000"/>
                </a:solidFill>
                <a:latin typeface="Verdana" pitchFamily="34" charset="0"/>
                <a:ea typeface="MS PGothic" pitchFamily="34" charset="-128"/>
              </a:rPr>
              <a:t>Immune complexes</a:t>
            </a:r>
          </a:p>
        </p:txBody>
      </p:sp>
      <p:sp>
        <p:nvSpPr>
          <p:cNvPr id="75781" name="TextBox 67"/>
          <p:cNvSpPr txBox="1">
            <a:spLocks noChangeArrowheads="1"/>
          </p:cNvSpPr>
          <p:nvPr/>
        </p:nvSpPr>
        <p:spPr bwMode="auto">
          <a:xfrm>
            <a:off x="1740694" y="1208485"/>
            <a:ext cx="12859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a:solidFill>
                  <a:srgbClr val="000000"/>
                </a:solidFill>
                <a:latin typeface="Verdana" pitchFamily="34" charset="0"/>
                <a:ea typeface="MS PGothic" pitchFamily="34" charset="-128"/>
              </a:rPr>
              <a:t>Activating surfaces</a:t>
            </a:r>
          </a:p>
        </p:txBody>
      </p:sp>
      <p:sp>
        <p:nvSpPr>
          <p:cNvPr id="75782" name="TextBox 68"/>
          <p:cNvSpPr txBox="1">
            <a:spLocks noChangeArrowheads="1"/>
          </p:cNvSpPr>
          <p:nvPr/>
        </p:nvSpPr>
        <p:spPr bwMode="auto">
          <a:xfrm>
            <a:off x="3416382" y="114301"/>
            <a:ext cx="2010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200">
                <a:solidFill>
                  <a:srgbClr val="000000"/>
                </a:solidFill>
                <a:latin typeface="Verdana" pitchFamily="34" charset="0"/>
                <a:ea typeface="MS PGothic" pitchFamily="34" charset="-128"/>
              </a:rPr>
              <a:t>Mannose Binding Lectin</a:t>
            </a:r>
          </a:p>
        </p:txBody>
      </p:sp>
      <p:sp>
        <p:nvSpPr>
          <p:cNvPr id="75783" name="TextBox 104"/>
          <p:cNvSpPr txBox="1">
            <a:spLocks noChangeArrowheads="1"/>
          </p:cNvSpPr>
          <p:nvPr/>
        </p:nvSpPr>
        <p:spPr bwMode="auto">
          <a:xfrm>
            <a:off x="3707606" y="354806"/>
            <a:ext cx="15712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dirty="0">
                <a:solidFill>
                  <a:srgbClr val="000000"/>
                </a:solidFill>
                <a:latin typeface="Verdana" pitchFamily="34" charset="0"/>
                <a:ea typeface="MS PGothic" pitchFamily="34" charset="-128"/>
              </a:rPr>
              <a:t>Microbial carbohydrates</a:t>
            </a:r>
          </a:p>
        </p:txBody>
      </p:sp>
      <p:sp>
        <p:nvSpPr>
          <p:cNvPr id="75784" name="TextBox 103"/>
          <p:cNvSpPr txBox="1">
            <a:spLocks noChangeArrowheads="1"/>
          </p:cNvSpPr>
          <p:nvPr/>
        </p:nvSpPr>
        <p:spPr bwMode="auto">
          <a:xfrm>
            <a:off x="182880" y="163533"/>
            <a:ext cx="14013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Phase 1</a:t>
            </a:r>
          </a:p>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Initiation</a:t>
            </a:r>
          </a:p>
        </p:txBody>
      </p:sp>
      <p:sp>
        <p:nvSpPr>
          <p:cNvPr id="5" name="Oval 4"/>
          <p:cNvSpPr/>
          <p:nvPr/>
        </p:nvSpPr>
        <p:spPr>
          <a:xfrm>
            <a:off x="1543050" y="1885950"/>
            <a:ext cx="45720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750" b="1" dirty="0">
                <a:solidFill>
                  <a:srgbClr val="000000"/>
                </a:solidFill>
                <a:latin typeface="Arial"/>
              </a:rPr>
              <a:t>C3a</a:t>
            </a:r>
          </a:p>
        </p:txBody>
      </p:sp>
      <p:sp>
        <p:nvSpPr>
          <p:cNvPr id="114" name="Oval 113"/>
          <p:cNvSpPr/>
          <p:nvPr/>
        </p:nvSpPr>
        <p:spPr>
          <a:xfrm>
            <a:off x="3257550" y="1828800"/>
            <a:ext cx="5143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825" b="1" dirty="0">
                <a:solidFill>
                  <a:srgbClr val="000000"/>
                </a:solidFill>
                <a:latin typeface="Arial"/>
              </a:rPr>
              <a:t>Ba</a:t>
            </a:r>
          </a:p>
        </p:txBody>
      </p:sp>
      <p:cxnSp>
        <p:nvCxnSpPr>
          <p:cNvPr id="7" name="Straight Arrow Connector 6"/>
          <p:cNvCxnSpPr/>
          <p:nvPr/>
        </p:nvCxnSpPr>
        <p:spPr>
          <a:xfrm flipH="1">
            <a:off x="1943100" y="1885950"/>
            <a:ext cx="342900" cy="857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cxnSpLocks/>
            <a:endCxn id="111" idx="0"/>
          </p:cNvCxnSpPr>
          <p:nvPr/>
        </p:nvCxnSpPr>
        <p:spPr>
          <a:xfrm>
            <a:off x="2286000" y="1885950"/>
            <a:ext cx="130969" cy="2857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cxnSpLocks/>
            <a:stCxn id="112" idx="4"/>
            <a:endCxn id="113" idx="0"/>
          </p:cNvCxnSpPr>
          <p:nvPr/>
        </p:nvCxnSpPr>
        <p:spPr>
          <a:xfrm>
            <a:off x="2914650" y="1926431"/>
            <a:ext cx="20836" cy="2452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2" idx="4"/>
            <a:endCxn id="114" idx="2"/>
          </p:cNvCxnSpPr>
          <p:nvPr/>
        </p:nvCxnSpPr>
        <p:spPr>
          <a:xfrm>
            <a:off x="2914650" y="1926432"/>
            <a:ext cx="342900" cy="452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2686050" y="1526381"/>
            <a:ext cx="457200" cy="4000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a:t>
            </a:r>
          </a:p>
        </p:txBody>
      </p:sp>
      <p:sp>
        <p:nvSpPr>
          <p:cNvPr id="110" name="Oval 109"/>
          <p:cNvSpPr/>
          <p:nvPr/>
        </p:nvSpPr>
        <p:spPr>
          <a:xfrm>
            <a:off x="2096929" y="1474470"/>
            <a:ext cx="554831" cy="379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a:t>
            </a:r>
          </a:p>
        </p:txBody>
      </p:sp>
      <p:cxnSp>
        <p:nvCxnSpPr>
          <p:cNvPr id="129" name="Straight Arrow Connector 128"/>
          <p:cNvCxnSpPr>
            <a:cxnSpLocks/>
            <a:endCxn id="118" idx="0"/>
          </p:cNvCxnSpPr>
          <p:nvPr/>
        </p:nvCxnSpPr>
        <p:spPr>
          <a:xfrm>
            <a:off x="4758928" y="1722835"/>
            <a:ext cx="403325" cy="3024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5794" name="Picture 6" descr="http://www.bio.davidson.edu/courses/immunology/students/spring2006/mohr/figure224.jpg"/>
          <p:cNvPicPr>
            <a:picLocks noChangeAspect="1" noChangeArrowheads="1"/>
          </p:cNvPicPr>
          <p:nvPr/>
        </p:nvPicPr>
        <p:blipFill>
          <a:blip r:embed="rId3" cstate="print">
            <a:extLst>
              <a:ext uri="{28A0092B-C50C-407E-A947-70E740481C1C}">
                <a14:useLocalDpi xmlns:a14="http://schemas.microsoft.com/office/drawing/2010/main" val="0"/>
              </a:ext>
            </a:extLst>
          </a:blip>
          <a:srcRect l="2963" t="5925" r="58455" b="5238"/>
          <a:stretch>
            <a:fillRect/>
          </a:stretch>
        </p:blipFill>
        <p:spPr bwMode="auto">
          <a:xfrm>
            <a:off x="4021932" y="611981"/>
            <a:ext cx="892969"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0" name="Straight Arrow Connector 129"/>
          <p:cNvCxnSpPr>
            <a:endCxn id="119" idx="0"/>
          </p:cNvCxnSpPr>
          <p:nvPr/>
        </p:nvCxnSpPr>
        <p:spPr>
          <a:xfrm flipH="1">
            <a:off x="5585223" y="1313260"/>
            <a:ext cx="929878" cy="7119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5796" name="Picture 10" descr="http://o.quizlet.com/5eUKIaVlZqv9s4PxUMU7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872728"/>
            <a:ext cx="1493044"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804" name="Group 23"/>
          <p:cNvGrpSpPr>
            <a:grpSpLocks/>
          </p:cNvGrpSpPr>
          <p:nvPr/>
        </p:nvGrpSpPr>
        <p:grpSpPr bwMode="auto">
          <a:xfrm>
            <a:off x="4758929" y="2025256"/>
            <a:ext cx="1151334" cy="637934"/>
            <a:chOff x="4821222" y="2438399"/>
            <a:chExt cx="1535837" cy="850776"/>
          </a:xfrm>
        </p:grpSpPr>
        <p:grpSp>
          <p:nvGrpSpPr>
            <p:cNvPr id="75809" name="Group 13"/>
            <p:cNvGrpSpPr>
              <a:grpSpLocks/>
            </p:cNvGrpSpPr>
            <p:nvPr/>
          </p:nvGrpSpPr>
          <p:grpSpPr bwMode="auto">
            <a:xfrm>
              <a:off x="4926841" y="2438399"/>
              <a:ext cx="1301570" cy="468422"/>
              <a:chOff x="1421641" y="3047999"/>
              <a:chExt cx="1301570" cy="468422"/>
            </a:xfrm>
          </p:grpSpPr>
          <p:sp>
            <p:nvSpPr>
              <p:cNvPr id="118" name="Oval 117"/>
              <p:cNvSpPr/>
              <p:nvPr/>
            </p:nvSpPr>
            <p:spPr>
              <a:xfrm>
                <a:off x="1421641" y="3047999"/>
                <a:ext cx="864800" cy="45730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C4b</a:t>
                </a:r>
              </a:p>
            </p:txBody>
          </p:sp>
          <p:sp>
            <p:nvSpPr>
              <p:cNvPr id="119" name="Oval 118"/>
              <p:cNvSpPr/>
              <p:nvPr/>
            </p:nvSpPr>
            <p:spPr>
              <a:xfrm>
                <a:off x="2113323" y="3048000"/>
                <a:ext cx="609888" cy="46842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2a</a:t>
                </a:r>
              </a:p>
            </p:txBody>
          </p:sp>
        </p:grpSp>
        <p:sp>
          <p:nvSpPr>
            <p:cNvPr id="75810" name="TextBox 119"/>
            <p:cNvSpPr txBox="1">
              <a:spLocks noChangeArrowheads="1"/>
            </p:cNvSpPr>
            <p:nvPr/>
          </p:nvSpPr>
          <p:spPr bwMode="auto">
            <a:xfrm>
              <a:off x="4821222" y="2996719"/>
              <a:ext cx="1535837" cy="2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825" b="1" dirty="0">
                  <a:solidFill>
                    <a:srgbClr val="000000"/>
                  </a:solidFill>
                  <a:latin typeface="Verdana" pitchFamily="34" charset="0"/>
                  <a:ea typeface="MS PGothic" pitchFamily="34" charset="-128"/>
                </a:rPr>
                <a:t>C3 Convertase</a:t>
              </a:r>
            </a:p>
          </p:txBody>
        </p:sp>
      </p:grpSp>
      <p:grpSp>
        <p:nvGrpSpPr>
          <p:cNvPr id="75805" name="Group 14"/>
          <p:cNvGrpSpPr>
            <a:grpSpLocks/>
          </p:cNvGrpSpPr>
          <p:nvPr/>
        </p:nvGrpSpPr>
        <p:grpSpPr bwMode="auto">
          <a:xfrm>
            <a:off x="1754029" y="2171709"/>
            <a:ext cx="1812131" cy="857241"/>
            <a:chOff x="815429" y="2895599"/>
            <a:chExt cx="2416175" cy="1142461"/>
          </a:xfrm>
        </p:grpSpPr>
        <p:sp>
          <p:nvSpPr>
            <p:cNvPr id="111" name="Oval 110"/>
            <p:cNvSpPr/>
            <p:nvPr/>
          </p:nvSpPr>
          <p:spPr>
            <a:xfrm>
              <a:off x="1264373" y="2895600"/>
              <a:ext cx="869951" cy="557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113" name="Oval 112"/>
            <p:cNvSpPr/>
            <p:nvPr/>
          </p:nvSpPr>
          <p:spPr>
            <a:xfrm>
              <a:off x="1961287" y="2895599"/>
              <a:ext cx="858837" cy="4815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75808" name="TextBox 120"/>
            <p:cNvSpPr txBox="1">
              <a:spLocks noChangeArrowheads="1"/>
            </p:cNvSpPr>
            <p:nvPr/>
          </p:nvSpPr>
          <p:spPr bwMode="auto">
            <a:xfrm>
              <a:off x="815429" y="3627880"/>
              <a:ext cx="2416175" cy="41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400" b="1" dirty="0">
                  <a:solidFill>
                    <a:srgbClr val="000000"/>
                  </a:solidFill>
                  <a:latin typeface="Verdana" pitchFamily="34" charset="0"/>
                  <a:ea typeface="MS PGothic" pitchFamily="34" charset="-128"/>
                </a:rPr>
                <a:t>C3</a:t>
              </a:r>
              <a:r>
                <a:rPr lang="en-US" altLang="en-US" sz="1100" b="1" dirty="0">
                  <a:solidFill>
                    <a:srgbClr val="000000"/>
                  </a:solidFill>
                  <a:latin typeface="Verdana" pitchFamily="34" charset="0"/>
                  <a:ea typeface="MS PGothic" pitchFamily="34" charset="-128"/>
                </a:rPr>
                <a:t> </a:t>
              </a:r>
              <a:r>
                <a:rPr lang="en-US" altLang="en-US" sz="1400" b="1" dirty="0">
                  <a:solidFill>
                    <a:srgbClr val="000000"/>
                  </a:solidFill>
                  <a:latin typeface="Verdana" pitchFamily="34" charset="0"/>
                  <a:ea typeface="MS PGothic" pitchFamily="34" charset="-128"/>
                </a:rPr>
                <a:t>Convertase</a:t>
              </a:r>
              <a:endParaRPr lang="en-US" altLang="en-US" sz="1100" b="1" dirty="0">
                <a:solidFill>
                  <a:srgbClr val="000000"/>
                </a:solidFill>
                <a:latin typeface="Verdana" pitchFamily="34" charset="0"/>
                <a:ea typeface="MS PGothic" pitchFamily="34" charset="-128"/>
              </a:endParaRPr>
            </a:p>
          </p:txBody>
        </p:sp>
      </p:grpSp>
      <p:sp>
        <p:nvSpPr>
          <p:cNvPr id="14" name="Circular Arrow 13">
            <a:extLst>
              <a:ext uri="{FF2B5EF4-FFF2-40B4-BE49-F238E27FC236}">
                <a16:creationId xmlns:a16="http://schemas.microsoft.com/office/drawing/2014/main" id="{39FCF11E-D427-182C-D420-A16FA8AFE2FB}"/>
              </a:ext>
            </a:extLst>
          </p:cNvPr>
          <p:cNvSpPr/>
          <p:nvPr/>
        </p:nvSpPr>
        <p:spPr>
          <a:xfrm rot="16572869" flipV="1">
            <a:off x="4061817" y="2643454"/>
            <a:ext cx="1008460" cy="1028700"/>
          </a:xfrm>
          <a:prstGeom prst="circularArrow">
            <a:avLst>
              <a:gd name="adj1" fmla="val 5983"/>
              <a:gd name="adj2" fmla="val 904553"/>
              <a:gd name="adj3" fmla="val 20434447"/>
              <a:gd name="adj4" fmla="val 2705336"/>
              <a:gd name="adj5" fmla="val 109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000000"/>
              </a:solidFill>
              <a:latin typeface="Arial"/>
            </a:endParaRPr>
          </a:p>
        </p:txBody>
      </p:sp>
      <p:sp>
        <p:nvSpPr>
          <p:cNvPr id="15" name="Oval 14">
            <a:extLst>
              <a:ext uri="{FF2B5EF4-FFF2-40B4-BE49-F238E27FC236}">
                <a16:creationId xmlns:a16="http://schemas.microsoft.com/office/drawing/2014/main" id="{ADA42809-389E-4FF2-ADD4-921E438BB6AE}"/>
              </a:ext>
            </a:extLst>
          </p:cNvPr>
          <p:cNvSpPr/>
          <p:nvPr/>
        </p:nvSpPr>
        <p:spPr>
          <a:xfrm>
            <a:off x="3829050" y="3229837"/>
            <a:ext cx="514350" cy="400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a:t>
            </a:r>
          </a:p>
        </p:txBody>
      </p:sp>
      <p:sp>
        <p:nvSpPr>
          <p:cNvPr id="16" name="Oval 15">
            <a:extLst>
              <a:ext uri="{FF2B5EF4-FFF2-40B4-BE49-F238E27FC236}">
                <a16:creationId xmlns:a16="http://schemas.microsoft.com/office/drawing/2014/main" id="{DD9FAA81-49C5-F0AE-E933-48E2BE57F155}"/>
              </a:ext>
            </a:extLst>
          </p:cNvPr>
          <p:cNvSpPr/>
          <p:nvPr/>
        </p:nvSpPr>
        <p:spPr>
          <a:xfrm>
            <a:off x="4690347" y="3286987"/>
            <a:ext cx="613173"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grpSp>
        <p:nvGrpSpPr>
          <p:cNvPr id="17" name="Group 30">
            <a:extLst>
              <a:ext uri="{FF2B5EF4-FFF2-40B4-BE49-F238E27FC236}">
                <a16:creationId xmlns:a16="http://schemas.microsoft.com/office/drawing/2014/main" id="{24B47F35-27A4-F5CE-BFB4-8828870C2685}"/>
              </a:ext>
            </a:extLst>
          </p:cNvPr>
          <p:cNvGrpSpPr>
            <a:grpSpLocks/>
          </p:cNvGrpSpPr>
          <p:nvPr/>
        </p:nvGrpSpPr>
        <p:grpSpPr bwMode="auto">
          <a:xfrm>
            <a:off x="3200401" y="2692298"/>
            <a:ext cx="1812131" cy="561591"/>
            <a:chOff x="262662" y="2895600"/>
            <a:chExt cx="2416175" cy="750102"/>
          </a:xfrm>
        </p:grpSpPr>
        <p:sp>
          <p:nvSpPr>
            <p:cNvPr id="18" name="Oval 17">
              <a:extLst>
                <a:ext uri="{FF2B5EF4-FFF2-40B4-BE49-F238E27FC236}">
                  <a16:creationId xmlns:a16="http://schemas.microsoft.com/office/drawing/2014/main" id="{F37D5CE8-5264-1D08-42F2-1633BDFE6B1F}"/>
                </a:ext>
              </a:extLst>
            </p:cNvPr>
            <p:cNvSpPr/>
            <p:nvPr/>
          </p:nvSpPr>
          <p:spPr>
            <a:xfrm>
              <a:off x="1328975" y="2895600"/>
              <a:ext cx="805349" cy="45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19" name="Oval 18">
              <a:extLst>
                <a:ext uri="{FF2B5EF4-FFF2-40B4-BE49-F238E27FC236}">
                  <a16:creationId xmlns:a16="http://schemas.microsoft.com/office/drawing/2014/main" id="{BE13821F-5EDD-A041-7F13-96878AD52F5D}"/>
                </a:ext>
              </a:extLst>
            </p:cNvPr>
            <p:cNvSpPr/>
            <p:nvPr/>
          </p:nvSpPr>
          <p:spPr>
            <a:xfrm>
              <a:off x="1961288" y="2895600"/>
              <a:ext cx="717549" cy="46913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20" name="TextBox 33">
              <a:extLst>
                <a:ext uri="{FF2B5EF4-FFF2-40B4-BE49-F238E27FC236}">
                  <a16:creationId xmlns:a16="http://schemas.microsoft.com/office/drawing/2014/main" id="{A75F031C-34AB-9268-E991-16A781B0C958}"/>
                </a:ext>
              </a:extLst>
            </p:cNvPr>
            <p:cNvSpPr txBox="1">
              <a:spLocks noChangeArrowheads="1"/>
            </p:cNvSpPr>
            <p:nvPr/>
          </p:nvSpPr>
          <p:spPr bwMode="auto">
            <a:xfrm>
              <a:off x="262662" y="3352801"/>
              <a:ext cx="2416175" cy="29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825" b="1">
                  <a:solidFill>
                    <a:srgbClr val="000000"/>
                  </a:solidFill>
                  <a:latin typeface="Verdana" pitchFamily="34" charset="0"/>
                  <a:ea typeface="MS PGothic" pitchFamily="34" charset="-128"/>
                </a:rPr>
                <a:t>C3 Convertase</a:t>
              </a:r>
            </a:p>
          </p:txBody>
        </p:sp>
      </p:grpSp>
      <p:sp>
        <p:nvSpPr>
          <p:cNvPr id="24" name="Right Arrow 23">
            <a:extLst>
              <a:ext uri="{FF2B5EF4-FFF2-40B4-BE49-F238E27FC236}">
                <a16:creationId xmlns:a16="http://schemas.microsoft.com/office/drawing/2014/main" id="{4CEFA42B-4C98-13AD-2A1B-973CE5692E26}"/>
              </a:ext>
            </a:extLst>
          </p:cNvPr>
          <p:cNvSpPr/>
          <p:nvPr/>
        </p:nvSpPr>
        <p:spPr>
          <a:xfrm rot="1750960">
            <a:off x="3320051" y="2357399"/>
            <a:ext cx="742950" cy="18192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659ACB91-A0BD-4F83-6B56-907ADD2D55A1}"/>
              </a:ext>
            </a:extLst>
          </p:cNvPr>
          <p:cNvSpPr/>
          <p:nvPr/>
        </p:nvSpPr>
        <p:spPr>
          <a:xfrm rot="7950935">
            <a:off x="4764796" y="2435602"/>
            <a:ext cx="203138" cy="1653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03">
            <a:extLst>
              <a:ext uri="{FF2B5EF4-FFF2-40B4-BE49-F238E27FC236}">
                <a16:creationId xmlns:a16="http://schemas.microsoft.com/office/drawing/2014/main" id="{6F85C14B-4B3E-FB6E-5AC9-5DCD11EBE409}"/>
              </a:ext>
            </a:extLst>
          </p:cNvPr>
          <p:cNvSpPr txBox="1">
            <a:spLocks noChangeArrowheads="1"/>
          </p:cNvSpPr>
          <p:nvPr/>
        </p:nvSpPr>
        <p:spPr bwMode="auto">
          <a:xfrm>
            <a:off x="198854" y="2976979"/>
            <a:ext cx="19014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Phase 2</a:t>
            </a:r>
          </a:p>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Amplification</a:t>
            </a:r>
          </a:p>
        </p:txBody>
      </p:sp>
      <p:grpSp>
        <p:nvGrpSpPr>
          <p:cNvPr id="2" name="Group 48">
            <a:extLst>
              <a:ext uri="{FF2B5EF4-FFF2-40B4-BE49-F238E27FC236}">
                <a16:creationId xmlns:a16="http://schemas.microsoft.com/office/drawing/2014/main" id="{09F6D934-4E11-2CA2-C95B-C08F1B677394}"/>
              </a:ext>
            </a:extLst>
          </p:cNvPr>
          <p:cNvGrpSpPr>
            <a:grpSpLocks/>
          </p:cNvGrpSpPr>
          <p:nvPr/>
        </p:nvGrpSpPr>
        <p:grpSpPr bwMode="auto">
          <a:xfrm>
            <a:off x="4275862" y="4370788"/>
            <a:ext cx="1664343" cy="692444"/>
            <a:chOff x="4012705" y="5629779"/>
            <a:chExt cx="2219889" cy="923420"/>
          </a:xfrm>
        </p:grpSpPr>
        <p:pic>
          <p:nvPicPr>
            <p:cNvPr id="3" name="Picture 5"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id="{180E5912-15DC-4A05-7875-EAE438F7B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3043" t="2348" r="7697" b="79015"/>
            <a:stretch>
              <a:fillRect/>
            </a:stretch>
          </p:blipFill>
          <p:spPr bwMode="auto">
            <a:xfrm>
              <a:off x="4012705" y="5629779"/>
              <a:ext cx="1057024" cy="92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0">
              <a:extLst>
                <a:ext uri="{FF2B5EF4-FFF2-40B4-BE49-F238E27FC236}">
                  <a16:creationId xmlns:a16="http://schemas.microsoft.com/office/drawing/2014/main" id="{5FDA714D-C37C-0069-1547-BBBD16A24008}"/>
                </a:ext>
              </a:extLst>
            </p:cNvPr>
            <p:cNvSpPr txBox="1">
              <a:spLocks noChangeArrowheads="1"/>
            </p:cNvSpPr>
            <p:nvPr/>
          </p:nvSpPr>
          <p:spPr bwMode="auto">
            <a:xfrm>
              <a:off x="4958729" y="5951969"/>
              <a:ext cx="1273865" cy="30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b="1" dirty="0">
                  <a:solidFill>
                    <a:srgbClr val="000000"/>
                  </a:solidFill>
                  <a:latin typeface="Verdana" pitchFamily="34" charset="0"/>
                  <a:ea typeface="MS PGothic" pitchFamily="34" charset="-128"/>
                </a:rPr>
                <a:t>Lysis</a:t>
              </a:r>
            </a:p>
          </p:txBody>
        </p:sp>
      </p:grpSp>
      <p:grpSp>
        <p:nvGrpSpPr>
          <p:cNvPr id="6" name="Group 43">
            <a:extLst>
              <a:ext uri="{FF2B5EF4-FFF2-40B4-BE49-F238E27FC236}">
                <a16:creationId xmlns:a16="http://schemas.microsoft.com/office/drawing/2014/main" id="{0FFD3FC4-5001-4810-4A5F-33C8951ACFC5}"/>
              </a:ext>
            </a:extLst>
          </p:cNvPr>
          <p:cNvGrpSpPr>
            <a:grpSpLocks/>
          </p:cNvGrpSpPr>
          <p:nvPr/>
        </p:nvGrpSpPr>
        <p:grpSpPr bwMode="auto">
          <a:xfrm>
            <a:off x="5697467" y="3863731"/>
            <a:ext cx="2394973" cy="1211541"/>
            <a:chOff x="6729314" y="4786295"/>
            <a:chExt cx="3193423" cy="1614505"/>
          </a:xfrm>
        </p:grpSpPr>
        <p:sp>
          <p:nvSpPr>
            <p:cNvPr id="8" name="TextBox 44">
              <a:extLst>
                <a:ext uri="{FF2B5EF4-FFF2-40B4-BE49-F238E27FC236}">
                  <a16:creationId xmlns:a16="http://schemas.microsoft.com/office/drawing/2014/main" id="{3A1C7669-B8D0-AE3A-A035-042D6D55D20A}"/>
                </a:ext>
              </a:extLst>
            </p:cNvPr>
            <p:cNvSpPr txBox="1">
              <a:spLocks noChangeArrowheads="1"/>
            </p:cNvSpPr>
            <p:nvPr/>
          </p:nvSpPr>
          <p:spPr bwMode="auto">
            <a:xfrm>
              <a:off x="7712937" y="4786295"/>
              <a:ext cx="2209800" cy="30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b="1" dirty="0">
                  <a:solidFill>
                    <a:srgbClr val="000000"/>
                  </a:solidFill>
                  <a:latin typeface="Verdana" pitchFamily="34" charset="0"/>
                  <a:ea typeface="MS PGothic" pitchFamily="34" charset="-128"/>
                </a:rPr>
                <a:t>Opsonization</a:t>
              </a:r>
            </a:p>
          </p:txBody>
        </p:sp>
        <p:grpSp>
          <p:nvGrpSpPr>
            <p:cNvPr id="9" name="Group 45">
              <a:extLst>
                <a:ext uri="{FF2B5EF4-FFF2-40B4-BE49-F238E27FC236}">
                  <a16:creationId xmlns:a16="http://schemas.microsoft.com/office/drawing/2014/main" id="{BA73E2D7-07B2-D375-D787-1484505D62CF}"/>
                </a:ext>
              </a:extLst>
            </p:cNvPr>
            <p:cNvGrpSpPr>
              <a:grpSpLocks/>
            </p:cNvGrpSpPr>
            <p:nvPr/>
          </p:nvGrpSpPr>
          <p:grpSpPr bwMode="auto">
            <a:xfrm>
              <a:off x="6729314" y="5120877"/>
              <a:ext cx="1951205" cy="1279923"/>
              <a:chOff x="6729314" y="5120877"/>
              <a:chExt cx="1951205" cy="1279923"/>
            </a:xfrm>
          </p:grpSpPr>
          <p:pic>
            <p:nvPicPr>
              <p:cNvPr id="10" name="Picture 3">
                <a:extLst>
                  <a:ext uri="{FF2B5EF4-FFF2-40B4-BE49-F238E27FC236}">
                    <a16:creationId xmlns:a16="http://schemas.microsoft.com/office/drawing/2014/main" id="{7693FCCC-2C69-1AAD-C5F9-822852938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3210" t="54826" r="3836" b="29282"/>
              <a:stretch>
                <a:fillRect/>
              </a:stretch>
            </p:blipFill>
            <p:spPr bwMode="auto">
              <a:xfrm>
                <a:off x="6745356" y="5120877"/>
                <a:ext cx="1935163" cy="127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9B0C507-18FA-ED54-D5C3-F83136955BE4}"/>
                  </a:ext>
                </a:extLst>
              </p:cNvPr>
              <p:cNvSpPr/>
              <p:nvPr/>
            </p:nvSpPr>
            <p:spPr>
              <a:xfrm>
                <a:off x="6729314" y="5744424"/>
                <a:ext cx="188920" cy="20467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grpSp>
      </p:grpSp>
      <p:grpSp>
        <p:nvGrpSpPr>
          <p:cNvPr id="12" name="Group 11">
            <a:extLst>
              <a:ext uri="{FF2B5EF4-FFF2-40B4-BE49-F238E27FC236}">
                <a16:creationId xmlns:a16="http://schemas.microsoft.com/office/drawing/2014/main" id="{C34AC959-0329-A2B2-A6C2-2BC0335FE2AE}"/>
              </a:ext>
            </a:extLst>
          </p:cNvPr>
          <p:cNvGrpSpPr/>
          <p:nvPr/>
        </p:nvGrpSpPr>
        <p:grpSpPr>
          <a:xfrm>
            <a:off x="3912959" y="3893349"/>
            <a:ext cx="1355884" cy="562348"/>
            <a:chOff x="3640455" y="5029200"/>
            <a:chExt cx="1807844" cy="749797"/>
          </a:xfrm>
        </p:grpSpPr>
        <p:sp>
          <p:nvSpPr>
            <p:cNvPr id="13" name="Oval 12">
              <a:extLst>
                <a:ext uri="{FF2B5EF4-FFF2-40B4-BE49-F238E27FC236}">
                  <a16:creationId xmlns:a16="http://schemas.microsoft.com/office/drawing/2014/main" id="{D88A861D-4417-B2B0-1E2E-130CCDF7AF2D}"/>
                </a:ext>
              </a:extLst>
            </p:cNvPr>
            <p:cNvSpPr/>
            <p:nvPr/>
          </p:nvSpPr>
          <p:spPr bwMode="auto">
            <a:xfrm>
              <a:off x="4691742" y="5029200"/>
              <a:ext cx="756557"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21" name="Oval 20">
              <a:extLst>
                <a:ext uri="{FF2B5EF4-FFF2-40B4-BE49-F238E27FC236}">
                  <a16:creationId xmlns:a16="http://schemas.microsoft.com/office/drawing/2014/main" id="{9148AE59-B886-CEA1-B3D2-DBC4ACBE79C7}"/>
                </a:ext>
              </a:extLst>
            </p:cNvPr>
            <p:cNvSpPr/>
            <p:nvPr/>
          </p:nvSpPr>
          <p:spPr bwMode="auto">
            <a:xfrm>
              <a:off x="3640455" y="5029200"/>
              <a:ext cx="779145"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22" name="TextBox 54">
              <a:extLst>
                <a:ext uri="{FF2B5EF4-FFF2-40B4-BE49-F238E27FC236}">
                  <a16:creationId xmlns:a16="http://schemas.microsoft.com/office/drawing/2014/main" id="{0B93B27E-7F7B-274F-3243-F038F1571221}"/>
                </a:ext>
              </a:extLst>
            </p:cNvPr>
            <p:cNvSpPr txBox="1">
              <a:spLocks noChangeArrowheads="1"/>
            </p:cNvSpPr>
            <p:nvPr/>
          </p:nvSpPr>
          <p:spPr bwMode="auto">
            <a:xfrm>
              <a:off x="3809515" y="5486609"/>
              <a:ext cx="142249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825" b="1" dirty="0">
                  <a:solidFill>
                    <a:srgbClr val="000000"/>
                  </a:solidFill>
                  <a:latin typeface="Verdana" pitchFamily="34" charset="0"/>
                  <a:ea typeface="MS PGothic" pitchFamily="34" charset="-128"/>
                </a:rPr>
                <a:t>C5 Convertase</a:t>
              </a:r>
            </a:p>
          </p:txBody>
        </p:sp>
        <p:sp>
          <p:nvSpPr>
            <p:cNvPr id="23" name="Oval 22">
              <a:extLst>
                <a:ext uri="{FF2B5EF4-FFF2-40B4-BE49-F238E27FC236}">
                  <a16:creationId xmlns:a16="http://schemas.microsoft.com/office/drawing/2014/main" id="{B6C1A670-558D-EC82-0785-6AE6CC6A7BF9}"/>
                </a:ext>
              </a:extLst>
            </p:cNvPr>
            <p:cNvSpPr/>
            <p:nvPr/>
          </p:nvSpPr>
          <p:spPr bwMode="auto">
            <a:xfrm>
              <a:off x="4180114" y="5041900"/>
              <a:ext cx="685800" cy="4699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grpSp>
      <p:grpSp>
        <p:nvGrpSpPr>
          <p:cNvPr id="27" name="Group 5">
            <a:extLst>
              <a:ext uri="{FF2B5EF4-FFF2-40B4-BE49-F238E27FC236}">
                <a16:creationId xmlns:a16="http://schemas.microsoft.com/office/drawing/2014/main" id="{02BB8AF7-C679-3A1C-26C6-54B1D957E149}"/>
              </a:ext>
            </a:extLst>
          </p:cNvPr>
          <p:cNvGrpSpPr>
            <a:grpSpLocks/>
          </p:cNvGrpSpPr>
          <p:nvPr/>
        </p:nvGrpSpPr>
        <p:grpSpPr bwMode="auto">
          <a:xfrm>
            <a:off x="1540830" y="3833966"/>
            <a:ext cx="2076616" cy="1252384"/>
            <a:chOff x="477469" y="4949936"/>
            <a:chExt cx="2769623" cy="1670616"/>
          </a:xfrm>
        </p:grpSpPr>
        <p:pic>
          <p:nvPicPr>
            <p:cNvPr id="28" name="Picture 2">
              <a:extLst>
                <a:ext uri="{FF2B5EF4-FFF2-40B4-BE49-F238E27FC236}">
                  <a16:creationId xmlns:a16="http://schemas.microsoft.com/office/drawing/2014/main" id="{8745E33E-D3D6-FFA5-2B35-98C269F3B4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353" r="46001" b="58537"/>
            <a:stretch>
              <a:fillRect/>
            </a:stretch>
          </p:blipFill>
          <p:spPr bwMode="auto">
            <a:xfrm>
              <a:off x="990600" y="5715000"/>
              <a:ext cx="2256492" cy="86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58">
              <a:extLst>
                <a:ext uri="{FF2B5EF4-FFF2-40B4-BE49-F238E27FC236}">
                  <a16:creationId xmlns:a16="http://schemas.microsoft.com/office/drawing/2014/main" id="{53E6D024-B0E2-FAF3-A825-83DBEBA29445}"/>
                </a:ext>
              </a:extLst>
            </p:cNvPr>
            <p:cNvSpPr txBox="1">
              <a:spLocks noChangeArrowheads="1"/>
            </p:cNvSpPr>
            <p:nvPr/>
          </p:nvSpPr>
          <p:spPr bwMode="auto">
            <a:xfrm>
              <a:off x="477469" y="4949936"/>
              <a:ext cx="1624702" cy="30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b="1">
                  <a:solidFill>
                    <a:srgbClr val="000000"/>
                  </a:solidFill>
                  <a:latin typeface="Verdana" pitchFamily="34" charset="0"/>
                  <a:ea typeface="MS PGothic" pitchFamily="34" charset="-128"/>
                </a:rPr>
                <a:t>Inflammation</a:t>
              </a:r>
            </a:p>
          </p:txBody>
        </p:sp>
        <p:sp>
          <p:nvSpPr>
            <p:cNvPr id="30" name="Oval 29">
              <a:extLst>
                <a:ext uri="{FF2B5EF4-FFF2-40B4-BE49-F238E27FC236}">
                  <a16:creationId xmlns:a16="http://schemas.microsoft.com/office/drawing/2014/main" id="{5A349AD2-917C-DAC7-9B16-4FE183B0539D}"/>
                </a:ext>
              </a:extLst>
            </p:cNvPr>
            <p:cNvSpPr/>
            <p:nvPr/>
          </p:nvSpPr>
          <p:spPr>
            <a:xfrm>
              <a:off x="1879858" y="6468082"/>
              <a:ext cx="222314" cy="152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1" name="Oval 30">
              <a:extLst>
                <a:ext uri="{FF2B5EF4-FFF2-40B4-BE49-F238E27FC236}">
                  <a16:creationId xmlns:a16="http://schemas.microsoft.com/office/drawing/2014/main" id="{145D1389-4DEA-78FA-B9C4-8FAE364C872C}"/>
                </a:ext>
              </a:extLst>
            </p:cNvPr>
            <p:cNvSpPr/>
            <p:nvPr/>
          </p:nvSpPr>
          <p:spPr>
            <a:xfrm>
              <a:off x="1273257" y="5297556"/>
              <a:ext cx="770162" cy="381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750" b="1" dirty="0">
                  <a:solidFill>
                    <a:srgbClr val="000000"/>
                  </a:solidFill>
                  <a:latin typeface="Arial"/>
                </a:rPr>
                <a:t>C3a</a:t>
              </a:r>
            </a:p>
          </p:txBody>
        </p:sp>
        <p:sp>
          <p:nvSpPr>
            <p:cNvPr id="32" name="Oval 31">
              <a:extLst>
                <a:ext uri="{FF2B5EF4-FFF2-40B4-BE49-F238E27FC236}">
                  <a16:creationId xmlns:a16="http://schemas.microsoft.com/office/drawing/2014/main" id="{92CAFF00-CCFD-CA24-705F-F46A059CC279}"/>
                </a:ext>
              </a:extLst>
            </p:cNvPr>
            <p:cNvSpPr/>
            <p:nvPr/>
          </p:nvSpPr>
          <p:spPr>
            <a:xfrm>
              <a:off x="2210152" y="5297556"/>
              <a:ext cx="699108" cy="381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750" b="1" dirty="0">
                  <a:solidFill>
                    <a:srgbClr val="000000"/>
                  </a:solidFill>
                  <a:latin typeface="Arial"/>
                </a:rPr>
                <a:t>C5a</a:t>
              </a:r>
            </a:p>
          </p:txBody>
        </p:sp>
      </p:grpSp>
      <p:sp>
        <p:nvSpPr>
          <p:cNvPr id="33" name="Down Arrow 32">
            <a:extLst>
              <a:ext uri="{FF2B5EF4-FFF2-40B4-BE49-F238E27FC236}">
                <a16:creationId xmlns:a16="http://schemas.microsoft.com/office/drawing/2014/main" id="{D143B6BC-55C9-DF37-BD42-5474EBAAD4AC}"/>
              </a:ext>
            </a:extLst>
          </p:cNvPr>
          <p:cNvSpPr/>
          <p:nvPr/>
        </p:nvSpPr>
        <p:spPr>
          <a:xfrm>
            <a:off x="4554467" y="3667128"/>
            <a:ext cx="129779" cy="17621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4" name="Down Arrow 33">
            <a:extLst>
              <a:ext uri="{FF2B5EF4-FFF2-40B4-BE49-F238E27FC236}">
                <a16:creationId xmlns:a16="http://schemas.microsoft.com/office/drawing/2014/main" id="{126E83C5-AC6A-F763-A80C-5994F4EEFD79}"/>
              </a:ext>
            </a:extLst>
          </p:cNvPr>
          <p:cNvSpPr/>
          <p:nvPr/>
        </p:nvSpPr>
        <p:spPr>
          <a:xfrm>
            <a:off x="4554467" y="4449369"/>
            <a:ext cx="129779" cy="17621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5" name="Down Arrow 34">
            <a:extLst>
              <a:ext uri="{FF2B5EF4-FFF2-40B4-BE49-F238E27FC236}">
                <a16:creationId xmlns:a16="http://schemas.microsoft.com/office/drawing/2014/main" id="{B4D2D900-A08B-16F2-9920-BF5C1052C482}"/>
              </a:ext>
            </a:extLst>
          </p:cNvPr>
          <p:cNvSpPr/>
          <p:nvPr/>
        </p:nvSpPr>
        <p:spPr>
          <a:xfrm rot="17948554">
            <a:off x="5471844" y="4002290"/>
            <a:ext cx="117872" cy="6405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6" name="Down Arrow 35">
            <a:extLst>
              <a:ext uri="{FF2B5EF4-FFF2-40B4-BE49-F238E27FC236}">
                <a16:creationId xmlns:a16="http://schemas.microsoft.com/office/drawing/2014/main" id="{724CE83A-C663-D3E4-FA8C-CE6F17BABC26}"/>
              </a:ext>
            </a:extLst>
          </p:cNvPr>
          <p:cNvSpPr/>
          <p:nvPr/>
        </p:nvSpPr>
        <p:spPr>
          <a:xfrm rot="3852752">
            <a:off x="3619232" y="3976096"/>
            <a:ext cx="117872" cy="6405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7" name="TextBox 103">
            <a:extLst>
              <a:ext uri="{FF2B5EF4-FFF2-40B4-BE49-F238E27FC236}">
                <a16:creationId xmlns:a16="http://schemas.microsoft.com/office/drawing/2014/main" id="{CC3B71F4-EA5F-10FD-6F63-E6ADC518A844}"/>
              </a:ext>
            </a:extLst>
          </p:cNvPr>
          <p:cNvSpPr txBox="1">
            <a:spLocks noChangeArrowheads="1"/>
          </p:cNvSpPr>
          <p:nvPr/>
        </p:nvSpPr>
        <p:spPr bwMode="auto">
          <a:xfrm>
            <a:off x="201637" y="4263390"/>
            <a:ext cx="12057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800" b="1" dirty="0">
                <a:latin typeface="Verdana" pitchFamily="34" charset="0"/>
                <a:ea typeface="MS PGothic" pitchFamily="34" charset="-128"/>
              </a:rPr>
              <a:t>Phase 3</a:t>
            </a:r>
          </a:p>
          <a:p>
            <a:pPr defTabSz="685800" eaLnBrk="1" fontAlgn="base" hangingPunct="1">
              <a:spcBef>
                <a:spcPct val="0"/>
              </a:spcBef>
              <a:spcAft>
                <a:spcPct val="0"/>
              </a:spcAft>
              <a:buNone/>
            </a:pPr>
            <a:r>
              <a:rPr lang="en-US" altLang="en-US" sz="1800" b="1" dirty="0">
                <a:latin typeface="Verdana" pitchFamily="34" charset="0"/>
                <a:ea typeface="MS PGothic" pitchFamily="34" charset="-128"/>
              </a:rPr>
              <a:t>Effector</a:t>
            </a:r>
          </a:p>
        </p:txBody>
      </p:sp>
      <p:sp>
        <p:nvSpPr>
          <p:cNvPr id="38" name="TextBox 37">
            <a:extLst>
              <a:ext uri="{FF2B5EF4-FFF2-40B4-BE49-F238E27FC236}">
                <a16:creationId xmlns:a16="http://schemas.microsoft.com/office/drawing/2014/main" id="{D9F534AF-B1DD-DB9F-BCF0-C54AA97E9C65}"/>
              </a:ext>
            </a:extLst>
          </p:cNvPr>
          <p:cNvSpPr txBox="1"/>
          <p:nvPr/>
        </p:nvSpPr>
        <p:spPr>
          <a:xfrm>
            <a:off x="7794516" y="3943350"/>
            <a:ext cx="1120884" cy="646331"/>
          </a:xfrm>
          <a:prstGeom prst="rect">
            <a:avLst/>
          </a:prstGeom>
          <a:noFill/>
        </p:spPr>
        <p:txBody>
          <a:bodyPr wrap="none" rtlCol="0">
            <a:spAutoFit/>
          </a:bodyPr>
          <a:lstStyle/>
          <a:p>
            <a:r>
              <a:rPr lang="en-US" dirty="0"/>
              <a:t>Terminal </a:t>
            </a:r>
          </a:p>
          <a:p>
            <a:r>
              <a:rPr lang="en-US" dirty="0"/>
              <a:t>Pathway</a:t>
            </a:r>
          </a:p>
        </p:txBody>
      </p:sp>
    </p:spTree>
    <p:extLst>
      <p:ext uri="{BB962C8B-B14F-4D97-AF65-F5344CB8AC3E}">
        <p14:creationId xmlns:p14="http://schemas.microsoft.com/office/powerpoint/2010/main" val="3116889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15"/>
          <p:cNvSpPr txBox="1">
            <a:spLocks noChangeArrowheads="1"/>
          </p:cNvSpPr>
          <p:nvPr/>
        </p:nvSpPr>
        <p:spPr bwMode="auto">
          <a:xfrm>
            <a:off x="1051560" y="861596"/>
            <a:ext cx="2788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600" b="1" dirty="0">
                <a:solidFill>
                  <a:srgbClr val="000000"/>
                </a:solidFill>
                <a:latin typeface="Verdana" pitchFamily="34" charset="0"/>
                <a:ea typeface="MS PGothic" pitchFamily="34" charset="-128"/>
              </a:rPr>
              <a:t>Alternative Pathway</a:t>
            </a:r>
          </a:p>
        </p:txBody>
      </p:sp>
      <p:sp>
        <p:nvSpPr>
          <p:cNvPr id="75779" name="TextBox 66"/>
          <p:cNvSpPr txBox="1">
            <a:spLocks noChangeArrowheads="1"/>
          </p:cNvSpPr>
          <p:nvPr/>
        </p:nvSpPr>
        <p:spPr bwMode="auto">
          <a:xfrm>
            <a:off x="5943600" y="440532"/>
            <a:ext cx="1657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200">
                <a:solidFill>
                  <a:srgbClr val="000000"/>
                </a:solidFill>
                <a:latin typeface="Verdana" pitchFamily="34" charset="0"/>
                <a:ea typeface="MS PGothic" pitchFamily="34" charset="-128"/>
              </a:rPr>
              <a:t>Classical Pathway</a:t>
            </a:r>
          </a:p>
        </p:txBody>
      </p:sp>
      <p:sp>
        <p:nvSpPr>
          <p:cNvPr id="75780" name="TextBox 17"/>
          <p:cNvSpPr txBox="1">
            <a:spLocks noChangeArrowheads="1"/>
          </p:cNvSpPr>
          <p:nvPr/>
        </p:nvSpPr>
        <p:spPr bwMode="auto">
          <a:xfrm>
            <a:off x="6096000" y="660797"/>
            <a:ext cx="13292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a:solidFill>
                  <a:srgbClr val="000000"/>
                </a:solidFill>
                <a:latin typeface="Verdana" pitchFamily="34" charset="0"/>
                <a:ea typeface="MS PGothic" pitchFamily="34" charset="-128"/>
              </a:rPr>
              <a:t>Immune complexes</a:t>
            </a:r>
          </a:p>
        </p:txBody>
      </p:sp>
      <p:sp>
        <p:nvSpPr>
          <p:cNvPr id="75781" name="TextBox 67"/>
          <p:cNvSpPr txBox="1">
            <a:spLocks noChangeArrowheads="1"/>
          </p:cNvSpPr>
          <p:nvPr/>
        </p:nvSpPr>
        <p:spPr bwMode="auto">
          <a:xfrm>
            <a:off x="1740694" y="1208485"/>
            <a:ext cx="12859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a:solidFill>
                  <a:srgbClr val="000000"/>
                </a:solidFill>
                <a:latin typeface="Verdana" pitchFamily="34" charset="0"/>
                <a:ea typeface="MS PGothic" pitchFamily="34" charset="-128"/>
              </a:rPr>
              <a:t>Activating surfaces</a:t>
            </a:r>
          </a:p>
        </p:txBody>
      </p:sp>
      <p:sp>
        <p:nvSpPr>
          <p:cNvPr id="75782" name="TextBox 68"/>
          <p:cNvSpPr txBox="1">
            <a:spLocks noChangeArrowheads="1"/>
          </p:cNvSpPr>
          <p:nvPr/>
        </p:nvSpPr>
        <p:spPr bwMode="auto">
          <a:xfrm>
            <a:off x="3416382" y="114301"/>
            <a:ext cx="20104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200">
                <a:solidFill>
                  <a:srgbClr val="000000"/>
                </a:solidFill>
                <a:latin typeface="Verdana" pitchFamily="34" charset="0"/>
                <a:ea typeface="MS PGothic" pitchFamily="34" charset="-128"/>
              </a:rPr>
              <a:t>Mannose Binding Lectin</a:t>
            </a:r>
          </a:p>
        </p:txBody>
      </p:sp>
      <p:sp>
        <p:nvSpPr>
          <p:cNvPr id="75783" name="TextBox 104"/>
          <p:cNvSpPr txBox="1">
            <a:spLocks noChangeArrowheads="1"/>
          </p:cNvSpPr>
          <p:nvPr/>
        </p:nvSpPr>
        <p:spPr bwMode="auto">
          <a:xfrm>
            <a:off x="3707606" y="354806"/>
            <a:ext cx="15712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dirty="0">
                <a:solidFill>
                  <a:srgbClr val="000000"/>
                </a:solidFill>
                <a:latin typeface="Verdana" pitchFamily="34" charset="0"/>
                <a:ea typeface="MS PGothic" pitchFamily="34" charset="-128"/>
              </a:rPr>
              <a:t>Microbial carbohydrates</a:t>
            </a:r>
          </a:p>
        </p:txBody>
      </p:sp>
      <p:sp>
        <p:nvSpPr>
          <p:cNvPr id="75784" name="TextBox 103"/>
          <p:cNvSpPr txBox="1">
            <a:spLocks noChangeArrowheads="1"/>
          </p:cNvSpPr>
          <p:nvPr/>
        </p:nvSpPr>
        <p:spPr bwMode="auto">
          <a:xfrm>
            <a:off x="182880" y="163533"/>
            <a:ext cx="14013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Phase 1</a:t>
            </a:r>
          </a:p>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Initiation</a:t>
            </a:r>
          </a:p>
        </p:txBody>
      </p:sp>
      <p:sp>
        <p:nvSpPr>
          <p:cNvPr id="5" name="Oval 4"/>
          <p:cNvSpPr/>
          <p:nvPr/>
        </p:nvSpPr>
        <p:spPr>
          <a:xfrm>
            <a:off x="1543050" y="1885950"/>
            <a:ext cx="457200"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750" b="1" dirty="0">
                <a:solidFill>
                  <a:srgbClr val="000000"/>
                </a:solidFill>
                <a:latin typeface="Arial"/>
              </a:rPr>
              <a:t>C3a</a:t>
            </a:r>
          </a:p>
        </p:txBody>
      </p:sp>
      <p:sp>
        <p:nvSpPr>
          <p:cNvPr id="114" name="Oval 113"/>
          <p:cNvSpPr/>
          <p:nvPr/>
        </p:nvSpPr>
        <p:spPr>
          <a:xfrm>
            <a:off x="3257550" y="1828800"/>
            <a:ext cx="514350" cy="285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825" b="1" dirty="0">
                <a:solidFill>
                  <a:srgbClr val="000000"/>
                </a:solidFill>
                <a:latin typeface="Arial"/>
              </a:rPr>
              <a:t>Ba</a:t>
            </a:r>
          </a:p>
        </p:txBody>
      </p:sp>
      <p:cxnSp>
        <p:nvCxnSpPr>
          <p:cNvPr id="7" name="Straight Arrow Connector 6"/>
          <p:cNvCxnSpPr/>
          <p:nvPr/>
        </p:nvCxnSpPr>
        <p:spPr>
          <a:xfrm flipH="1">
            <a:off x="1943100" y="1885950"/>
            <a:ext cx="342900" cy="857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cxnSpLocks/>
            <a:endCxn id="111" idx="0"/>
          </p:cNvCxnSpPr>
          <p:nvPr/>
        </p:nvCxnSpPr>
        <p:spPr>
          <a:xfrm>
            <a:off x="2286000" y="1885950"/>
            <a:ext cx="130969" cy="2857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cxnSpLocks/>
            <a:stCxn id="112" idx="4"/>
            <a:endCxn id="113" idx="0"/>
          </p:cNvCxnSpPr>
          <p:nvPr/>
        </p:nvCxnSpPr>
        <p:spPr>
          <a:xfrm>
            <a:off x="2914650" y="1926431"/>
            <a:ext cx="20836" cy="2452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2" idx="4"/>
            <a:endCxn id="114" idx="2"/>
          </p:cNvCxnSpPr>
          <p:nvPr/>
        </p:nvCxnSpPr>
        <p:spPr>
          <a:xfrm>
            <a:off x="2914650" y="1926432"/>
            <a:ext cx="342900" cy="452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2686050" y="1526381"/>
            <a:ext cx="457200" cy="4000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a:t>
            </a:r>
          </a:p>
        </p:txBody>
      </p:sp>
      <p:sp>
        <p:nvSpPr>
          <p:cNvPr id="110" name="Oval 109"/>
          <p:cNvSpPr/>
          <p:nvPr/>
        </p:nvSpPr>
        <p:spPr>
          <a:xfrm>
            <a:off x="2096929" y="1474470"/>
            <a:ext cx="554831" cy="379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a:t>
            </a:r>
          </a:p>
        </p:txBody>
      </p:sp>
      <p:cxnSp>
        <p:nvCxnSpPr>
          <p:cNvPr id="129" name="Straight Arrow Connector 128"/>
          <p:cNvCxnSpPr>
            <a:cxnSpLocks/>
            <a:endCxn id="118" idx="0"/>
          </p:cNvCxnSpPr>
          <p:nvPr/>
        </p:nvCxnSpPr>
        <p:spPr>
          <a:xfrm>
            <a:off x="4758928" y="1722835"/>
            <a:ext cx="403325" cy="3024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5794" name="Picture 6" descr="http://www.bio.davidson.edu/courses/immunology/students/spring2006/mohr/figure224.jpg"/>
          <p:cNvPicPr>
            <a:picLocks noChangeAspect="1" noChangeArrowheads="1"/>
          </p:cNvPicPr>
          <p:nvPr/>
        </p:nvPicPr>
        <p:blipFill>
          <a:blip r:embed="rId3" cstate="print">
            <a:extLst>
              <a:ext uri="{28A0092B-C50C-407E-A947-70E740481C1C}">
                <a14:useLocalDpi xmlns:a14="http://schemas.microsoft.com/office/drawing/2010/main" val="0"/>
              </a:ext>
            </a:extLst>
          </a:blip>
          <a:srcRect l="2963" t="5925" r="58455" b="5238"/>
          <a:stretch>
            <a:fillRect/>
          </a:stretch>
        </p:blipFill>
        <p:spPr bwMode="auto">
          <a:xfrm>
            <a:off x="4021932" y="611981"/>
            <a:ext cx="892969"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0" name="Straight Arrow Connector 129"/>
          <p:cNvCxnSpPr>
            <a:endCxn id="119" idx="0"/>
          </p:cNvCxnSpPr>
          <p:nvPr/>
        </p:nvCxnSpPr>
        <p:spPr>
          <a:xfrm flipH="1">
            <a:off x="5585223" y="1313260"/>
            <a:ext cx="929878" cy="7119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5796" name="Picture 10" descr="http://o.quizlet.com/5eUKIaVlZqv9s4PxUMU7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872728"/>
            <a:ext cx="1493044" cy="158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804" name="Group 23"/>
          <p:cNvGrpSpPr>
            <a:grpSpLocks/>
          </p:cNvGrpSpPr>
          <p:nvPr/>
        </p:nvGrpSpPr>
        <p:grpSpPr bwMode="auto">
          <a:xfrm>
            <a:off x="4758929" y="2025256"/>
            <a:ext cx="1151334" cy="637934"/>
            <a:chOff x="4821222" y="2438399"/>
            <a:chExt cx="1535837" cy="850776"/>
          </a:xfrm>
        </p:grpSpPr>
        <p:grpSp>
          <p:nvGrpSpPr>
            <p:cNvPr id="75809" name="Group 13"/>
            <p:cNvGrpSpPr>
              <a:grpSpLocks/>
            </p:cNvGrpSpPr>
            <p:nvPr/>
          </p:nvGrpSpPr>
          <p:grpSpPr bwMode="auto">
            <a:xfrm>
              <a:off x="4926841" y="2438399"/>
              <a:ext cx="1301570" cy="468422"/>
              <a:chOff x="1421641" y="3047999"/>
              <a:chExt cx="1301570" cy="468422"/>
            </a:xfrm>
          </p:grpSpPr>
          <p:sp>
            <p:nvSpPr>
              <p:cNvPr id="118" name="Oval 117"/>
              <p:cNvSpPr/>
              <p:nvPr/>
            </p:nvSpPr>
            <p:spPr>
              <a:xfrm>
                <a:off x="1421641" y="3047999"/>
                <a:ext cx="864800" cy="45730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C4b</a:t>
                </a:r>
              </a:p>
            </p:txBody>
          </p:sp>
          <p:sp>
            <p:nvSpPr>
              <p:cNvPr id="119" name="Oval 118"/>
              <p:cNvSpPr/>
              <p:nvPr/>
            </p:nvSpPr>
            <p:spPr>
              <a:xfrm>
                <a:off x="2113323" y="3048000"/>
                <a:ext cx="609888" cy="46842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2a</a:t>
                </a:r>
              </a:p>
            </p:txBody>
          </p:sp>
        </p:grpSp>
        <p:sp>
          <p:nvSpPr>
            <p:cNvPr id="75810" name="TextBox 119"/>
            <p:cNvSpPr txBox="1">
              <a:spLocks noChangeArrowheads="1"/>
            </p:cNvSpPr>
            <p:nvPr/>
          </p:nvSpPr>
          <p:spPr bwMode="auto">
            <a:xfrm>
              <a:off x="4821222" y="2996719"/>
              <a:ext cx="1535837" cy="2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825" b="1" dirty="0">
                  <a:solidFill>
                    <a:srgbClr val="000000"/>
                  </a:solidFill>
                  <a:latin typeface="Verdana" pitchFamily="34" charset="0"/>
                  <a:ea typeface="MS PGothic" pitchFamily="34" charset="-128"/>
                </a:rPr>
                <a:t>C3 Convertase</a:t>
              </a:r>
            </a:p>
          </p:txBody>
        </p:sp>
      </p:grpSp>
      <p:grpSp>
        <p:nvGrpSpPr>
          <p:cNvPr id="75805" name="Group 14"/>
          <p:cNvGrpSpPr>
            <a:grpSpLocks/>
          </p:cNvGrpSpPr>
          <p:nvPr/>
        </p:nvGrpSpPr>
        <p:grpSpPr bwMode="auto">
          <a:xfrm>
            <a:off x="1754029" y="2171709"/>
            <a:ext cx="1812131" cy="857241"/>
            <a:chOff x="815429" y="2895599"/>
            <a:chExt cx="2416175" cy="1142461"/>
          </a:xfrm>
        </p:grpSpPr>
        <p:sp>
          <p:nvSpPr>
            <p:cNvPr id="111" name="Oval 110"/>
            <p:cNvSpPr/>
            <p:nvPr/>
          </p:nvSpPr>
          <p:spPr>
            <a:xfrm>
              <a:off x="1264373" y="2895600"/>
              <a:ext cx="869951" cy="557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113" name="Oval 112"/>
            <p:cNvSpPr/>
            <p:nvPr/>
          </p:nvSpPr>
          <p:spPr>
            <a:xfrm>
              <a:off x="1961287" y="2895599"/>
              <a:ext cx="858837" cy="4815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75808" name="TextBox 120"/>
            <p:cNvSpPr txBox="1">
              <a:spLocks noChangeArrowheads="1"/>
            </p:cNvSpPr>
            <p:nvPr/>
          </p:nvSpPr>
          <p:spPr bwMode="auto">
            <a:xfrm>
              <a:off x="815429" y="3627880"/>
              <a:ext cx="2416175" cy="41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1400" b="1" dirty="0">
                  <a:solidFill>
                    <a:srgbClr val="000000"/>
                  </a:solidFill>
                  <a:latin typeface="Verdana" pitchFamily="34" charset="0"/>
                  <a:ea typeface="MS PGothic" pitchFamily="34" charset="-128"/>
                </a:rPr>
                <a:t>C3</a:t>
              </a:r>
              <a:r>
                <a:rPr lang="en-US" altLang="en-US" sz="1100" b="1" dirty="0">
                  <a:solidFill>
                    <a:srgbClr val="000000"/>
                  </a:solidFill>
                  <a:latin typeface="Verdana" pitchFamily="34" charset="0"/>
                  <a:ea typeface="MS PGothic" pitchFamily="34" charset="-128"/>
                </a:rPr>
                <a:t> </a:t>
              </a:r>
              <a:r>
                <a:rPr lang="en-US" altLang="en-US" sz="1400" b="1" dirty="0">
                  <a:solidFill>
                    <a:srgbClr val="000000"/>
                  </a:solidFill>
                  <a:latin typeface="Verdana" pitchFamily="34" charset="0"/>
                  <a:ea typeface="MS PGothic" pitchFamily="34" charset="-128"/>
                </a:rPr>
                <a:t>Convertase</a:t>
              </a:r>
              <a:endParaRPr lang="en-US" altLang="en-US" sz="1100" b="1" dirty="0">
                <a:solidFill>
                  <a:srgbClr val="000000"/>
                </a:solidFill>
                <a:latin typeface="Verdana" pitchFamily="34" charset="0"/>
                <a:ea typeface="MS PGothic" pitchFamily="34" charset="-128"/>
              </a:endParaRPr>
            </a:p>
          </p:txBody>
        </p:sp>
      </p:grpSp>
      <p:sp>
        <p:nvSpPr>
          <p:cNvPr id="14" name="Circular Arrow 13">
            <a:extLst>
              <a:ext uri="{FF2B5EF4-FFF2-40B4-BE49-F238E27FC236}">
                <a16:creationId xmlns:a16="http://schemas.microsoft.com/office/drawing/2014/main" id="{39FCF11E-D427-182C-D420-A16FA8AFE2FB}"/>
              </a:ext>
            </a:extLst>
          </p:cNvPr>
          <p:cNvSpPr/>
          <p:nvPr/>
        </p:nvSpPr>
        <p:spPr>
          <a:xfrm rot="16572869" flipV="1">
            <a:off x="4061817" y="2643454"/>
            <a:ext cx="1008460" cy="1028700"/>
          </a:xfrm>
          <a:prstGeom prst="circularArrow">
            <a:avLst>
              <a:gd name="adj1" fmla="val 5983"/>
              <a:gd name="adj2" fmla="val 904553"/>
              <a:gd name="adj3" fmla="val 20434447"/>
              <a:gd name="adj4" fmla="val 2705336"/>
              <a:gd name="adj5" fmla="val 109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000000"/>
              </a:solidFill>
              <a:latin typeface="Arial"/>
            </a:endParaRPr>
          </a:p>
        </p:txBody>
      </p:sp>
      <p:sp>
        <p:nvSpPr>
          <p:cNvPr id="15" name="Oval 14">
            <a:extLst>
              <a:ext uri="{FF2B5EF4-FFF2-40B4-BE49-F238E27FC236}">
                <a16:creationId xmlns:a16="http://schemas.microsoft.com/office/drawing/2014/main" id="{ADA42809-389E-4FF2-ADD4-921E438BB6AE}"/>
              </a:ext>
            </a:extLst>
          </p:cNvPr>
          <p:cNvSpPr/>
          <p:nvPr/>
        </p:nvSpPr>
        <p:spPr>
          <a:xfrm>
            <a:off x="3829050" y="3229837"/>
            <a:ext cx="514350" cy="400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a:t>
            </a:r>
          </a:p>
        </p:txBody>
      </p:sp>
      <p:sp>
        <p:nvSpPr>
          <p:cNvPr id="16" name="Oval 15">
            <a:extLst>
              <a:ext uri="{FF2B5EF4-FFF2-40B4-BE49-F238E27FC236}">
                <a16:creationId xmlns:a16="http://schemas.microsoft.com/office/drawing/2014/main" id="{DD9FAA81-49C5-F0AE-E933-48E2BE57F155}"/>
              </a:ext>
            </a:extLst>
          </p:cNvPr>
          <p:cNvSpPr/>
          <p:nvPr/>
        </p:nvSpPr>
        <p:spPr>
          <a:xfrm>
            <a:off x="4690347" y="3286987"/>
            <a:ext cx="613173"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grpSp>
        <p:nvGrpSpPr>
          <p:cNvPr id="17" name="Group 30">
            <a:extLst>
              <a:ext uri="{FF2B5EF4-FFF2-40B4-BE49-F238E27FC236}">
                <a16:creationId xmlns:a16="http://schemas.microsoft.com/office/drawing/2014/main" id="{24B47F35-27A4-F5CE-BFB4-8828870C2685}"/>
              </a:ext>
            </a:extLst>
          </p:cNvPr>
          <p:cNvGrpSpPr>
            <a:grpSpLocks/>
          </p:cNvGrpSpPr>
          <p:nvPr/>
        </p:nvGrpSpPr>
        <p:grpSpPr bwMode="auto">
          <a:xfrm>
            <a:off x="3200401" y="2692298"/>
            <a:ext cx="1812131" cy="561591"/>
            <a:chOff x="262662" y="2895600"/>
            <a:chExt cx="2416175" cy="750102"/>
          </a:xfrm>
        </p:grpSpPr>
        <p:sp>
          <p:nvSpPr>
            <p:cNvPr id="18" name="Oval 17">
              <a:extLst>
                <a:ext uri="{FF2B5EF4-FFF2-40B4-BE49-F238E27FC236}">
                  <a16:creationId xmlns:a16="http://schemas.microsoft.com/office/drawing/2014/main" id="{F37D5CE8-5264-1D08-42F2-1633BDFE6B1F}"/>
                </a:ext>
              </a:extLst>
            </p:cNvPr>
            <p:cNvSpPr/>
            <p:nvPr/>
          </p:nvSpPr>
          <p:spPr>
            <a:xfrm>
              <a:off x="1328975" y="2895600"/>
              <a:ext cx="805349" cy="45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19" name="Oval 18">
              <a:extLst>
                <a:ext uri="{FF2B5EF4-FFF2-40B4-BE49-F238E27FC236}">
                  <a16:creationId xmlns:a16="http://schemas.microsoft.com/office/drawing/2014/main" id="{BE13821F-5EDD-A041-7F13-96878AD52F5D}"/>
                </a:ext>
              </a:extLst>
            </p:cNvPr>
            <p:cNvSpPr/>
            <p:nvPr/>
          </p:nvSpPr>
          <p:spPr>
            <a:xfrm>
              <a:off x="1961288" y="2895600"/>
              <a:ext cx="717549" cy="46913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20" name="TextBox 33">
              <a:extLst>
                <a:ext uri="{FF2B5EF4-FFF2-40B4-BE49-F238E27FC236}">
                  <a16:creationId xmlns:a16="http://schemas.microsoft.com/office/drawing/2014/main" id="{A75F031C-34AB-9268-E991-16A781B0C958}"/>
                </a:ext>
              </a:extLst>
            </p:cNvPr>
            <p:cNvSpPr txBox="1">
              <a:spLocks noChangeArrowheads="1"/>
            </p:cNvSpPr>
            <p:nvPr/>
          </p:nvSpPr>
          <p:spPr bwMode="auto">
            <a:xfrm>
              <a:off x="262662" y="3352801"/>
              <a:ext cx="2416175" cy="29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825" b="1">
                  <a:solidFill>
                    <a:srgbClr val="000000"/>
                  </a:solidFill>
                  <a:latin typeface="Verdana" pitchFamily="34" charset="0"/>
                  <a:ea typeface="MS PGothic" pitchFamily="34" charset="-128"/>
                </a:rPr>
                <a:t>C3 Convertase</a:t>
              </a:r>
            </a:p>
          </p:txBody>
        </p:sp>
      </p:grpSp>
      <p:sp>
        <p:nvSpPr>
          <p:cNvPr id="24" name="Right Arrow 23">
            <a:extLst>
              <a:ext uri="{FF2B5EF4-FFF2-40B4-BE49-F238E27FC236}">
                <a16:creationId xmlns:a16="http://schemas.microsoft.com/office/drawing/2014/main" id="{4CEFA42B-4C98-13AD-2A1B-973CE5692E26}"/>
              </a:ext>
            </a:extLst>
          </p:cNvPr>
          <p:cNvSpPr/>
          <p:nvPr/>
        </p:nvSpPr>
        <p:spPr>
          <a:xfrm rot="1750960">
            <a:off x="3320051" y="2357399"/>
            <a:ext cx="742950" cy="18192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659ACB91-A0BD-4F83-6B56-907ADD2D55A1}"/>
              </a:ext>
            </a:extLst>
          </p:cNvPr>
          <p:cNvSpPr/>
          <p:nvPr/>
        </p:nvSpPr>
        <p:spPr>
          <a:xfrm rot="7950935">
            <a:off x="4764796" y="2435602"/>
            <a:ext cx="203138" cy="1653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03">
            <a:extLst>
              <a:ext uri="{FF2B5EF4-FFF2-40B4-BE49-F238E27FC236}">
                <a16:creationId xmlns:a16="http://schemas.microsoft.com/office/drawing/2014/main" id="{6F85C14B-4B3E-FB6E-5AC9-5DCD11EBE409}"/>
              </a:ext>
            </a:extLst>
          </p:cNvPr>
          <p:cNvSpPr txBox="1">
            <a:spLocks noChangeArrowheads="1"/>
          </p:cNvSpPr>
          <p:nvPr/>
        </p:nvSpPr>
        <p:spPr bwMode="auto">
          <a:xfrm>
            <a:off x="198854" y="2976979"/>
            <a:ext cx="19014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Phase 2</a:t>
            </a:r>
          </a:p>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Amplification</a:t>
            </a:r>
          </a:p>
        </p:txBody>
      </p:sp>
      <p:grpSp>
        <p:nvGrpSpPr>
          <p:cNvPr id="2" name="Group 48">
            <a:extLst>
              <a:ext uri="{FF2B5EF4-FFF2-40B4-BE49-F238E27FC236}">
                <a16:creationId xmlns:a16="http://schemas.microsoft.com/office/drawing/2014/main" id="{09F6D934-4E11-2CA2-C95B-C08F1B677394}"/>
              </a:ext>
            </a:extLst>
          </p:cNvPr>
          <p:cNvGrpSpPr>
            <a:grpSpLocks/>
          </p:cNvGrpSpPr>
          <p:nvPr/>
        </p:nvGrpSpPr>
        <p:grpSpPr bwMode="auto">
          <a:xfrm>
            <a:off x="4275862" y="4370788"/>
            <a:ext cx="1664343" cy="692444"/>
            <a:chOff x="4012705" y="5629779"/>
            <a:chExt cx="2219889" cy="923420"/>
          </a:xfrm>
        </p:grpSpPr>
        <p:pic>
          <p:nvPicPr>
            <p:cNvPr id="3" name="Picture 5"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id="{180E5912-15DC-4A05-7875-EAE438F7B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3043" t="2348" r="7697" b="79015"/>
            <a:stretch>
              <a:fillRect/>
            </a:stretch>
          </p:blipFill>
          <p:spPr bwMode="auto">
            <a:xfrm>
              <a:off x="4012705" y="5629779"/>
              <a:ext cx="1057024" cy="92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0">
              <a:extLst>
                <a:ext uri="{FF2B5EF4-FFF2-40B4-BE49-F238E27FC236}">
                  <a16:creationId xmlns:a16="http://schemas.microsoft.com/office/drawing/2014/main" id="{5FDA714D-C37C-0069-1547-BBBD16A24008}"/>
                </a:ext>
              </a:extLst>
            </p:cNvPr>
            <p:cNvSpPr txBox="1">
              <a:spLocks noChangeArrowheads="1"/>
            </p:cNvSpPr>
            <p:nvPr/>
          </p:nvSpPr>
          <p:spPr bwMode="auto">
            <a:xfrm>
              <a:off x="4958729" y="5951969"/>
              <a:ext cx="1273865" cy="30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b="1" dirty="0">
                  <a:solidFill>
                    <a:srgbClr val="000000"/>
                  </a:solidFill>
                  <a:latin typeface="Verdana" pitchFamily="34" charset="0"/>
                  <a:ea typeface="MS PGothic" pitchFamily="34" charset="-128"/>
                </a:rPr>
                <a:t>Lysis</a:t>
              </a:r>
            </a:p>
          </p:txBody>
        </p:sp>
      </p:grpSp>
      <p:grpSp>
        <p:nvGrpSpPr>
          <p:cNvPr id="6" name="Group 43">
            <a:extLst>
              <a:ext uri="{FF2B5EF4-FFF2-40B4-BE49-F238E27FC236}">
                <a16:creationId xmlns:a16="http://schemas.microsoft.com/office/drawing/2014/main" id="{0FFD3FC4-5001-4810-4A5F-33C8951ACFC5}"/>
              </a:ext>
            </a:extLst>
          </p:cNvPr>
          <p:cNvGrpSpPr>
            <a:grpSpLocks/>
          </p:cNvGrpSpPr>
          <p:nvPr/>
        </p:nvGrpSpPr>
        <p:grpSpPr bwMode="auto">
          <a:xfrm>
            <a:off x="5697467" y="3863731"/>
            <a:ext cx="2394973" cy="1211541"/>
            <a:chOff x="6729314" y="4786295"/>
            <a:chExt cx="3193423" cy="1614505"/>
          </a:xfrm>
        </p:grpSpPr>
        <p:sp>
          <p:nvSpPr>
            <p:cNvPr id="8" name="TextBox 44">
              <a:extLst>
                <a:ext uri="{FF2B5EF4-FFF2-40B4-BE49-F238E27FC236}">
                  <a16:creationId xmlns:a16="http://schemas.microsoft.com/office/drawing/2014/main" id="{3A1C7669-B8D0-AE3A-A035-042D6D55D20A}"/>
                </a:ext>
              </a:extLst>
            </p:cNvPr>
            <p:cNvSpPr txBox="1">
              <a:spLocks noChangeArrowheads="1"/>
            </p:cNvSpPr>
            <p:nvPr/>
          </p:nvSpPr>
          <p:spPr bwMode="auto">
            <a:xfrm>
              <a:off x="7712937" y="4786295"/>
              <a:ext cx="2209800" cy="30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b="1" dirty="0">
                  <a:solidFill>
                    <a:srgbClr val="000000"/>
                  </a:solidFill>
                  <a:latin typeface="Verdana" pitchFamily="34" charset="0"/>
                  <a:ea typeface="MS PGothic" pitchFamily="34" charset="-128"/>
                </a:rPr>
                <a:t>Opsonization</a:t>
              </a:r>
            </a:p>
          </p:txBody>
        </p:sp>
        <p:grpSp>
          <p:nvGrpSpPr>
            <p:cNvPr id="9" name="Group 45">
              <a:extLst>
                <a:ext uri="{FF2B5EF4-FFF2-40B4-BE49-F238E27FC236}">
                  <a16:creationId xmlns:a16="http://schemas.microsoft.com/office/drawing/2014/main" id="{BA73E2D7-07B2-D375-D787-1484505D62CF}"/>
                </a:ext>
              </a:extLst>
            </p:cNvPr>
            <p:cNvGrpSpPr>
              <a:grpSpLocks/>
            </p:cNvGrpSpPr>
            <p:nvPr/>
          </p:nvGrpSpPr>
          <p:grpSpPr bwMode="auto">
            <a:xfrm>
              <a:off x="6729314" y="5120877"/>
              <a:ext cx="1951205" cy="1279923"/>
              <a:chOff x="6729314" y="5120877"/>
              <a:chExt cx="1951205" cy="1279923"/>
            </a:xfrm>
          </p:grpSpPr>
          <p:pic>
            <p:nvPicPr>
              <p:cNvPr id="10" name="Picture 3">
                <a:extLst>
                  <a:ext uri="{FF2B5EF4-FFF2-40B4-BE49-F238E27FC236}">
                    <a16:creationId xmlns:a16="http://schemas.microsoft.com/office/drawing/2014/main" id="{7693FCCC-2C69-1AAD-C5F9-822852938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3210" t="54826" r="3836" b="29282"/>
              <a:stretch>
                <a:fillRect/>
              </a:stretch>
            </p:blipFill>
            <p:spPr bwMode="auto">
              <a:xfrm>
                <a:off x="6745356" y="5120877"/>
                <a:ext cx="1935163" cy="127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9B0C507-18FA-ED54-D5C3-F83136955BE4}"/>
                  </a:ext>
                </a:extLst>
              </p:cNvPr>
              <p:cNvSpPr/>
              <p:nvPr/>
            </p:nvSpPr>
            <p:spPr>
              <a:xfrm>
                <a:off x="6729314" y="5744424"/>
                <a:ext cx="188920" cy="20467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grpSp>
      </p:grpSp>
      <p:grpSp>
        <p:nvGrpSpPr>
          <p:cNvPr id="12" name="Group 11">
            <a:extLst>
              <a:ext uri="{FF2B5EF4-FFF2-40B4-BE49-F238E27FC236}">
                <a16:creationId xmlns:a16="http://schemas.microsoft.com/office/drawing/2014/main" id="{C34AC959-0329-A2B2-A6C2-2BC0335FE2AE}"/>
              </a:ext>
            </a:extLst>
          </p:cNvPr>
          <p:cNvGrpSpPr/>
          <p:nvPr/>
        </p:nvGrpSpPr>
        <p:grpSpPr>
          <a:xfrm>
            <a:off x="3912959" y="3893349"/>
            <a:ext cx="1355884" cy="562348"/>
            <a:chOff x="3640455" y="5029200"/>
            <a:chExt cx="1807844" cy="749797"/>
          </a:xfrm>
        </p:grpSpPr>
        <p:sp>
          <p:nvSpPr>
            <p:cNvPr id="13" name="Oval 12">
              <a:extLst>
                <a:ext uri="{FF2B5EF4-FFF2-40B4-BE49-F238E27FC236}">
                  <a16:creationId xmlns:a16="http://schemas.microsoft.com/office/drawing/2014/main" id="{D88A861D-4417-B2B0-1E2E-130CCDF7AF2D}"/>
                </a:ext>
              </a:extLst>
            </p:cNvPr>
            <p:cNvSpPr/>
            <p:nvPr/>
          </p:nvSpPr>
          <p:spPr bwMode="auto">
            <a:xfrm>
              <a:off x="4691742" y="5029200"/>
              <a:ext cx="756557"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21" name="Oval 20">
              <a:extLst>
                <a:ext uri="{FF2B5EF4-FFF2-40B4-BE49-F238E27FC236}">
                  <a16:creationId xmlns:a16="http://schemas.microsoft.com/office/drawing/2014/main" id="{9148AE59-B886-CEA1-B3D2-DBC4ACBE79C7}"/>
                </a:ext>
              </a:extLst>
            </p:cNvPr>
            <p:cNvSpPr/>
            <p:nvPr/>
          </p:nvSpPr>
          <p:spPr bwMode="auto">
            <a:xfrm>
              <a:off x="3640455" y="5029200"/>
              <a:ext cx="779145"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22" name="TextBox 54">
              <a:extLst>
                <a:ext uri="{FF2B5EF4-FFF2-40B4-BE49-F238E27FC236}">
                  <a16:creationId xmlns:a16="http://schemas.microsoft.com/office/drawing/2014/main" id="{0B93B27E-7F7B-274F-3243-F038F1571221}"/>
                </a:ext>
              </a:extLst>
            </p:cNvPr>
            <p:cNvSpPr txBox="1">
              <a:spLocks noChangeArrowheads="1"/>
            </p:cNvSpPr>
            <p:nvPr/>
          </p:nvSpPr>
          <p:spPr bwMode="auto">
            <a:xfrm>
              <a:off x="3809515" y="5486609"/>
              <a:ext cx="142249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85800" eaLnBrk="1" fontAlgn="base" hangingPunct="1">
                <a:spcBef>
                  <a:spcPct val="0"/>
                </a:spcBef>
                <a:spcAft>
                  <a:spcPct val="0"/>
                </a:spcAft>
                <a:buNone/>
              </a:pPr>
              <a:r>
                <a:rPr lang="en-US" altLang="en-US" sz="825" b="1" dirty="0">
                  <a:solidFill>
                    <a:srgbClr val="000000"/>
                  </a:solidFill>
                  <a:latin typeface="Verdana" pitchFamily="34" charset="0"/>
                  <a:ea typeface="MS PGothic" pitchFamily="34" charset="-128"/>
                </a:rPr>
                <a:t>C5 Convertase</a:t>
              </a:r>
            </a:p>
          </p:txBody>
        </p:sp>
        <p:sp>
          <p:nvSpPr>
            <p:cNvPr id="23" name="Oval 22">
              <a:extLst>
                <a:ext uri="{FF2B5EF4-FFF2-40B4-BE49-F238E27FC236}">
                  <a16:creationId xmlns:a16="http://schemas.microsoft.com/office/drawing/2014/main" id="{B6C1A670-558D-EC82-0785-6AE6CC6A7BF9}"/>
                </a:ext>
              </a:extLst>
            </p:cNvPr>
            <p:cNvSpPr/>
            <p:nvPr/>
          </p:nvSpPr>
          <p:spPr bwMode="auto">
            <a:xfrm>
              <a:off x="4180114" y="5041900"/>
              <a:ext cx="685800" cy="4699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grpSp>
      <p:grpSp>
        <p:nvGrpSpPr>
          <p:cNvPr id="27" name="Group 5">
            <a:extLst>
              <a:ext uri="{FF2B5EF4-FFF2-40B4-BE49-F238E27FC236}">
                <a16:creationId xmlns:a16="http://schemas.microsoft.com/office/drawing/2014/main" id="{02BB8AF7-C679-3A1C-26C6-54B1D957E149}"/>
              </a:ext>
            </a:extLst>
          </p:cNvPr>
          <p:cNvGrpSpPr>
            <a:grpSpLocks/>
          </p:cNvGrpSpPr>
          <p:nvPr/>
        </p:nvGrpSpPr>
        <p:grpSpPr bwMode="auto">
          <a:xfrm>
            <a:off x="1540830" y="3833966"/>
            <a:ext cx="2076616" cy="1252384"/>
            <a:chOff x="477469" y="4949936"/>
            <a:chExt cx="2769623" cy="1670616"/>
          </a:xfrm>
        </p:grpSpPr>
        <p:pic>
          <p:nvPicPr>
            <p:cNvPr id="28" name="Picture 2">
              <a:extLst>
                <a:ext uri="{FF2B5EF4-FFF2-40B4-BE49-F238E27FC236}">
                  <a16:creationId xmlns:a16="http://schemas.microsoft.com/office/drawing/2014/main" id="{8745E33E-D3D6-FFA5-2B35-98C269F3B4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353" r="46001" b="58537"/>
            <a:stretch>
              <a:fillRect/>
            </a:stretch>
          </p:blipFill>
          <p:spPr bwMode="auto">
            <a:xfrm>
              <a:off x="990600" y="5715000"/>
              <a:ext cx="2256492" cy="86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58">
              <a:extLst>
                <a:ext uri="{FF2B5EF4-FFF2-40B4-BE49-F238E27FC236}">
                  <a16:creationId xmlns:a16="http://schemas.microsoft.com/office/drawing/2014/main" id="{53E6D024-B0E2-FAF3-A825-83DBEBA29445}"/>
                </a:ext>
              </a:extLst>
            </p:cNvPr>
            <p:cNvSpPr txBox="1">
              <a:spLocks noChangeArrowheads="1"/>
            </p:cNvSpPr>
            <p:nvPr/>
          </p:nvSpPr>
          <p:spPr bwMode="auto">
            <a:xfrm>
              <a:off x="477469" y="4949936"/>
              <a:ext cx="1624702" cy="30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900" b="1">
                  <a:solidFill>
                    <a:srgbClr val="000000"/>
                  </a:solidFill>
                  <a:latin typeface="Verdana" pitchFamily="34" charset="0"/>
                  <a:ea typeface="MS PGothic" pitchFamily="34" charset="-128"/>
                </a:rPr>
                <a:t>Inflammation</a:t>
              </a:r>
            </a:p>
          </p:txBody>
        </p:sp>
        <p:sp>
          <p:nvSpPr>
            <p:cNvPr id="30" name="Oval 29">
              <a:extLst>
                <a:ext uri="{FF2B5EF4-FFF2-40B4-BE49-F238E27FC236}">
                  <a16:creationId xmlns:a16="http://schemas.microsoft.com/office/drawing/2014/main" id="{5A349AD2-917C-DAC7-9B16-4FE183B0539D}"/>
                </a:ext>
              </a:extLst>
            </p:cNvPr>
            <p:cNvSpPr/>
            <p:nvPr/>
          </p:nvSpPr>
          <p:spPr>
            <a:xfrm>
              <a:off x="1879858" y="6468082"/>
              <a:ext cx="222314" cy="152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1" name="Oval 30">
              <a:extLst>
                <a:ext uri="{FF2B5EF4-FFF2-40B4-BE49-F238E27FC236}">
                  <a16:creationId xmlns:a16="http://schemas.microsoft.com/office/drawing/2014/main" id="{145D1389-4DEA-78FA-B9C4-8FAE364C872C}"/>
                </a:ext>
              </a:extLst>
            </p:cNvPr>
            <p:cNvSpPr/>
            <p:nvPr/>
          </p:nvSpPr>
          <p:spPr>
            <a:xfrm>
              <a:off x="1273257" y="5297556"/>
              <a:ext cx="770162" cy="381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750" b="1" dirty="0">
                  <a:solidFill>
                    <a:srgbClr val="000000"/>
                  </a:solidFill>
                  <a:latin typeface="Arial"/>
                </a:rPr>
                <a:t>C3a</a:t>
              </a:r>
            </a:p>
          </p:txBody>
        </p:sp>
        <p:sp>
          <p:nvSpPr>
            <p:cNvPr id="32" name="Oval 31">
              <a:extLst>
                <a:ext uri="{FF2B5EF4-FFF2-40B4-BE49-F238E27FC236}">
                  <a16:creationId xmlns:a16="http://schemas.microsoft.com/office/drawing/2014/main" id="{92CAFF00-CCFD-CA24-705F-F46A059CC279}"/>
                </a:ext>
              </a:extLst>
            </p:cNvPr>
            <p:cNvSpPr/>
            <p:nvPr/>
          </p:nvSpPr>
          <p:spPr>
            <a:xfrm>
              <a:off x="2210152" y="5297556"/>
              <a:ext cx="699108" cy="381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750" b="1" dirty="0">
                  <a:solidFill>
                    <a:srgbClr val="000000"/>
                  </a:solidFill>
                  <a:latin typeface="Arial"/>
                </a:rPr>
                <a:t>C5a</a:t>
              </a:r>
            </a:p>
          </p:txBody>
        </p:sp>
      </p:grpSp>
      <p:sp>
        <p:nvSpPr>
          <p:cNvPr id="33" name="Down Arrow 32">
            <a:extLst>
              <a:ext uri="{FF2B5EF4-FFF2-40B4-BE49-F238E27FC236}">
                <a16:creationId xmlns:a16="http://schemas.microsoft.com/office/drawing/2014/main" id="{D143B6BC-55C9-DF37-BD42-5474EBAAD4AC}"/>
              </a:ext>
            </a:extLst>
          </p:cNvPr>
          <p:cNvSpPr/>
          <p:nvPr/>
        </p:nvSpPr>
        <p:spPr>
          <a:xfrm>
            <a:off x="4554467" y="3667128"/>
            <a:ext cx="129779" cy="17621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4" name="Down Arrow 33">
            <a:extLst>
              <a:ext uri="{FF2B5EF4-FFF2-40B4-BE49-F238E27FC236}">
                <a16:creationId xmlns:a16="http://schemas.microsoft.com/office/drawing/2014/main" id="{126E83C5-AC6A-F763-A80C-5994F4EEFD79}"/>
              </a:ext>
            </a:extLst>
          </p:cNvPr>
          <p:cNvSpPr/>
          <p:nvPr/>
        </p:nvSpPr>
        <p:spPr>
          <a:xfrm>
            <a:off x="4554467" y="4449369"/>
            <a:ext cx="129779" cy="17621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5" name="Down Arrow 34">
            <a:extLst>
              <a:ext uri="{FF2B5EF4-FFF2-40B4-BE49-F238E27FC236}">
                <a16:creationId xmlns:a16="http://schemas.microsoft.com/office/drawing/2014/main" id="{B4D2D900-A08B-16F2-9920-BF5C1052C482}"/>
              </a:ext>
            </a:extLst>
          </p:cNvPr>
          <p:cNvSpPr/>
          <p:nvPr/>
        </p:nvSpPr>
        <p:spPr>
          <a:xfrm rot="17948554">
            <a:off x="5471844" y="4002290"/>
            <a:ext cx="117872" cy="6405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6" name="Down Arrow 35">
            <a:extLst>
              <a:ext uri="{FF2B5EF4-FFF2-40B4-BE49-F238E27FC236}">
                <a16:creationId xmlns:a16="http://schemas.microsoft.com/office/drawing/2014/main" id="{724CE83A-C663-D3E4-FA8C-CE6F17BABC26}"/>
              </a:ext>
            </a:extLst>
          </p:cNvPr>
          <p:cNvSpPr/>
          <p:nvPr/>
        </p:nvSpPr>
        <p:spPr>
          <a:xfrm rot="3852752">
            <a:off x="3619232" y="3976096"/>
            <a:ext cx="117872" cy="6405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FFFFFF"/>
              </a:solidFill>
              <a:latin typeface="Arial"/>
            </a:endParaRPr>
          </a:p>
        </p:txBody>
      </p:sp>
      <p:sp>
        <p:nvSpPr>
          <p:cNvPr id="37" name="TextBox 103">
            <a:extLst>
              <a:ext uri="{FF2B5EF4-FFF2-40B4-BE49-F238E27FC236}">
                <a16:creationId xmlns:a16="http://schemas.microsoft.com/office/drawing/2014/main" id="{CC3B71F4-EA5F-10FD-6F63-E6ADC518A844}"/>
              </a:ext>
            </a:extLst>
          </p:cNvPr>
          <p:cNvSpPr txBox="1">
            <a:spLocks noChangeArrowheads="1"/>
          </p:cNvSpPr>
          <p:nvPr/>
        </p:nvSpPr>
        <p:spPr bwMode="auto">
          <a:xfrm>
            <a:off x="201637" y="4263390"/>
            <a:ext cx="12057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Phase 3</a:t>
            </a:r>
          </a:p>
          <a:p>
            <a:pPr defTabSz="685800" eaLnBrk="1" fontAlgn="base" hangingPunct="1">
              <a:spcBef>
                <a:spcPct val="0"/>
              </a:spcBef>
              <a:spcAft>
                <a:spcPct val="0"/>
              </a:spcAft>
              <a:buNone/>
            </a:pPr>
            <a:r>
              <a:rPr lang="en-US" altLang="en-US" sz="1800" b="1" dirty="0">
                <a:solidFill>
                  <a:schemeClr val="bg2">
                    <a:lumMod val="60000"/>
                    <a:lumOff val="40000"/>
                  </a:schemeClr>
                </a:solidFill>
                <a:latin typeface="Verdana" pitchFamily="34" charset="0"/>
                <a:ea typeface="MS PGothic" pitchFamily="34" charset="-128"/>
              </a:rPr>
              <a:t>Effector</a:t>
            </a:r>
          </a:p>
        </p:txBody>
      </p:sp>
      <p:sp>
        <p:nvSpPr>
          <p:cNvPr id="38" name="Text Box 61">
            <a:extLst>
              <a:ext uri="{FF2B5EF4-FFF2-40B4-BE49-F238E27FC236}">
                <a16:creationId xmlns:a16="http://schemas.microsoft.com/office/drawing/2014/main" id="{3761818C-EB1D-534D-ABB2-3AAA651EF8D2}"/>
              </a:ext>
            </a:extLst>
          </p:cNvPr>
          <p:cNvSpPr txBox="1">
            <a:spLocks noChangeArrowheads="1"/>
          </p:cNvSpPr>
          <p:nvPr/>
        </p:nvSpPr>
        <p:spPr bwMode="auto">
          <a:xfrm>
            <a:off x="1463040" y="2617470"/>
            <a:ext cx="6177883" cy="861774"/>
          </a:xfrm>
          <a:prstGeom prst="rect">
            <a:avLst/>
          </a:prstGeom>
          <a:solidFill>
            <a:srgbClr val="FFFF99"/>
          </a:solidFill>
          <a:ln w="19050">
            <a:solidFill>
              <a:srgbClr val="800000"/>
            </a:solidFill>
            <a:miter lim="800000"/>
            <a:headEnd/>
            <a:tailEnd/>
          </a:ln>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1257300" indent="-5143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685800" fontAlgn="base">
              <a:spcBef>
                <a:spcPct val="0"/>
              </a:spcBef>
              <a:spcAft>
                <a:spcPct val="0"/>
              </a:spcAft>
              <a:buNone/>
            </a:pPr>
            <a:r>
              <a:rPr lang="en-US" altLang="en-US" sz="2800" dirty="0">
                <a:solidFill>
                  <a:srgbClr val="800000"/>
                </a:solidFill>
                <a:latin typeface="Verdana" pitchFamily="34" charset="0"/>
                <a:ea typeface="MS PGothic" pitchFamily="34" charset="-128"/>
              </a:rPr>
              <a:t>Exquisite control of the complement system is needed</a:t>
            </a:r>
          </a:p>
        </p:txBody>
      </p:sp>
      <p:sp>
        <p:nvSpPr>
          <p:cNvPr id="39" name="TextBox 38">
            <a:extLst>
              <a:ext uri="{FF2B5EF4-FFF2-40B4-BE49-F238E27FC236}">
                <a16:creationId xmlns:a16="http://schemas.microsoft.com/office/drawing/2014/main" id="{3142B4C7-0C57-D531-8801-FCA96B602187}"/>
              </a:ext>
            </a:extLst>
          </p:cNvPr>
          <p:cNvSpPr txBox="1"/>
          <p:nvPr/>
        </p:nvSpPr>
        <p:spPr>
          <a:xfrm>
            <a:off x="7794516" y="3943350"/>
            <a:ext cx="1120884" cy="646331"/>
          </a:xfrm>
          <a:prstGeom prst="rect">
            <a:avLst/>
          </a:prstGeom>
          <a:noFill/>
        </p:spPr>
        <p:txBody>
          <a:bodyPr wrap="none" rtlCol="0">
            <a:spAutoFit/>
          </a:bodyPr>
          <a:lstStyle/>
          <a:p>
            <a:r>
              <a:rPr lang="en-US" dirty="0"/>
              <a:t>Terminal </a:t>
            </a:r>
          </a:p>
          <a:p>
            <a:r>
              <a:rPr lang="en-US" dirty="0"/>
              <a:t>Pathway</a:t>
            </a:r>
          </a:p>
        </p:txBody>
      </p:sp>
    </p:spTree>
    <p:extLst>
      <p:ext uri="{BB962C8B-B14F-4D97-AF65-F5344CB8AC3E}">
        <p14:creationId xmlns:p14="http://schemas.microsoft.com/office/powerpoint/2010/main" val="811762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1257300" y="2228850"/>
            <a:ext cx="6629400" cy="2800350"/>
          </a:xfrm>
          <a:prstGeom prst="rect">
            <a:avLst/>
          </a:prstGeom>
          <a:solidFill>
            <a:sysClr val="window" lastClr="FFFFFF"/>
          </a:solidFill>
          <a:ln w="19050" cap="flat" cmpd="sng" algn="ctr">
            <a:solidFill>
              <a:sysClr val="window" lastClr="FFFFFF"/>
            </a:solidFill>
            <a:prstDash val="solid"/>
          </a:ln>
          <a:effectLst/>
        </p:spPr>
        <p:txBody>
          <a:bodyPr rtlCol="0" anchor="ctr"/>
          <a:lstStyle/>
          <a:p>
            <a:pPr algn="ctr" defTabSz="685800">
              <a:defRPr/>
            </a:pPr>
            <a:endParaRPr lang="en-US" sz="1350" kern="0">
              <a:solidFill>
                <a:prstClr val="white"/>
              </a:solidFill>
              <a:latin typeface="Franklin Gothic Medium"/>
            </a:endParaRPr>
          </a:p>
        </p:txBody>
      </p:sp>
      <p:sp>
        <p:nvSpPr>
          <p:cNvPr id="84" name="Rectangle 83"/>
          <p:cNvSpPr/>
          <p:nvPr/>
        </p:nvSpPr>
        <p:spPr>
          <a:xfrm>
            <a:off x="6485335" y="2686050"/>
            <a:ext cx="1401365" cy="2400300"/>
          </a:xfrm>
          <a:prstGeom prst="rect">
            <a:avLst/>
          </a:prstGeom>
          <a:solidFill>
            <a:sysClr val="window" lastClr="FFFFFF"/>
          </a:solidFill>
          <a:ln w="19050" cap="flat" cmpd="sng" algn="ctr">
            <a:solidFill>
              <a:sysClr val="window" lastClr="FFFFFF"/>
            </a:solidFill>
            <a:prstDash val="solid"/>
          </a:ln>
          <a:effectLst/>
        </p:spPr>
        <p:txBody>
          <a:bodyPr rtlCol="0" anchor="ctr"/>
          <a:lstStyle/>
          <a:p>
            <a:pPr algn="ctr" defTabSz="685800">
              <a:defRPr/>
            </a:pPr>
            <a:endParaRPr lang="en-US" sz="1350" kern="0">
              <a:solidFill>
                <a:prstClr val="white"/>
              </a:solidFill>
              <a:latin typeface="Franklin Gothic Medium"/>
            </a:endParaRPr>
          </a:p>
        </p:txBody>
      </p:sp>
      <p:pic>
        <p:nvPicPr>
          <p:cNvPr id="85" name="Picture 16"/>
          <p:cNvPicPr>
            <a:picLocks noChangeAspect="1" noChangeArrowheads="1"/>
          </p:cNvPicPr>
          <p:nvPr/>
        </p:nvPicPr>
        <p:blipFill rotWithShape="1">
          <a:blip r:embed="rId3">
            <a:extLst>
              <a:ext uri="{28A0092B-C50C-407E-A947-70E740481C1C}">
                <a14:useLocalDpi xmlns:a14="http://schemas.microsoft.com/office/drawing/2010/main" val="0"/>
              </a:ext>
            </a:extLst>
          </a:blip>
          <a:srcRect t="43399" r="26782"/>
          <a:stretch/>
        </p:blipFill>
        <p:spPr bwMode="auto">
          <a:xfrm>
            <a:off x="1134666" y="2228850"/>
            <a:ext cx="686633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Circular Arrow 85"/>
          <p:cNvSpPr/>
          <p:nvPr/>
        </p:nvSpPr>
        <p:spPr>
          <a:xfrm rot="16572869" flipV="1">
            <a:off x="4176117" y="3729304"/>
            <a:ext cx="1008460" cy="1028700"/>
          </a:xfrm>
          <a:prstGeom prst="circularArrow">
            <a:avLst>
              <a:gd name="adj1" fmla="val 5983"/>
              <a:gd name="adj2" fmla="val 904553"/>
              <a:gd name="adj3" fmla="val 20434447"/>
              <a:gd name="adj4" fmla="val 2705336"/>
              <a:gd name="adj5" fmla="val 10907"/>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000000"/>
              </a:solidFill>
              <a:latin typeface="Constantia"/>
            </a:endParaRPr>
          </a:p>
        </p:txBody>
      </p:sp>
      <p:sp>
        <p:nvSpPr>
          <p:cNvPr id="87" name="Oval 86"/>
          <p:cNvSpPr/>
          <p:nvPr/>
        </p:nvSpPr>
        <p:spPr>
          <a:xfrm>
            <a:off x="4000500" y="4315686"/>
            <a:ext cx="457200" cy="400050"/>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defTabSz="685800">
              <a:defRPr/>
            </a:pPr>
            <a:r>
              <a:rPr lang="en-US" sz="900" b="1" kern="0" dirty="0">
                <a:solidFill>
                  <a:srgbClr val="000000"/>
                </a:solidFill>
                <a:latin typeface="Constantia"/>
              </a:rPr>
              <a:t>C3</a:t>
            </a:r>
          </a:p>
        </p:txBody>
      </p:sp>
      <p:sp>
        <p:nvSpPr>
          <p:cNvPr id="88" name="Oval 87"/>
          <p:cNvSpPr/>
          <p:nvPr/>
        </p:nvSpPr>
        <p:spPr>
          <a:xfrm>
            <a:off x="4857750" y="4372836"/>
            <a:ext cx="538162" cy="342900"/>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defTabSz="685800">
              <a:defRPr/>
            </a:pPr>
            <a:r>
              <a:rPr lang="en-US" sz="900" b="1" kern="0" dirty="0">
                <a:solidFill>
                  <a:srgbClr val="000000"/>
                </a:solidFill>
                <a:latin typeface="Constantia"/>
              </a:rPr>
              <a:t>C3b</a:t>
            </a:r>
          </a:p>
        </p:txBody>
      </p:sp>
      <p:grpSp>
        <p:nvGrpSpPr>
          <p:cNvPr id="89" name="Group 30"/>
          <p:cNvGrpSpPr>
            <a:grpSpLocks/>
          </p:cNvGrpSpPr>
          <p:nvPr/>
        </p:nvGrpSpPr>
        <p:grpSpPr bwMode="auto">
          <a:xfrm>
            <a:off x="3314701" y="3777524"/>
            <a:ext cx="1812131" cy="561591"/>
            <a:chOff x="262662" y="2895600"/>
            <a:chExt cx="2416175" cy="750102"/>
          </a:xfrm>
        </p:grpSpPr>
        <p:sp>
          <p:nvSpPr>
            <p:cNvPr id="90" name="Oval 89"/>
            <p:cNvSpPr/>
            <p:nvPr/>
          </p:nvSpPr>
          <p:spPr>
            <a:xfrm>
              <a:off x="1328975" y="2895600"/>
              <a:ext cx="805349" cy="456413"/>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defTabSz="685800">
                <a:defRPr/>
              </a:pPr>
              <a:r>
                <a:rPr lang="en-US" sz="900" b="1" kern="0" dirty="0">
                  <a:solidFill>
                    <a:srgbClr val="000000"/>
                  </a:solidFill>
                  <a:latin typeface="Constantia"/>
                </a:rPr>
                <a:t>C3b</a:t>
              </a:r>
            </a:p>
          </p:txBody>
        </p:sp>
        <p:sp>
          <p:nvSpPr>
            <p:cNvPr id="91" name="Oval 90"/>
            <p:cNvSpPr/>
            <p:nvPr/>
          </p:nvSpPr>
          <p:spPr>
            <a:xfrm>
              <a:off x="1961288" y="2895600"/>
              <a:ext cx="717549" cy="469135"/>
            </a:xfrm>
            <a:prstGeom prst="ellipse">
              <a:avLst/>
            </a:prstGeom>
            <a:solidFill>
              <a:srgbClr val="FFFF00"/>
            </a:solidFill>
            <a:ln w="25400" cap="flat" cmpd="sng" algn="ctr">
              <a:solidFill>
                <a:srgbClr val="BBE0E3">
                  <a:shade val="50000"/>
                </a:srgbClr>
              </a:solidFill>
              <a:prstDash val="solid"/>
            </a:ln>
            <a:effectLst/>
          </p:spPr>
          <p:txBody>
            <a:bodyPr anchor="ctr"/>
            <a:lstStyle/>
            <a:p>
              <a:pPr algn="ctr" defTabSz="685800">
                <a:defRPr/>
              </a:pPr>
              <a:r>
                <a:rPr lang="en-US" sz="900" b="1" kern="0" dirty="0">
                  <a:solidFill>
                    <a:srgbClr val="000000"/>
                  </a:solidFill>
                  <a:latin typeface="Constantia"/>
                </a:rPr>
                <a:t>Bb</a:t>
              </a:r>
            </a:p>
          </p:txBody>
        </p:sp>
        <p:sp>
          <p:nvSpPr>
            <p:cNvPr id="92" name="TextBox 33"/>
            <p:cNvSpPr txBox="1">
              <a:spLocks noChangeArrowheads="1"/>
            </p:cNvSpPr>
            <p:nvPr/>
          </p:nvSpPr>
          <p:spPr bwMode="auto">
            <a:xfrm>
              <a:off x="262662" y="3352801"/>
              <a:ext cx="2416175" cy="29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nstantia" pitchFamily="18" charset="0"/>
                  <a:ea typeface="MS PGothic" pitchFamily="34" charset="-128"/>
                </a:defRPr>
              </a:lvl1pPr>
              <a:lvl2pPr marL="742950" indent="-285750" eaLnBrk="0" hangingPunct="0">
                <a:spcBef>
                  <a:spcPct val="20000"/>
                </a:spcBef>
                <a:buChar char="–"/>
                <a:defRPr sz="2800">
                  <a:solidFill>
                    <a:schemeClr val="tx1"/>
                  </a:solidFill>
                  <a:latin typeface="Constantia" pitchFamily="18" charset="0"/>
                  <a:ea typeface="MS PGothic" pitchFamily="34" charset="-128"/>
                </a:defRPr>
              </a:lvl2pPr>
              <a:lvl3pPr marL="1143000" indent="-228600" eaLnBrk="0" hangingPunct="0">
                <a:spcBef>
                  <a:spcPct val="20000"/>
                </a:spcBef>
                <a:buChar char="•"/>
                <a:defRPr sz="2400">
                  <a:solidFill>
                    <a:schemeClr val="tx1"/>
                  </a:solidFill>
                  <a:latin typeface="Constantia" pitchFamily="18" charset="0"/>
                  <a:ea typeface="MS PGothic" pitchFamily="34" charset="-128"/>
                </a:defRPr>
              </a:lvl3pPr>
              <a:lvl4pPr marL="1600200" indent="-228600" eaLnBrk="0" hangingPunct="0">
                <a:spcBef>
                  <a:spcPct val="20000"/>
                </a:spcBef>
                <a:buChar char="–"/>
                <a:defRPr sz="2000">
                  <a:solidFill>
                    <a:schemeClr val="tx1"/>
                  </a:solidFill>
                  <a:latin typeface="Constantia" pitchFamily="18" charset="0"/>
                  <a:ea typeface="MS PGothic" pitchFamily="34" charset="-128"/>
                </a:defRPr>
              </a:lvl4pPr>
              <a:lvl5pPr marL="2057400" indent="-228600" eaLnBrk="0" hangingPunct="0">
                <a:spcBef>
                  <a:spcPct val="20000"/>
                </a:spcBef>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9pPr>
            </a:lstStyle>
            <a:p>
              <a:pPr algn="r" defTabSz="685800" eaLnBrk="1" hangingPunct="1">
                <a:spcBef>
                  <a:spcPct val="0"/>
                </a:spcBef>
                <a:buNone/>
                <a:defRPr/>
              </a:pPr>
              <a:r>
                <a:rPr lang="en-US" altLang="en-US" sz="825" b="1" kern="0" dirty="0">
                  <a:solidFill>
                    <a:prstClr val="white"/>
                  </a:solidFill>
                  <a:latin typeface="Verdana" pitchFamily="34" charset="0"/>
                </a:rPr>
                <a:t>C3 Convertase</a:t>
              </a:r>
            </a:p>
          </p:txBody>
        </p:sp>
      </p:grpSp>
      <p:sp>
        <p:nvSpPr>
          <p:cNvPr id="3" name="Title 1">
            <a:extLst>
              <a:ext uri="{FF2B5EF4-FFF2-40B4-BE49-F238E27FC236}">
                <a16:creationId xmlns:a16="http://schemas.microsoft.com/office/drawing/2014/main" id="{2B198E7B-2C41-CC23-0AF1-7A7BBF00D8AC}"/>
              </a:ext>
            </a:extLst>
          </p:cNvPr>
          <p:cNvSpPr txBox="1">
            <a:spLocks/>
          </p:cNvSpPr>
          <p:nvPr/>
        </p:nvSpPr>
        <p:spPr>
          <a:xfrm>
            <a:off x="628650" y="27384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What’s happening in the kidney in C3G?</a:t>
            </a:r>
          </a:p>
        </p:txBody>
      </p:sp>
    </p:spTree>
    <p:extLst>
      <p:ext uri="{BB962C8B-B14F-4D97-AF65-F5344CB8AC3E}">
        <p14:creationId xmlns:p14="http://schemas.microsoft.com/office/powerpoint/2010/main" val="1555497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5F73BE7-097F-BF80-55A4-4A98CC4B0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6" y="57150"/>
            <a:ext cx="1790420" cy="133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3" name="Rectangle 82"/>
          <p:cNvSpPr/>
          <p:nvPr/>
        </p:nvSpPr>
        <p:spPr>
          <a:xfrm>
            <a:off x="1257300" y="2228850"/>
            <a:ext cx="6629400" cy="2800350"/>
          </a:xfrm>
          <a:prstGeom prst="rect">
            <a:avLst/>
          </a:prstGeom>
          <a:solidFill>
            <a:sysClr val="window" lastClr="FFFFFF"/>
          </a:solidFill>
          <a:ln w="19050" cap="flat" cmpd="sng" algn="ctr">
            <a:solidFill>
              <a:sysClr val="window" lastClr="FFFFFF"/>
            </a:solidFill>
            <a:prstDash val="solid"/>
          </a:ln>
          <a:effectLst/>
        </p:spPr>
        <p:txBody>
          <a:bodyPr rtlCol="0" anchor="ctr"/>
          <a:lstStyle/>
          <a:p>
            <a:pPr algn="ctr" defTabSz="685800">
              <a:defRPr/>
            </a:pPr>
            <a:endParaRPr lang="en-US" sz="1350" kern="0">
              <a:solidFill>
                <a:prstClr val="white"/>
              </a:solidFill>
              <a:latin typeface="Franklin Gothic Medium"/>
            </a:endParaRPr>
          </a:p>
        </p:txBody>
      </p:sp>
      <p:sp>
        <p:nvSpPr>
          <p:cNvPr id="84" name="Rectangle 83"/>
          <p:cNvSpPr/>
          <p:nvPr/>
        </p:nvSpPr>
        <p:spPr>
          <a:xfrm>
            <a:off x="6485335" y="2686050"/>
            <a:ext cx="1401365" cy="2400300"/>
          </a:xfrm>
          <a:prstGeom prst="rect">
            <a:avLst/>
          </a:prstGeom>
          <a:solidFill>
            <a:sysClr val="window" lastClr="FFFFFF"/>
          </a:solidFill>
          <a:ln w="19050" cap="flat" cmpd="sng" algn="ctr">
            <a:solidFill>
              <a:sysClr val="window" lastClr="FFFFFF"/>
            </a:solidFill>
            <a:prstDash val="solid"/>
          </a:ln>
          <a:effectLst/>
        </p:spPr>
        <p:txBody>
          <a:bodyPr rtlCol="0" anchor="ctr"/>
          <a:lstStyle/>
          <a:p>
            <a:pPr algn="ctr" defTabSz="685800">
              <a:defRPr/>
            </a:pPr>
            <a:endParaRPr lang="en-US" sz="1350" kern="0">
              <a:solidFill>
                <a:prstClr val="white"/>
              </a:solidFill>
              <a:latin typeface="Franklin Gothic Medium"/>
            </a:endParaRPr>
          </a:p>
        </p:txBody>
      </p:sp>
      <p:pic>
        <p:nvPicPr>
          <p:cNvPr id="85" name="Picture 16"/>
          <p:cNvPicPr>
            <a:picLocks noChangeAspect="1" noChangeArrowheads="1"/>
          </p:cNvPicPr>
          <p:nvPr/>
        </p:nvPicPr>
        <p:blipFill rotWithShape="1">
          <a:blip r:embed="rId4">
            <a:extLst>
              <a:ext uri="{28A0092B-C50C-407E-A947-70E740481C1C}">
                <a14:useLocalDpi xmlns:a14="http://schemas.microsoft.com/office/drawing/2010/main" val="0"/>
              </a:ext>
            </a:extLst>
          </a:blip>
          <a:srcRect t="43399" r="26782"/>
          <a:stretch/>
        </p:blipFill>
        <p:spPr bwMode="auto">
          <a:xfrm>
            <a:off x="1134666" y="2228850"/>
            <a:ext cx="686633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Circular Arrow 85"/>
          <p:cNvSpPr/>
          <p:nvPr/>
        </p:nvSpPr>
        <p:spPr>
          <a:xfrm rot="16572869" flipV="1">
            <a:off x="4176117" y="3729304"/>
            <a:ext cx="1008460" cy="1028700"/>
          </a:xfrm>
          <a:prstGeom prst="circularArrow">
            <a:avLst>
              <a:gd name="adj1" fmla="val 5983"/>
              <a:gd name="adj2" fmla="val 904553"/>
              <a:gd name="adj3" fmla="val 20434447"/>
              <a:gd name="adj4" fmla="val 2705336"/>
              <a:gd name="adj5" fmla="val 10907"/>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000000"/>
              </a:solidFill>
              <a:latin typeface="Constantia"/>
            </a:endParaRPr>
          </a:p>
        </p:txBody>
      </p:sp>
      <p:sp>
        <p:nvSpPr>
          <p:cNvPr id="87" name="Oval 86"/>
          <p:cNvSpPr/>
          <p:nvPr/>
        </p:nvSpPr>
        <p:spPr>
          <a:xfrm>
            <a:off x="4000500" y="4315686"/>
            <a:ext cx="457200" cy="400050"/>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defTabSz="685800">
              <a:defRPr/>
            </a:pPr>
            <a:r>
              <a:rPr lang="en-US" sz="900" b="1" kern="0" dirty="0">
                <a:solidFill>
                  <a:srgbClr val="000000"/>
                </a:solidFill>
                <a:latin typeface="Constantia"/>
              </a:rPr>
              <a:t>C3</a:t>
            </a:r>
          </a:p>
        </p:txBody>
      </p:sp>
      <p:sp>
        <p:nvSpPr>
          <p:cNvPr id="88" name="Oval 87"/>
          <p:cNvSpPr/>
          <p:nvPr/>
        </p:nvSpPr>
        <p:spPr>
          <a:xfrm>
            <a:off x="4857750" y="4372836"/>
            <a:ext cx="538162" cy="342900"/>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defTabSz="685800">
              <a:defRPr/>
            </a:pPr>
            <a:r>
              <a:rPr lang="en-US" sz="900" b="1" kern="0" dirty="0">
                <a:solidFill>
                  <a:srgbClr val="000000"/>
                </a:solidFill>
                <a:latin typeface="Constantia"/>
              </a:rPr>
              <a:t>C3b</a:t>
            </a:r>
          </a:p>
        </p:txBody>
      </p:sp>
      <p:grpSp>
        <p:nvGrpSpPr>
          <p:cNvPr id="89" name="Group 30"/>
          <p:cNvGrpSpPr>
            <a:grpSpLocks/>
          </p:cNvGrpSpPr>
          <p:nvPr/>
        </p:nvGrpSpPr>
        <p:grpSpPr bwMode="auto">
          <a:xfrm>
            <a:off x="3314701" y="3777524"/>
            <a:ext cx="1812131" cy="561591"/>
            <a:chOff x="262662" y="2895600"/>
            <a:chExt cx="2416175" cy="750102"/>
          </a:xfrm>
        </p:grpSpPr>
        <p:sp>
          <p:nvSpPr>
            <p:cNvPr id="90" name="Oval 89"/>
            <p:cNvSpPr/>
            <p:nvPr/>
          </p:nvSpPr>
          <p:spPr>
            <a:xfrm>
              <a:off x="1328975" y="2895600"/>
              <a:ext cx="805349" cy="456413"/>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defTabSz="685800">
                <a:defRPr/>
              </a:pPr>
              <a:r>
                <a:rPr lang="en-US" sz="900" b="1" kern="0" dirty="0">
                  <a:solidFill>
                    <a:srgbClr val="000000"/>
                  </a:solidFill>
                  <a:latin typeface="Constantia"/>
                </a:rPr>
                <a:t>C3b</a:t>
              </a:r>
            </a:p>
          </p:txBody>
        </p:sp>
        <p:sp>
          <p:nvSpPr>
            <p:cNvPr id="91" name="Oval 90"/>
            <p:cNvSpPr/>
            <p:nvPr/>
          </p:nvSpPr>
          <p:spPr>
            <a:xfrm>
              <a:off x="1961288" y="2895600"/>
              <a:ext cx="717549" cy="469135"/>
            </a:xfrm>
            <a:prstGeom prst="ellipse">
              <a:avLst/>
            </a:prstGeom>
            <a:solidFill>
              <a:srgbClr val="FFFF00"/>
            </a:solidFill>
            <a:ln w="25400" cap="flat" cmpd="sng" algn="ctr">
              <a:solidFill>
                <a:srgbClr val="BBE0E3">
                  <a:shade val="50000"/>
                </a:srgbClr>
              </a:solidFill>
              <a:prstDash val="solid"/>
            </a:ln>
            <a:effectLst/>
          </p:spPr>
          <p:txBody>
            <a:bodyPr anchor="ctr"/>
            <a:lstStyle/>
            <a:p>
              <a:pPr algn="ctr" defTabSz="685800">
                <a:defRPr/>
              </a:pPr>
              <a:r>
                <a:rPr lang="en-US" sz="900" b="1" kern="0" dirty="0">
                  <a:solidFill>
                    <a:srgbClr val="000000"/>
                  </a:solidFill>
                  <a:latin typeface="Constantia"/>
                </a:rPr>
                <a:t>Bb</a:t>
              </a:r>
            </a:p>
          </p:txBody>
        </p:sp>
        <p:sp>
          <p:nvSpPr>
            <p:cNvPr id="92" name="TextBox 33"/>
            <p:cNvSpPr txBox="1">
              <a:spLocks noChangeArrowheads="1"/>
            </p:cNvSpPr>
            <p:nvPr/>
          </p:nvSpPr>
          <p:spPr bwMode="auto">
            <a:xfrm>
              <a:off x="262662" y="3352801"/>
              <a:ext cx="2416175" cy="29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nstantia" pitchFamily="18" charset="0"/>
                  <a:ea typeface="MS PGothic" pitchFamily="34" charset="-128"/>
                </a:defRPr>
              </a:lvl1pPr>
              <a:lvl2pPr marL="742950" indent="-285750" eaLnBrk="0" hangingPunct="0">
                <a:spcBef>
                  <a:spcPct val="20000"/>
                </a:spcBef>
                <a:buChar char="–"/>
                <a:defRPr sz="2800">
                  <a:solidFill>
                    <a:schemeClr val="tx1"/>
                  </a:solidFill>
                  <a:latin typeface="Constantia" pitchFamily="18" charset="0"/>
                  <a:ea typeface="MS PGothic" pitchFamily="34" charset="-128"/>
                </a:defRPr>
              </a:lvl2pPr>
              <a:lvl3pPr marL="1143000" indent="-228600" eaLnBrk="0" hangingPunct="0">
                <a:spcBef>
                  <a:spcPct val="20000"/>
                </a:spcBef>
                <a:buChar char="•"/>
                <a:defRPr sz="2400">
                  <a:solidFill>
                    <a:schemeClr val="tx1"/>
                  </a:solidFill>
                  <a:latin typeface="Constantia" pitchFamily="18" charset="0"/>
                  <a:ea typeface="MS PGothic" pitchFamily="34" charset="-128"/>
                </a:defRPr>
              </a:lvl3pPr>
              <a:lvl4pPr marL="1600200" indent="-228600" eaLnBrk="0" hangingPunct="0">
                <a:spcBef>
                  <a:spcPct val="20000"/>
                </a:spcBef>
                <a:buChar char="–"/>
                <a:defRPr sz="2000">
                  <a:solidFill>
                    <a:schemeClr val="tx1"/>
                  </a:solidFill>
                  <a:latin typeface="Constantia" pitchFamily="18" charset="0"/>
                  <a:ea typeface="MS PGothic" pitchFamily="34" charset="-128"/>
                </a:defRPr>
              </a:lvl4pPr>
              <a:lvl5pPr marL="2057400" indent="-228600" eaLnBrk="0" hangingPunct="0">
                <a:spcBef>
                  <a:spcPct val="20000"/>
                </a:spcBef>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9pPr>
            </a:lstStyle>
            <a:p>
              <a:pPr algn="r" defTabSz="685800" eaLnBrk="1" hangingPunct="1">
                <a:spcBef>
                  <a:spcPct val="0"/>
                </a:spcBef>
                <a:buNone/>
                <a:defRPr/>
              </a:pPr>
              <a:r>
                <a:rPr lang="en-US" altLang="en-US" sz="825" b="1" kern="0" dirty="0">
                  <a:solidFill>
                    <a:prstClr val="white"/>
                  </a:solidFill>
                  <a:latin typeface="Verdana" pitchFamily="34" charset="0"/>
                </a:rPr>
                <a:t>C3 Convertase</a:t>
              </a:r>
            </a:p>
          </p:txBody>
        </p:sp>
      </p:grpSp>
      <p:sp>
        <p:nvSpPr>
          <p:cNvPr id="2" name="Curved Up Arrow 1">
            <a:extLst>
              <a:ext uri="{FF2B5EF4-FFF2-40B4-BE49-F238E27FC236}">
                <a16:creationId xmlns:a16="http://schemas.microsoft.com/office/drawing/2014/main" id="{9A40C22F-C082-4362-FB49-A756F1ABF231}"/>
              </a:ext>
            </a:extLst>
          </p:cNvPr>
          <p:cNvSpPr/>
          <p:nvPr/>
        </p:nvSpPr>
        <p:spPr>
          <a:xfrm rot="13146070">
            <a:off x="2266154" y="731170"/>
            <a:ext cx="3616433" cy="1040079"/>
          </a:xfrm>
          <a:prstGeom prst="curvedUpArrow">
            <a:avLst>
              <a:gd name="adj1" fmla="val 4842"/>
              <a:gd name="adj2" fmla="val 21570"/>
              <a:gd name="adj3" fmla="val 2168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00">
              <a:solidFill>
                <a:srgbClr val="000000"/>
              </a:solidFill>
              <a:latin typeface="Arial"/>
            </a:endParaRPr>
          </a:p>
        </p:txBody>
      </p:sp>
    </p:spTree>
    <p:extLst>
      <p:ext uri="{BB962C8B-B14F-4D97-AF65-F5344CB8AC3E}">
        <p14:creationId xmlns:p14="http://schemas.microsoft.com/office/powerpoint/2010/main" val="2653919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6" y="57150"/>
            <a:ext cx="1790420" cy="133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l="15271" t="10497" r="2130" b="12149"/>
          <a:stretch>
            <a:fillRect/>
          </a:stretch>
        </p:blipFill>
        <p:spPr bwMode="auto">
          <a:xfrm>
            <a:off x="2957512" y="1416525"/>
            <a:ext cx="4860626" cy="364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rved Right Arrow 1"/>
          <p:cNvSpPr/>
          <p:nvPr/>
        </p:nvSpPr>
        <p:spPr>
          <a:xfrm rot="16999483" flipH="1">
            <a:off x="3884560" y="-1242462"/>
            <a:ext cx="816410" cy="3989934"/>
          </a:xfrm>
          <a:prstGeom prst="curvedRightArrow">
            <a:avLst>
              <a:gd name="adj1" fmla="val 4865"/>
              <a:gd name="adj2" fmla="val 36467"/>
              <a:gd name="adj3" fmla="val 25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rgbClr val="000000"/>
              </a:solidFill>
              <a:latin typeface="Arial"/>
            </a:endParaRPr>
          </a:p>
        </p:txBody>
      </p:sp>
      <p:pic>
        <p:nvPicPr>
          <p:cNvPr id="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824787">
            <a:off x="5103607" y="1378553"/>
            <a:ext cx="1817608" cy="275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ircular Arrow 6"/>
          <p:cNvSpPr/>
          <p:nvPr/>
        </p:nvSpPr>
        <p:spPr>
          <a:xfrm rot="16572869" flipV="1">
            <a:off x="5776318" y="2157146"/>
            <a:ext cx="1008459" cy="1028700"/>
          </a:xfrm>
          <a:prstGeom prst="circularArrow">
            <a:avLst>
              <a:gd name="adj1" fmla="val 5983"/>
              <a:gd name="adj2" fmla="val 904553"/>
              <a:gd name="adj3" fmla="val 20434447"/>
              <a:gd name="adj4" fmla="val 2705336"/>
              <a:gd name="adj5" fmla="val 109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000000"/>
              </a:solidFill>
              <a:latin typeface="Arial"/>
            </a:endParaRPr>
          </a:p>
        </p:txBody>
      </p:sp>
      <p:sp>
        <p:nvSpPr>
          <p:cNvPr id="8" name="Oval 7"/>
          <p:cNvSpPr/>
          <p:nvPr/>
        </p:nvSpPr>
        <p:spPr>
          <a:xfrm>
            <a:off x="5547990" y="2754630"/>
            <a:ext cx="509910" cy="400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a:t>
            </a:r>
          </a:p>
        </p:txBody>
      </p:sp>
      <p:sp>
        <p:nvSpPr>
          <p:cNvPr id="9" name="Oval 8"/>
          <p:cNvSpPr/>
          <p:nvPr/>
        </p:nvSpPr>
        <p:spPr>
          <a:xfrm>
            <a:off x="6457950" y="2800679"/>
            <a:ext cx="62865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grpSp>
        <p:nvGrpSpPr>
          <p:cNvPr id="10" name="Group 30"/>
          <p:cNvGrpSpPr>
            <a:grpSpLocks/>
          </p:cNvGrpSpPr>
          <p:nvPr/>
        </p:nvGrpSpPr>
        <p:grpSpPr bwMode="auto">
          <a:xfrm>
            <a:off x="4914901" y="2205366"/>
            <a:ext cx="1812131" cy="561591"/>
            <a:chOff x="262662" y="2895600"/>
            <a:chExt cx="2416175" cy="750102"/>
          </a:xfrm>
        </p:grpSpPr>
        <p:sp>
          <p:nvSpPr>
            <p:cNvPr id="11" name="Oval 10"/>
            <p:cNvSpPr/>
            <p:nvPr/>
          </p:nvSpPr>
          <p:spPr>
            <a:xfrm>
              <a:off x="1328974" y="2895600"/>
              <a:ext cx="805351" cy="45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12" name="Oval 11"/>
            <p:cNvSpPr/>
            <p:nvPr/>
          </p:nvSpPr>
          <p:spPr>
            <a:xfrm>
              <a:off x="1961288" y="2895600"/>
              <a:ext cx="717549" cy="4691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13" name="TextBox 33"/>
            <p:cNvSpPr txBox="1">
              <a:spLocks noChangeArrowheads="1"/>
            </p:cNvSpPr>
            <p:nvPr/>
          </p:nvSpPr>
          <p:spPr bwMode="auto">
            <a:xfrm>
              <a:off x="262662" y="3352801"/>
              <a:ext cx="2416175" cy="29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nstantia" pitchFamily="18" charset="0"/>
                  <a:ea typeface="MS PGothic" pitchFamily="34" charset="-128"/>
                </a:defRPr>
              </a:lvl1pPr>
              <a:lvl2pPr marL="742950" indent="-285750" eaLnBrk="0" hangingPunct="0">
                <a:spcBef>
                  <a:spcPct val="20000"/>
                </a:spcBef>
                <a:buChar char="–"/>
                <a:defRPr sz="2800">
                  <a:solidFill>
                    <a:schemeClr val="tx1"/>
                  </a:solidFill>
                  <a:latin typeface="Constantia" pitchFamily="18" charset="0"/>
                  <a:ea typeface="MS PGothic" pitchFamily="34" charset="-128"/>
                </a:defRPr>
              </a:lvl2pPr>
              <a:lvl3pPr marL="1143000" indent="-228600" eaLnBrk="0" hangingPunct="0">
                <a:spcBef>
                  <a:spcPct val="20000"/>
                </a:spcBef>
                <a:buChar char="•"/>
                <a:defRPr sz="2400">
                  <a:solidFill>
                    <a:schemeClr val="tx1"/>
                  </a:solidFill>
                  <a:latin typeface="Constantia" pitchFamily="18" charset="0"/>
                  <a:ea typeface="MS PGothic" pitchFamily="34" charset="-128"/>
                </a:defRPr>
              </a:lvl3pPr>
              <a:lvl4pPr marL="1600200" indent="-228600" eaLnBrk="0" hangingPunct="0">
                <a:spcBef>
                  <a:spcPct val="20000"/>
                </a:spcBef>
                <a:buChar char="–"/>
                <a:defRPr sz="2000">
                  <a:solidFill>
                    <a:schemeClr val="tx1"/>
                  </a:solidFill>
                  <a:latin typeface="Constantia" pitchFamily="18" charset="0"/>
                  <a:ea typeface="MS PGothic" pitchFamily="34" charset="-128"/>
                </a:defRPr>
              </a:lvl4pPr>
              <a:lvl5pPr marL="2057400" indent="-228600" eaLnBrk="0" hangingPunct="0">
                <a:spcBef>
                  <a:spcPct val="20000"/>
                </a:spcBef>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9pPr>
            </a:lstStyle>
            <a:p>
              <a:pPr algn="r" defTabSz="685800" eaLnBrk="1" fontAlgn="base" hangingPunct="1">
                <a:spcBef>
                  <a:spcPct val="0"/>
                </a:spcBef>
                <a:spcAft>
                  <a:spcPct val="0"/>
                </a:spcAft>
                <a:buNone/>
              </a:pPr>
              <a:r>
                <a:rPr lang="en-US" altLang="en-US" sz="825" b="1">
                  <a:solidFill>
                    <a:srgbClr val="FFFFFF"/>
                  </a:solidFill>
                  <a:latin typeface="Verdana" pitchFamily="34" charset="0"/>
                </a:rPr>
                <a:t>C3 Convertase</a:t>
              </a:r>
            </a:p>
          </p:txBody>
        </p:sp>
      </p:grpSp>
      <p:grpSp>
        <p:nvGrpSpPr>
          <p:cNvPr id="14" name="Group 13"/>
          <p:cNvGrpSpPr/>
          <p:nvPr/>
        </p:nvGrpSpPr>
        <p:grpSpPr>
          <a:xfrm>
            <a:off x="6800850" y="2035042"/>
            <a:ext cx="414191" cy="565283"/>
            <a:chOff x="7543800" y="912283"/>
            <a:chExt cx="552254" cy="753710"/>
          </a:xfrm>
        </p:grpSpPr>
        <p:sp>
          <p:nvSpPr>
            <p:cNvPr id="15" name="Right Arrow 14"/>
            <p:cNvSpPr/>
            <p:nvPr/>
          </p:nvSpPr>
          <p:spPr>
            <a:xfrm>
              <a:off x="7706782" y="912283"/>
              <a:ext cx="3810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00">
                <a:solidFill>
                  <a:srgbClr val="FFFFFF"/>
                </a:solidFill>
                <a:latin typeface="Arial"/>
              </a:endParaRPr>
            </a:p>
          </p:txBody>
        </p:sp>
        <p:sp>
          <p:nvSpPr>
            <p:cNvPr id="16" name="Right Arrow 15"/>
            <p:cNvSpPr/>
            <p:nvPr/>
          </p:nvSpPr>
          <p:spPr>
            <a:xfrm>
              <a:off x="7543800" y="1229019"/>
              <a:ext cx="3810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00">
                <a:solidFill>
                  <a:srgbClr val="FFFFFF"/>
                </a:solidFill>
                <a:latin typeface="Arial"/>
              </a:endParaRPr>
            </a:p>
          </p:txBody>
        </p:sp>
        <p:sp>
          <p:nvSpPr>
            <p:cNvPr id="17" name="Right Arrow 16"/>
            <p:cNvSpPr/>
            <p:nvPr/>
          </p:nvSpPr>
          <p:spPr>
            <a:xfrm>
              <a:off x="7715054" y="1437393"/>
              <a:ext cx="381000" cy="228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00">
                <a:solidFill>
                  <a:srgbClr val="FFFFFF"/>
                </a:solidFill>
                <a:latin typeface="Arial"/>
              </a:endParaRPr>
            </a:p>
          </p:txBody>
        </p:sp>
      </p:grpSp>
      <p:sp>
        <p:nvSpPr>
          <p:cNvPr id="18" name="TextBox 2"/>
          <p:cNvSpPr txBox="1">
            <a:spLocks noChangeArrowheads="1"/>
          </p:cNvSpPr>
          <p:nvPr/>
        </p:nvSpPr>
        <p:spPr bwMode="auto">
          <a:xfrm>
            <a:off x="2957513" y="1413047"/>
            <a:ext cx="73289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onstantia" pitchFamily="18" charset="0"/>
                <a:ea typeface="MS PGothic" pitchFamily="34" charset="-128"/>
              </a:defRPr>
            </a:lvl1pPr>
            <a:lvl2pPr marL="742950" indent="-285750" eaLnBrk="0" hangingPunct="0">
              <a:spcBef>
                <a:spcPct val="20000"/>
              </a:spcBef>
              <a:buChar char="–"/>
              <a:defRPr sz="2800">
                <a:solidFill>
                  <a:schemeClr val="tx1"/>
                </a:solidFill>
                <a:latin typeface="Constantia" pitchFamily="18" charset="0"/>
                <a:ea typeface="MS PGothic" pitchFamily="34" charset="-128"/>
              </a:defRPr>
            </a:lvl2pPr>
            <a:lvl3pPr marL="1143000" indent="-228600" eaLnBrk="0" hangingPunct="0">
              <a:spcBef>
                <a:spcPct val="20000"/>
              </a:spcBef>
              <a:buChar char="•"/>
              <a:defRPr sz="2400">
                <a:solidFill>
                  <a:schemeClr val="tx1"/>
                </a:solidFill>
                <a:latin typeface="Constantia" pitchFamily="18" charset="0"/>
                <a:ea typeface="MS PGothic" pitchFamily="34" charset="-128"/>
              </a:defRPr>
            </a:lvl3pPr>
            <a:lvl4pPr marL="1600200" indent="-228600" eaLnBrk="0" hangingPunct="0">
              <a:spcBef>
                <a:spcPct val="20000"/>
              </a:spcBef>
              <a:buChar char="–"/>
              <a:defRPr sz="2000">
                <a:solidFill>
                  <a:schemeClr val="tx1"/>
                </a:solidFill>
                <a:latin typeface="Constantia" pitchFamily="18" charset="0"/>
                <a:ea typeface="MS PGothic" pitchFamily="34" charset="-128"/>
              </a:defRPr>
            </a:lvl4pPr>
            <a:lvl5pPr marL="2057400" indent="-228600" eaLnBrk="0" hangingPunct="0">
              <a:spcBef>
                <a:spcPct val="20000"/>
              </a:spcBef>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9pPr>
          </a:lstStyle>
          <a:p>
            <a:pPr defTabSz="685800" eaLnBrk="1" fontAlgn="base" hangingPunct="1">
              <a:spcBef>
                <a:spcPct val="0"/>
              </a:spcBef>
              <a:spcAft>
                <a:spcPct val="0"/>
              </a:spcAft>
              <a:buNone/>
            </a:pPr>
            <a:r>
              <a:rPr lang="en-US" altLang="en-US" sz="1350" dirty="0">
                <a:solidFill>
                  <a:srgbClr val="FFFF00"/>
                </a:solidFill>
                <a:latin typeface="Lucida Calligraphy" pitchFamily="66" charset="0"/>
              </a:rPr>
              <a:t>Urine</a:t>
            </a:r>
          </a:p>
        </p:txBody>
      </p:sp>
      <p:sp>
        <p:nvSpPr>
          <p:cNvPr id="19" name="Text Box 4"/>
          <p:cNvSpPr txBox="1">
            <a:spLocks noChangeArrowheads="1"/>
          </p:cNvSpPr>
          <p:nvPr/>
        </p:nvSpPr>
        <p:spPr bwMode="auto">
          <a:xfrm>
            <a:off x="4556414" y="4938280"/>
            <a:ext cx="3239690" cy="96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spcBef>
                <a:spcPct val="20000"/>
              </a:spcBef>
              <a:buChar char="•"/>
              <a:tabLst>
                <a:tab pos="723900" algn="l"/>
                <a:tab pos="1447800" algn="l"/>
                <a:tab pos="2171700" algn="l"/>
                <a:tab pos="2895600" algn="l"/>
                <a:tab pos="3619500" algn="l"/>
              </a:tabLst>
              <a:defRPr sz="3200">
                <a:solidFill>
                  <a:schemeClr val="tx1"/>
                </a:solidFill>
                <a:latin typeface="Constantia" pitchFamily="18" charset="0"/>
                <a:ea typeface="MS PGothic" pitchFamily="34" charset="-128"/>
              </a:defRPr>
            </a:lvl1pPr>
            <a:lvl2pPr marL="742950" indent="-285750" eaLnBrk="0" hangingPunct="0">
              <a:spcBef>
                <a:spcPct val="20000"/>
              </a:spcBef>
              <a:buChar char="–"/>
              <a:tabLst>
                <a:tab pos="723900" algn="l"/>
                <a:tab pos="1447800" algn="l"/>
                <a:tab pos="2171700" algn="l"/>
                <a:tab pos="2895600" algn="l"/>
                <a:tab pos="3619500" algn="l"/>
              </a:tabLst>
              <a:defRPr sz="2800">
                <a:solidFill>
                  <a:schemeClr val="tx1"/>
                </a:solidFill>
                <a:latin typeface="Constantia" pitchFamily="18" charset="0"/>
                <a:ea typeface="MS PGothic" pitchFamily="34" charset="-128"/>
              </a:defRPr>
            </a:lvl2pPr>
            <a:lvl3pPr marL="1143000" indent="-228600" eaLnBrk="0" hangingPunct="0">
              <a:spcBef>
                <a:spcPct val="20000"/>
              </a:spcBef>
              <a:buChar char="•"/>
              <a:tabLst>
                <a:tab pos="723900" algn="l"/>
                <a:tab pos="1447800" algn="l"/>
                <a:tab pos="2171700" algn="l"/>
                <a:tab pos="2895600" algn="l"/>
                <a:tab pos="3619500" algn="l"/>
              </a:tabLst>
              <a:defRPr sz="2400">
                <a:solidFill>
                  <a:schemeClr val="tx1"/>
                </a:solidFill>
                <a:latin typeface="Constantia" pitchFamily="18" charset="0"/>
                <a:ea typeface="MS PGothic" pitchFamily="34" charset="-128"/>
              </a:defRPr>
            </a:lvl3pPr>
            <a:lvl4pPr marL="1600200" indent="-228600" eaLnBrk="0" hangingPunct="0">
              <a:spcBef>
                <a:spcPct val="20000"/>
              </a:spcBef>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4pPr>
            <a:lvl5pPr marL="2057400" indent="-228600" eaLnBrk="0" hangingPunct="0">
              <a:spcBef>
                <a:spcPct val="20000"/>
              </a:spcBef>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9pPr>
          </a:lstStyle>
          <a:p>
            <a:pPr algn="r" defTabSz="685800" eaLnBrk="1" fontAlgn="base" hangingPunct="1">
              <a:spcBef>
                <a:spcPct val="0"/>
              </a:spcBef>
              <a:spcAft>
                <a:spcPct val="0"/>
              </a:spcAft>
              <a:buNone/>
              <a:tabLst>
                <a:tab pos="542925" algn="l"/>
                <a:tab pos="1085850" algn="l"/>
                <a:tab pos="1628775" algn="l"/>
                <a:tab pos="2171700" algn="l"/>
                <a:tab pos="2714625" algn="l"/>
              </a:tabLst>
            </a:pPr>
            <a:r>
              <a:rPr lang="en-GB" altLang="en-US" sz="750" dirty="0" err="1">
                <a:solidFill>
                  <a:srgbClr val="FFFFFF"/>
                </a:solidFill>
                <a:latin typeface="Arial" pitchFamily="34" charset="0"/>
              </a:rPr>
              <a:t>Haraldsson</a:t>
            </a:r>
            <a:r>
              <a:rPr lang="en-GB" altLang="en-US" sz="750" dirty="0">
                <a:solidFill>
                  <a:srgbClr val="FFFFFF"/>
                </a:solidFill>
                <a:latin typeface="Arial" pitchFamily="34" charset="0"/>
              </a:rPr>
              <a:t> B et al. </a:t>
            </a:r>
            <a:r>
              <a:rPr lang="en-GB" altLang="en-US" sz="750" i="1" dirty="0" err="1">
                <a:solidFill>
                  <a:srgbClr val="FFFFFF"/>
                </a:solidFill>
                <a:latin typeface="Arial" pitchFamily="34" charset="0"/>
              </a:rPr>
              <a:t>Physiol</a:t>
            </a:r>
            <a:r>
              <a:rPr lang="en-GB" altLang="en-US" sz="750" i="1" dirty="0">
                <a:solidFill>
                  <a:srgbClr val="FFFFFF"/>
                </a:solidFill>
                <a:latin typeface="Arial" pitchFamily="34" charset="0"/>
              </a:rPr>
              <a:t> Rev </a:t>
            </a:r>
            <a:r>
              <a:rPr lang="en-GB" altLang="en-US" sz="750" dirty="0">
                <a:solidFill>
                  <a:srgbClr val="FFFFFF"/>
                </a:solidFill>
                <a:latin typeface="Arial" pitchFamily="34" charset="0"/>
              </a:rPr>
              <a:t>2008;88:451-487</a:t>
            </a:r>
          </a:p>
        </p:txBody>
      </p:sp>
    </p:spTree>
    <p:extLst>
      <p:ext uri="{BB962C8B-B14F-4D97-AF65-F5344CB8AC3E}">
        <p14:creationId xmlns:p14="http://schemas.microsoft.com/office/powerpoint/2010/main" val="3475899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l="59576" t="10201" b="7710"/>
          <a:stretch>
            <a:fillRect/>
          </a:stretch>
        </p:blipFill>
        <p:spPr bwMode="auto">
          <a:xfrm>
            <a:off x="1143000" y="9525"/>
            <a:ext cx="6858000" cy="511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Oval 38"/>
          <p:cNvSpPr/>
          <p:nvPr/>
        </p:nvSpPr>
        <p:spPr>
          <a:xfrm rot="3516561">
            <a:off x="1742110" y="1541497"/>
            <a:ext cx="626785"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40" name="Oval 39"/>
          <p:cNvSpPr/>
          <p:nvPr/>
        </p:nvSpPr>
        <p:spPr>
          <a:xfrm rot="3516561">
            <a:off x="3206092" y="1857990"/>
            <a:ext cx="60987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73736" name="Text Box 4"/>
          <p:cNvSpPr txBox="1">
            <a:spLocks noChangeArrowheads="1"/>
          </p:cNvSpPr>
          <p:nvPr/>
        </p:nvSpPr>
        <p:spPr bwMode="auto">
          <a:xfrm>
            <a:off x="4732735" y="5003006"/>
            <a:ext cx="3239690" cy="96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spcBef>
                <a:spcPct val="20000"/>
              </a:spcBef>
              <a:buChar char="•"/>
              <a:tabLst>
                <a:tab pos="723900" algn="l"/>
                <a:tab pos="1447800" algn="l"/>
                <a:tab pos="2171700" algn="l"/>
                <a:tab pos="2895600" algn="l"/>
                <a:tab pos="3619500" algn="l"/>
              </a:tabLst>
              <a:defRPr sz="3200">
                <a:solidFill>
                  <a:schemeClr val="tx1"/>
                </a:solidFill>
                <a:latin typeface="Constantia" pitchFamily="18" charset="0"/>
                <a:ea typeface="MS PGothic" pitchFamily="34" charset="-128"/>
              </a:defRPr>
            </a:lvl1pPr>
            <a:lvl2pPr marL="742950" indent="-285750" eaLnBrk="0" hangingPunct="0">
              <a:spcBef>
                <a:spcPct val="20000"/>
              </a:spcBef>
              <a:buChar char="–"/>
              <a:tabLst>
                <a:tab pos="723900" algn="l"/>
                <a:tab pos="1447800" algn="l"/>
                <a:tab pos="2171700" algn="l"/>
                <a:tab pos="2895600" algn="l"/>
                <a:tab pos="3619500" algn="l"/>
              </a:tabLst>
              <a:defRPr sz="2800">
                <a:solidFill>
                  <a:schemeClr val="tx1"/>
                </a:solidFill>
                <a:latin typeface="Constantia" pitchFamily="18" charset="0"/>
                <a:ea typeface="MS PGothic" pitchFamily="34" charset="-128"/>
              </a:defRPr>
            </a:lvl2pPr>
            <a:lvl3pPr marL="1143000" indent="-228600" eaLnBrk="0" hangingPunct="0">
              <a:spcBef>
                <a:spcPct val="20000"/>
              </a:spcBef>
              <a:buChar char="•"/>
              <a:tabLst>
                <a:tab pos="723900" algn="l"/>
                <a:tab pos="1447800" algn="l"/>
                <a:tab pos="2171700" algn="l"/>
                <a:tab pos="2895600" algn="l"/>
                <a:tab pos="3619500" algn="l"/>
              </a:tabLst>
              <a:defRPr sz="2400">
                <a:solidFill>
                  <a:schemeClr val="tx1"/>
                </a:solidFill>
                <a:latin typeface="Constantia" pitchFamily="18" charset="0"/>
                <a:ea typeface="MS PGothic" pitchFamily="34" charset="-128"/>
              </a:defRPr>
            </a:lvl3pPr>
            <a:lvl4pPr marL="1600200" indent="-228600" eaLnBrk="0" hangingPunct="0">
              <a:spcBef>
                <a:spcPct val="20000"/>
              </a:spcBef>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4pPr>
            <a:lvl5pPr marL="2057400" indent="-228600" eaLnBrk="0" hangingPunct="0">
              <a:spcBef>
                <a:spcPct val="20000"/>
              </a:spcBef>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Constantia" pitchFamily="18" charset="0"/>
                <a:ea typeface="MS PGothic" pitchFamily="34" charset="-128"/>
              </a:defRPr>
            </a:lvl9pPr>
          </a:lstStyle>
          <a:p>
            <a:pPr algn="r" defTabSz="685800" eaLnBrk="1" fontAlgn="base" hangingPunct="1">
              <a:spcBef>
                <a:spcPct val="0"/>
              </a:spcBef>
              <a:spcAft>
                <a:spcPct val="0"/>
              </a:spcAft>
              <a:buNone/>
              <a:tabLst>
                <a:tab pos="542925" algn="l"/>
                <a:tab pos="1085850" algn="l"/>
                <a:tab pos="1628775" algn="l"/>
                <a:tab pos="2171700" algn="l"/>
                <a:tab pos="2714625" algn="l"/>
              </a:tabLst>
            </a:pPr>
            <a:r>
              <a:rPr lang="en-GB" altLang="en-US" sz="750" dirty="0" err="1">
                <a:solidFill>
                  <a:srgbClr val="000000"/>
                </a:solidFill>
                <a:latin typeface="Arial" pitchFamily="34" charset="0"/>
              </a:rPr>
              <a:t>Haraldsson</a:t>
            </a:r>
            <a:r>
              <a:rPr lang="en-GB" altLang="en-US" sz="750" dirty="0">
                <a:solidFill>
                  <a:srgbClr val="000000"/>
                </a:solidFill>
                <a:latin typeface="Arial" pitchFamily="34" charset="0"/>
              </a:rPr>
              <a:t> B et al</a:t>
            </a:r>
            <a:r>
              <a:rPr lang="en-GB" altLang="en-US" sz="750" i="1" dirty="0">
                <a:solidFill>
                  <a:srgbClr val="000000"/>
                </a:solidFill>
                <a:latin typeface="Arial" pitchFamily="34" charset="0"/>
              </a:rPr>
              <a:t>. </a:t>
            </a:r>
            <a:r>
              <a:rPr lang="en-GB" altLang="en-US" sz="750" i="1" dirty="0" err="1">
                <a:solidFill>
                  <a:srgbClr val="000000"/>
                </a:solidFill>
                <a:latin typeface="Arial" pitchFamily="34" charset="0"/>
              </a:rPr>
              <a:t>Physiol</a:t>
            </a:r>
            <a:r>
              <a:rPr lang="en-GB" altLang="en-US" sz="750" i="1" dirty="0">
                <a:solidFill>
                  <a:srgbClr val="000000"/>
                </a:solidFill>
                <a:latin typeface="Arial" pitchFamily="34" charset="0"/>
              </a:rPr>
              <a:t> Rev </a:t>
            </a:r>
            <a:r>
              <a:rPr lang="en-GB" altLang="en-US" sz="750" dirty="0">
                <a:solidFill>
                  <a:srgbClr val="000000"/>
                </a:solidFill>
                <a:latin typeface="Arial" pitchFamily="34" charset="0"/>
              </a:rPr>
              <a:t>2008;88:451-487</a:t>
            </a:r>
          </a:p>
        </p:txBody>
      </p:sp>
      <p:sp>
        <p:nvSpPr>
          <p:cNvPr id="47" name="Oval 46"/>
          <p:cNvSpPr/>
          <p:nvPr/>
        </p:nvSpPr>
        <p:spPr bwMode="auto">
          <a:xfrm rot="2527069">
            <a:off x="2109039" y="1827385"/>
            <a:ext cx="527544" cy="3512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50" name="Oval 49"/>
          <p:cNvSpPr/>
          <p:nvPr/>
        </p:nvSpPr>
        <p:spPr bwMode="auto">
          <a:xfrm rot="3304846">
            <a:off x="3020355" y="1471219"/>
            <a:ext cx="509779" cy="35123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52" name="TextBox 51"/>
          <p:cNvSpPr txBox="1"/>
          <p:nvPr/>
        </p:nvSpPr>
        <p:spPr>
          <a:xfrm>
            <a:off x="5257801" y="4404123"/>
            <a:ext cx="793807" cy="323165"/>
          </a:xfrm>
          <a:prstGeom prst="rect">
            <a:avLst/>
          </a:prstGeom>
          <a:noFill/>
        </p:spPr>
        <p:txBody>
          <a:bodyPr wrap="none">
            <a:spAutoFit/>
          </a:bodyPr>
          <a:lstStyle/>
          <a:p>
            <a:pPr defTabSz="685800" fontAlgn="base">
              <a:spcBef>
                <a:spcPct val="0"/>
              </a:spcBef>
              <a:spcAft>
                <a:spcPct val="0"/>
              </a:spcAft>
              <a:defRPr/>
            </a:pPr>
            <a:r>
              <a:rPr lang="en-US" sz="1500" dirty="0">
                <a:solidFill>
                  <a:srgbClr val="EBE600"/>
                </a:solidFill>
                <a:effectLst>
                  <a:outerShdw blurRad="38100" dist="38100" dir="2700000" algn="tl">
                    <a:srgbClr val="000000">
                      <a:alpha val="43137"/>
                    </a:srgbClr>
                  </a:outerShdw>
                </a:effectLst>
                <a:latin typeface="Lucida Calligraphy" panose="03010101010101010101" pitchFamily="66" charset="0"/>
                <a:ea typeface="MS PGothic" pitchFamily="34" charset="-128"/>
              </a:rPr>
              <a:t>Urine</a:t>
            </a:r>
          </a:p>
        </p:txBody>
      </p:sp>
      <p:pic>
        <p:nvPicPr>
          <p:cNvPr id="73747" name="Picture 11"/>
          <p:cNvPicPr>
            <a:picLocks noChangeAspect="1" noChangeArrowheads="1"/>
          </p:cNvPicPr>
          <p:nvPr/>
        </p:nvPicPr>
        <p:blipFill>
          <a:blip r:embed="rId4">
            <a:extLst>
              <a:ext uri="{28A0092B-C50C-407E-A947-70E740481C1C}">
                <a14:useLocalDpi xmlns:a14="http://schemas.microsoft.com/office/drawing/2010/main" val="0"/>
              </a:ext>
            </a:extLst>
          </a:blip>
          <a:srcRect l="-10506" t="46793" r="10506" b="-7346"/>
          <a:stretch>
            <a:fillRect/>
          </a:stretch>
        </p:blipFill>
        <p:spPr bwMode="auto">
          <a:xfrm>
            <a:off x="330749" y="9525"/>
            <a:ext cx="3609975" cy="1865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Circular Arrow 24"/>
          <p:cNvSpPr/>
          <p:nvPr/>
        </p:nvSpPr>
        <p:spPr>
          <a:xfrm rot="16572869" flipV="1">
            <a:off x="2696170" y="170855"/>
            <a:ext cx="1008460" cy="1028700"/>
          </a:xfrm>
          <a:prstGeom prst="circularArrow">
            <a:avLst>
              <a:gd name="adj1" fmla="val 5983"/>
              <a:gd name="adj2" fmla="val 904553"/>
              <a:gd name="adj3" fmla="val 20434447"/>
              <a:gd name="adj4" fmla="val 2705336"/>
              <a:gd name="adj5" fmla="val 109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200">
              <a:solidFill>
                <a:srgbClr val="000000"/>
              </a:solidFill>
              <a:latin typeface="Arial"/>
            </a:endParaRPr>
          </a:p>
        </p:txBody>
      </p:sp>
      <p:sp>
        <p:nvSpPr>
          <p:cNvPr id="26" name="Oval 25"/>
          <p:cNvSpPr/>
          <p:nvPr/>
        </p:nvSpPr>
        <p:spPr>
          <a:xfrm>
            <a:off x="2460076" y="757238"/>
            <a:ext cx="517678" cy="400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a:t>
            </a:r>
          </a:p>
        </p:txBody>
      </p:sp>
      <p:sp>
        <p:nvSpPr>
          <p:cNvPr id="27" name="Oval 26"/>
          <p:cNvSpPr/>
          <p:nvPr/>
        </p:nvSpPr>
        <p:spPr>
          <a:xfrm>
            <a:off x="3377804" y="814388"/>
            <a:ext cx="57531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grpSp>
        <p:nvGrpSpPr>
          <p:cNvPr id="73751" name="Group 30"/>
          <p:cNvGrpSpPr>
            <a:grpSpLocks/>
          </p:cNvGrpSpPr>
          <p:nvPr/>
        </p:nvGrpSpPr>
        <p:grpSpPr bwMode="auto">
          <a:xfrm>
            <a:off x="1834754" y="219075"/>
            <a:ext cx="1812131" cy="561591"/>
            <a:chOff x="262662" y="2895600"/>
            <a:chExt cx="2416175" cy="750102"/>
          </a:xfrm>
        </p:grpSpPr>
        <p:sp>
          <p:nvSpPr>
            <p:cNvPr id="29" name="Oval 28"/>
            <p:cNvSpPr/>
            <p:nvPr/>
          </p:nvSpPr>
          <p:spPr>
            <a:xfrm>
              <a:off x="1328415" y="2895600"/>
              <a:ext cx="805908" cy="45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30" name="Oval 29"/>
            <p:cNvSpPr/>
            <p:nvPr/>
          </p:nvSpPr>
          <p:spPr>
            <a:xfrm>
              <a:off x="1961288" y="2895600"/>
              <a:ext cx="717549" cy="46913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73762" name="TextBox 33"/>
            <p:cNvSpPr txBox="1">
              <a:spLocks noChangeArrowheads="1"/>
            </p:cNvSpPr>
            <p:nvPr/>
          </p:nvSpPr>
          <p:spPr bwMode="auto">
            <a:xfrm>
              <a:off x="262662" y="3352801"/>
              <a:ext cx="2416175" cy="29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nstantia" pitchFamily="18" charset="0"/>
                  <a:ea typeface="MS PGothic" pitchFamily="34" charset="-128"/>
                </a:defRPr>
              </a:lvl1pPr>
              <a:lvl2pPr marL="742950" indent="-285750" eaLnBrk="0" hangingPunct="0">
                <a:spcBef>
                  <a:spcPct val="20000"/>
                </a:spcBef>
                <a:buChar char="–"/>
                <a:defRPr sz="2800">
                  <a:solidFill>
                    <a:schemeClr val="tx1"/>
                  </a:solidFill>
                  <a:latin typeface="Constantia" pitchFamily="18" charset="0"/>
                  <a:ea typeface="MS PGothic" pitchFamily="34" charset="-128"/>
                </a:defRPr>
              </a:lvl2pPr>
              <a:lvl3pPr marL="1143000" indent="-228600" eaLnBrk="0" hangingPunct="0">
                <a:spcBef>
                  <a:spcPct val="20000"/>
                </a:spcBef>
                <a:buChar char="•"/>
                <a:defRPr sz="2400">
                  <a:solidFill>
                    <a:schemeClr val="tx1"/>
                  </a:solidFill>
                  <a:latin typeface="Constantia" pitchFamily="18" charset="0"/>
                  <a:ea typeface="MS PGothic" pitchFamily="34" charset="-128"/>
                </a:defRPr>
              </a:lvl3pPr>
              <a:lvl4pPr marL="1600200" indent="-228600" eaLnBrk="0" hangingPunct="0">
                <a:spcBef>
                  <a:spcPct val="20000"/>
                </a:spcBef>
                <a:buChar char="–"/>
                <a:defRPr sz="2000">
                  <a:solidFill>
                    <a:schemeClr val="tx1"/>
                  </a:solidFill>
                  <a:latin typeface="Constantia" pitchFamily="18" charset="0"/>
                  <a:ea typeface="MS PGothic" pitchFamily="34" charset="-128"/>
                </a:defRPr>
              </a:lvl4pPr>
              <a:lvl5pPr marL="2057400" indent="-228600" eaLnBrk="0" hangingPunct="0">
                <a:spcBef>
                  <a:spcPct val="20000"/>
                </a:spcBef>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onstantia" pitchFamily="18" charset="0"/>
                  <a:ea typeface="MS PGothic" pitchFamily="34" charset="-128"/>
                </a:defRPr>
              </a:lvl9pPr>
            </a:lstStyle>
            <a:p>
              <a:pPr algn="r" defTabSz="685800" eaLnBrk="1" fontAlgn="base" hangingPunct="1">
                <a:spcBef>
                  <a:spcPct val="0"/>
                </a:spcBef>
                <a:spcAft>
                  <a:spcPct val="0"/>
                </a:spcAft>
                <a:buNone/>
              </a:pPr>
              <a:r>
                <a:rPr lang="en-US" altLang="en-US" sz="825" b="1">
                  <a:solidFill>
                    <a:srgbClr val="000000"/>
                  </a:solidFill>
                  <a:latin typeface="Verdana" pitchFamily="34" charset="0"/>
                </a:rPr>
                <a:t>C3 Convertase</a:t>
              </a:r>
            </a:p>
          </p:txBody>
        </p:sp>
      </p:grpSp>
      <p:sp>
        <p:nvSpPr>
          <p:cNvPr id="31" name="TextBox 30"/>
          <p:cNvSpPr txBox="1"/>
          <p:nvPr/>
        </p:nvSpPr>
        <p:spPr>
          <a:xfrm>
            <a:off x="1316832" y="4799410"/>
            <a:ext cx="793807" cy="323165"/>
          </a:xfrm>
          <a:prstGeom prst="rect">
            <a:avLst/>
          </a:prstGeom>
          <a:noFill/>
        </p:spPr>
        <p:txBody>
          <a:bodyPr wrap="none">
            <a:spAutoFit/>
          </a:bodyPr>
          <a:lstStyle/>
          <a:p>
            <a:pPr defTabSz="685800" fontAlgn="base">
              <a:spcBef>
                <a:spcPct val="0"/>
              </a:spcBef>
              <a:spcAft>
                <a:spcPct val="0"/>
              </a:spcAft>
              <a:defRPr/>
            </a:pPr>
            <a:r>
              <a:rPr lang="en-US" sz="1500" dirty="0">
                <a:solidFill>
                  <a:srgbClr val="EBE600"/>
                </a:solidFill>
                <a:effectLst>
                  <a:outerShdw blurRad="38100" dist="38100" dir="2700000" algn="tl">
                    <a:srgbClr val="000000">
                      <a:alpha val="43137"/>
                    </a:srgbClr>
                  </a:outerShdw>
                </a:effectLst>
                <a:latin typeface="Lucida Calligraphy" panose="03010101010101010101" pitchFamily="66" charset="0"/>
                <a:ea typeface="MS PGothic" pitchFamily="34" charset="-128"/>
              </a:rPr>
              <a:t>Urine</a:t>
            </a:r>
          </a:p>
        </p:txBody>
      </p:sp>
      <p:sp>
        <p:nvSpPr>
          <p:cNvPr id="3" name="Bent Arrow 2"/>
          <p:cNvSpPr/>
          <p:nvPr/>
        </p:nvSpPr>
        <p:spPr>
          <a:xfrm>
            <a:off x="5925741" y="350044"/>
            <a:ext cx="853678" cy="309563"/>
          </a:xfrm>
          <a:prstGeom prst="bentArrow">
            <a:avLst>
              <a:gd name="adj1" fmla="val 15345"/>
              <a:gd name="adj2" fmla="val 28218"/>
              <a:gd name="adj3" fmla="val 25000"/>
              <a:gd name="adj4" fmla="val 4375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rgbClr val="000000"/>
              </a:solidFill>
              <a:latin typeface="Arial"/>
            </a:endParaRPr>
          </a:p>
        </p:txBody>
      </p:sp>
      <p:sp>
        <p:nvSpPr>
          <p:cNvPr id="33" name="Bent Arrow 32"/>
          <p:cNvSpPr/>
          <p:nvPr/>
        </p:nvSpPr>
        <p:spPr>
          <a:xfrm>
            <a:off x="5031581" y="97631"/>
            <a:ext cx="1747838" cy="976313"/>
          </a:xfrm>
          <a:prstGeom prst="bentArrow">
            <a:avLst>
              <a:gd name="adj1" fmla="val 4956"/>
              <a:gd name="adj2" fmla="val 8135"/>
              <a:gd name="adj3" fmla="val 9864"/>
              <a:gd name="adj4" fmla="val 4375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rgbClr val="000000"/>
              </a:solidFill>
              <a:latin typeface="Arial"/>
            </a:endParaRPr>
          </a:p>
        </p:txBody>
      </p:sp>
      <p:sp>
        <p:nvSpPr>
          <p:cNvPr id="35" name="Bent Arrow 34"/>
          <p:cNvSpPr/>
          <p:nvPr/>
        </p:nvSpPr>
        <p:spPr>
          <a:xfrm>
            <a:off x="4360069" y="232172"/>
            <a:ext cx="2439591" cy="976313"/>
          </a:xfrm>
          <a:prstGeom prst="bentArrow">
            <a:avLst>
              <a:gd name="adj1" fmla="val 4956"/>
              <a:gd name="adj2" fmla="val 8135"/>
              <a:gd name="adj3" fmla="val 9864"/>
              <a:gd name="adj4" fmla="val 4375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rgbClr val="000000"/>
              </a:solidFill>
              <a:latin typeface="Arial"/>
            </a:endParaRPr>
          </a:p>
        </p:txBody>
      </p:sp>
      <p:grpSp>
        <p:nvGrpSpPr>
          <p:cNvPr id="54" name="Group 53"/>
          <p:cNvGrpSpPr>
            <a:grpSpLocks/>
          </p:cNvGrpSpPr>
          <p:nvPr/>
        </p:nvGrpSpPr>
        <p:grpSpPr bwMode="auto">
          <a:xfrm>
            <a:off x="6866334" y="97633"/>
            <a:ext cx="569387" cy="402431"/>
            <a:chOff x="1345526" y="4028626"/>
            <a:chExt cx="1417264" cy="848211"/>
          </a:xfrm>
        </p:grpSpPr>
        <p:sp>
          <p:nvSpPr>
            <p:cNvPr id="55" name="Freeform 54"/>
            <p:cNvSpPr/>
            <p:nvPr/>
          </p:nvSpPr>
          <p:spPr>
            <a:xfrm rot="15836857">
              <a:off x="1589709" y="3908913"/>
              <a:ext cx="848211" cy="1087637"/>
            </a:xfrm>
            <a:custGeom>
              <a:avLst/>
              <a:gdLst>
                <a:gd name="connsiteX0" fmla="*/ 556663 w 848211"/>
                <a:gd name="connsiteY0" fmla="*/ 596348 h 1086679"/>
                <a:gd name="connsiteX1" fmla="*/ 728941 w 848211"/>
                <a:gd name="connsiteY1" fmla="*/ 556592 h 1086679"/>
                <a:gd name="connsiteX2" fmla="*/ 768698 w 848211"/>
                <a:gd name="connsiteY2" fmla="*/ 543339 h 1086679"/>
                <a:gd name="connsiteX3" fmla="*/ 834959 w 848211"/>
                <a:gd name="connsiteY3" fmla="*/ 490331 h 1086679"/>
                <a:gd name="connsiteX4" fmla="*/ 848211 w 848211"/>
                <a:gd name="connsiteY4" fmla="*/ 450574 h 1086679"/>
                <a:gd name="connsiteX5" fmla="*/ 808454 w 848211"/>
                <a:gd name="connsiteY5" fmla="*/ 198783 h 1086679"/>
                <a:gd name="connsiteX6" fmla="*/ 768698 w 848211"/>
                <a:gd name="connsiteY6" fmla="*/ 119270 h 1086679"/>
                <a:gd name="connsiteX7" fmla="*/ 728941 w 848211"/>
                <a:gd name="connsiteY7" fmla="*/ 106018 h 1086679"/>
                <a:gd name="connsiteX8" fmla="*/ 702437 w 848211"/>
                <a:gd name="connsiteY8" fmla="*/ 79513 h 1086679"/>
                <a:gd name="connsiteX9" fmla="*/ 622924 w 848211"/>
                <a:gd name="connsiteY9" fmla="*/ 53009 h 1086679"/>
                <a:gd name="connsiteX10" fmla="*/ 583168 w 848211"/>
                <a:gd name="connsiteY10" fmla="*/ 26505 h 1086679"/>
                <a:gd name="connsiteX11" fmla="*/ 477150 w 848211"/>
                <a:gd name="connsiteY11" fmla="*/ 0 h 1086679"/>
                <a:gd name="connsiteX12" fmla="*/ 172350 w 848211"/>
                <a:gd name="connsiteY12" fmla="*/ 13252 h 1086679"/>
                <a:gd name="connsiteX13" fmla="*/ 106089 w 848211"/>
                <a:gd name="connsiteY13" fmla="*/ 53009 h 1086679"/>
                <a:gd name="connsiteX14" fmla="*/ 79585 w 848211"/>
                <a:gd name="connsiteY14" fmla="*/ 92766 h 1086679"/>
                <a:gd name="connsiteX15" fmla="*/ 39828 w 848211"/>
                <a:gd name="connsiteY15" fmla="*/ 119270 h 1086679"/>
                <a:gd name="connsiteX16" fmla="*/ 26576 w 848211"/>
                <a:gd name="connsiteY16" fmla="*/ 159026 h 1086679"/>
                <a:gd name="connsiteX17" fmla="*/ 72 w 848211"/>
                <a:gd name="connsiteY17" fmla="*/ 185531 h 1086679"/>
                <a:gd name="connsiteX18" fmla="*/ 26576 w 848211"/>
                <a:gd name="connsiteY18" fmla="*/ 331305 h 1086679"/>
                <a:gd name="connsiteX19" fmla="*/ 53081 w 848211"/>
                <a:gd name="connsiteY19" fmla="*/ 357809 h 1086679"/>
                <a:gd name="connsiteX20" fmla="*/ 79585 w 848211"/>
                <a:gd name="connsiteY20" fmla="*/ 397566 h 1086679"/>
                <a:gd name="connsiteX21" fmla="*/ 145846 w 848211"/>
                <a:gd name="connsiteY21" fmla="*/ 463826 h 1086679"/>
                <a:gd name="connsiteX22" fmla="*/ 212107 w 848211"/>
                <a:gd name="connsiteY22" fmla="*/ 516835 h 1086679"/>
                <a:gd name="connsiteX23" fmla="*/ 251863 w 848211"/>
                <a:gd name="connsiteY23" fmla="*/ 530087 h 1086679"/>
                <a:gd name="connsiteX24" fmla="*/ 106089 w 848211"/>
                <a:gd name="connsiteY24" fmla="*/ 569844 h 1086679"/>
                <a:gd name="connsiteX25" fmla="*/ 66333 w 848211"/>
                <a:gd name="connsiteY25" fmla="*/ 596348 h 1086679"/>
                <a:gd name="connsiteX26" fmla="*/ 26576 w 848211"/>
                <a:gd name="connsiteY26" fmla="*/ 662609 h 1086679"/>
                <a:gd name="connsiteX27" fmla="*/ 13324 w 848211"/>
                <a:gd name="connsiteY27" fmla="*/ 702366 h 1086679"/>
                <a:gd name="connsiteX28" fmla="*/ 26576 w 848211"/>
                <a:gd name="connsiteY28" fmla="*/ 940905 h 1086679"/>
                <a:gd name="connsiteX29" fmla="*/ 53081 w 848211"/>
                <a:gd name="connsiteY29" fmla="*/ 967409 h 1086679"/>
                <a:gd name="connsiteX30" fmla="*/ 79585 w 848211"/>
                <a:gd name="connsiteY30" fmla="*/ 1007166 h 1086679"/>
                <a:gd name="connsiteX31" fmla="*/ 159098 w 848211"/>
                <a:gd name="connsiteY31" fmla="*/ 1033670 h 1086679"/>
                <a:gd name="connsiteX32" fmla="*/ 238611 w 848211"/>
                <a:gd name="connsiteY32" fmla="*/ 1060174 h 1086679"/>
                <a:gd name="connsiteX33" fmla="*/ 278368 w 848211"/>
                <a:gd name="connsiteY33" fmla="*/ 1073426 h 1086679"/>
                <a:gd name="connsiteX34" fmla="*/ 331376 w 848211"/>
                <a:gd name="connsiteY34" fmla="*/ 1086679 h 1086679"/>
                <a:gd name="connsiteX35" fmla="*/ 569915 w 848211"/>
                <a:gd name="connsiteY35" fmla="*/ 1073426 h 1086679"/>
                <a:gd name="connsiteX36" fmla="*/ 649428 w 848211"/>
                <a:gd name="connsiteY36" fmla="*/ 1020418 h 1086679"/>
                <a:gd name="connsiteX37" fmla="*/ 689185 w 848211"/>
                <a:gd name="connsiteY37" fmla="*/ 1007166 h 1086679"/>
                <a:gd name="connsiteX38" fmla="*/ 742194 w 848211"/>
                <a:gd name="connsiteY38" fmla="*/ 901148 h 1086679"/>
                <a:gd name="connsiteX39" fmla="*/ 742194 w 848211"/>
                <a:gd name="connsiteY39" fmla="*/ 901148 h 1086679"/>
                <a:gd name="connsiteX40" fmla="*/ 768698 w 848211"/>
                <a:gd name="connsiteY40" fmla="*/ 861392 h 1086679"/>
                <a:gd name="connsiteX41" fmla="*/ 755446 w 848211"/>
                <a:gd name="connsiteY41" fmla="*/ 689113 h 1086679"/>
                <a:gd name="connsiteX42" fmla="*/ 728941 w 848211"/>
                <a:gd name="connsiteY42" fmla="*/ 649357 h 1086679"/>
                <a:gd name="connsiteX43" fmla="*/ 609672 w 848211"/>
                <a:gd name="connsiteY43" fmla="*/ 596348 h 1086679"/>
                <a:gd name="connsiteX44" fmla="*/ 556663 w 848211"/>
                <a:gd name="connsiteY44" fmla="*/ 596348 h 108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8211" h="1086679">
                  <a:moveTo>
                    <a:pt x="556663" y="596348"/>
                  </a:moveTo>
                  <a:cubicBezTo>
                    <a:pt x="677081" y="579146"/>
                    <a:pt x="619799" y="592973"/>
                    <a:pt x="728941" y="556592"/>
                  </a:cubicBezTo>
                  <a:cubicBezTo>
                    <a:pt x="742193" y="552174"/>
                    <a:pt x="757075" y="551088"/>
                    <a:pt x="768698" y="543339"/>
                  </a:cubicBezTo>
                  <a:cubicBezTo>
                    <a:pt x="818850" y="509904"/>
                    <a:pt x="797192" y="528097"/>
                    <a:pt x="834959" y="490331"/>
                  </a:cubicBezTo>
                  <a:cubicBezTo>
                    <a:pt x="839376" y="477079"/>
                    <a:pt x="848211" y="464543"/>
                    <a:pt x="848211" y="450574"/>
                  </a:cubicBezTo>
                  <a:cubicBezTo>
                    <a:pt x="848211" y="296619"/>
                    <a:pt x="845705" y="310536"/>
                    <a:pt x="808454" y="198783"/>
                  </a:cubicBezTo>
                  <a:cubicBezTo>
                    <a:pt x="799724" y="172593"/>
                    <a:pt x="792053" y="137954"/>
                    <a:pt x="768698" y="119270"/>
                  </a:cubicBezTo>
                  <a:cubicBezTo>
                    <a:pt x="757790" y="110544"/>
                    <a:pt x="742193" y="110435"/>
                    <a:pt x="728941" y="106018"/>
                  </a:cubicBezTo>
                  <a:cubicBezTo>
                    <a:pt x="720106" y="97183"/>
                    <a:pt x="713612" y="85101"/>
                    <a:pt x="702437" y="79513"/>
                  </a:cubicBezTo>
                  <a:cubicBezTo>
                    <a:pt x="677449" y="67019"/>
                    <a:pt x="622924" y="53009"/>
                    <a:pt x="622924" y="53009"/>
                  </a:cubicBezTo>
                  <a:cubicBezTo>
                    <a:pt x="609672" y="44174"/>
                    <a:pt x="598136" y="31948"/>
                    <a:pt x="583168" y="26505"/>
                  </a:cubicBezTo>
                  <a:cubicBezTo>
                    <a:pt x="548934" y="14056"/>
                    <a:pt x="477150" y="0"/>
                    <a:pt x="477150" y="0"/>
                  </a:cubicBezTo>
                  <a:cubicBezTo>
                    <a:pt x="375550" y="4417"/>
                    <a:pt x="273746" y="5452"/>
                    <a:pt x="172350" y="13252"/>
                  </a:cubicBezTo>
                  <a:cubicBezTo>
                    <a:pt x="140693" y="15687"/>
                    <a:pt x="124626" y="29838"/>
                    <a:pt x="106089" y="53009"/>
                  </a:cubicBezTo>
                  <a:cubicBezTo>
                    <a:pt x="96139" y="65446"/>
                    <a:pt x="90847" y="81504"/>
                    <a:pt x="79585" y="92766"/>
                  </a:cubicBezTo>
                  <a:cubicBezTo>
                    <a:pt x="68323" y="104028"/>
                    <a:pt x="53080" y="110435"/>
                    <a:pt x="39828" y="119270"/>
                  </a:cubicBezTo>
                  <a:cubicBezTo>
                    <a:pt x="35411" y="132522"/>
                    <a:pt x="33763" y="147048"/>
                    <a:pt x="26576" y="159026"/>
                  </a:cubicBezTo>
                  <a:cubicBezTo>
                    <a:pt x="20148" y="169740"/>
                    <a:pt x="1315" y="173099"/>
                    <a:pt x="72" y="185531"/>
                  </a:cubicBezTo>
                  <a:cubicBezTo>
                    <a:pt x="-920" y="195447"/>
                    <a:pt x="8329" y="300893"/>
                    <a:pt x="26576" y="331305"/>
                  </a:cubicBezTo>
                  <a:cubicBezTo>
                    <a:pt x="33004" y="342019"/>
                    <a:pt x="45276" y="348053"/>
                    <a:pt x="53081" y="357809"/>
                  </a:cubicBezTo>
                  <a:cubicBezTo>
                    <a:pt x="63031" y="370246"/>
                    <a:pt x="69097" y="385580"/>
                    <a:pt x="79585" y="397566"/>
                  </a:cubicBezTo>
                  <a:cubicBezTo>
                    <a:pt x="100154" y="421073"/>
                    <a:pt x="123759" y="441739"/>
                    <a:pt x="145846" y="463826"/>
                  </a:cubicBezTo>
                  <a:cubicBezTo>
                    <a:pt x="170501" y="488481"/>
                    <a:pt x="178667" y="500115"/>
                    <a:pt x="212107" y="516835"/>
                  </a:cubicBezTo>
                  <a:cubicBezTo>
                    <a:pt x="224601" y="523082"/>
                    <a:pt x="238611" y="525670"/>
                    <a:pt x="251863" y="530087"/>
                  </a:cubicBezTo>
                  <a:cubicBezTo>
                    <a:pt x="322826" y="601050"/>
                    <a:pt x="273624" y="538432"/>
                    <a:pt x="106089" y="569844"/>
                  </a:cubicBezTo>
                  <a:cubicBezTo>
                    <a:pt x="90435" y="572779"/>
                    <a:pt x="79585" y="587513"/>
                    <a:pt x="66333" y="596348"/>
                  </a:cubicBezTo>
                  <a:cubicBezTo>
                    <a:pt x="28792" y="708974"/>
                    <a:pt x="81150" y="571654"/>
                    <a:pt x="26576" y="662609"/>
                  </a:cubicBezTo>
                  <a:cubicBezTo>
                    <a:pt x="19389" y="674587"/>
                    <a:pt x="17741" y="689114"/>
                    <a:pt x="13324" y="702366"/>
                  </a:cubicBezTo>
                  <a:cubicBezTo>
                    <a:pt x="17741" y="781879"/>
                    <a:pt x="14763" y="862150"/>
                    <a:pt x="26576" y="940905"/>
                  </a:cubicBezTo>
                  <a:cubicBezTo>
                    <a:pt x="28429" y="953261"/>
                    <a:pt x="45276" y="957653"/>
                    <a:pt x="53081" y="967409"/>
                  </a:cubicBezTo>
                  <a:cubicBezTo>
                    <a:pt x="63031" y="979846"/>
                    <a:pt x="66079" y="998725"/>
                    <a:pt x="79585" y="1007166"/>
                  </a:cubicBezTo>
                  <a:cubicBezTo>
                    <a:pt x="103276" y="1021973"/>
                    <a:pt x="132594" y="1024835"/>
                    <a:pt x="159098" y="1033670"/>
                  </a:cubicBezTo>
                  <a:lnTo>
                    <a:pt x="238611" y="1060174"/>
                  </a:lnTo>
                  <a:cubicBezTo>
                    <a:pt x="251863" y="1064591"/>
                    <a:pt x="264816" y="1070038"/>
                    <a:pt x="278368" y="1073426"/>
                  </a:cubicBezTo>
                  <a:lnTo>
                    <a:pt x="331376" y="1086679"/>
                  </a:lnTo>
                  <a:cubicBezTo>
                    <a:pt x="410889" y="1082261"/>
                    <a:pt x="490638" y="1080976"/>
                    <a:pt x="569915" y="1073426"/>
                  </a:cubicBezTo>
                  <a:cubicBezTo>
                    <a:pt x="625060" y="1068174"/>
                    <a:pt x="603002" y="1051368"/>
                    <a:pt x="649428" y="1020418"/>
                  </a:cubicBezTo>
                  <a:cubicBezTo>
                    <a:pt x="661051" y="1012669"/>
                    <a:pt x="675933" y="1011583"/>
                    <a:pt x="689185" y="1007166"/>
                  </a:cubicBezTo>
                  <a:cubicBezTo>
                    <a:pt x="735444" y="960905"/>
                    <a:pt x="711738" y="992514"/>
                    <a:pt x="742194" y="901148"/>
                  </a:cubicBezTo>
                  <a:lnTo>
                    <a:pt x="742194" y="901148"/>
                  </a:lnTo>
                  <a:lnTo>
                    <a:pt x="768698" y="861392"/>
                  </a:lnTo>
                  <a:cubicBezTo>
                    <a:pt x="764281" y="803966"/>
                    <a:pt x="766060" y="745722"/>
                    <a:pt x="755446" y="689113"/>
                  </a:cubicBezTo>
                  <a:cubicBezTo>
                    <a:pt x="752511" y="673459"/>
                    <a:pt x="740203" y="660619"/>
                    <a:pt x="728941" y="649357"/>
                  </a:cubicBezTo>
                  <a:cubicBezTo>
                    <a:pt x="689956" y="610372"/>
                    <a:pt x="662167" y="622596"/>
                    <a:pt x="609672" y="596348"/>
                  </a:cubicBezTo>
                  <a:lnTo>
                    <a:pt x="556663" y="596348"/>
                  </a:lnTo>
                  <a:close/>
                </a:path>
              </a:pathLst>
            </a:custGeom>
            <a:solidFill>
              <a:srgbClr val="420000">
                <a:lumMod val="25000"/>
                <a:lumOff val="75000"/>
              </a:srgbClr>
            </a:solidFill>
            <a:ln w="25400" cap="flat" cmpd="sng" algn="ctr">
              <a:solidFill>
                <a:srgbClr val="420000">
                  <a:lumMod val="50000"/>
                  <a:lumOff val="50000"/>
                </a:srgbClr>
              </a:solidFill>
              <a:prstDash val="solid"/>
            </a:ln>
            <a:effectLst/>
          </p:spPr>
          <p:txBody>
            <a:bodyPr anchor="ctr"/>
            <a:lstStyle/>
            <a:p>
              <a:pPr algn="ctr" defTabSz="685800">
                <a:defRPr/>
              </a:pPr>
              <a:endParaRPr lang="en-US" sz="788" b="1" kern="0">
                <a:solidFill>
                  <a:srgbClr val="FFFFFF"/>
                </a:solidFill>
                <a:latin typeface="Times New Roman"/>
                <a:ea typeface="MS PGothic" pitchFamily="34" charset="-128"/>
              </a:endParaRPr>
            </a:p>
          </p:txBody>
        </p:sp>
        <p:sp>
          <p:nvSpPr>
            <p:cNvPr id="56" name="TextBox 55"/>
            <p:cNvSpPr txBox="1"/>
            <p:nvPr/>
          </p:nvSpPr>
          <p:spPr>
            <a:xfrm>
              <a:off x="1345526" y="4226876"/>
              <a:ext cx="1417264" cy="486529"/>
            </a:xfrm>
            <a:prstGeom prst="rect">
              <a:avLst/>
            </a:prstGeom>
            <a:noFill/>
          </p:spPr>
          <p:txBody>
            <a:bodyPr wrap="none">
              <a:spAutoFit/>
            </a:bodyPr>
            <a:lstStyle/>
            <a:p>
              <a:pPr defTabSz="685800">
                <a:defRPr/>
              </a:pPr>
              <a:r>
                <a:rPr lang="en-US" sz="900" b="1" kern="0" dirty="0">
                  <a:solidFill>
                    <a:srgbClr val="000000"/>
                  </a:solidFill>
                  <a:latin typeface="Arial" panose="020B0604020202020204" pitchFamily="34" charset="0"/>
                  <a:ea typeface="MS PGothic" pitchFamily="34" charset="-128"/>
                  <a:cs typeface="Arial" panose="020B0604020202020204" pitchFamily="34" charset="0"/>
                </a:rPr>
                <a:t>sC5b-9</a:t>
              </a:r>
            </a:p>
          </p:txBody>
        </p:sp>
      </p:grpSp>
      <p:sp>
        <p:nvSpPr>
          <p:cNvPr id="45" name="Oval 44"/>
          <p:cNvSpPr/>
          <p:nvPr/>
        </p:nvSpPr>
        <p:spPr bwMode="auto">
          <a:xfrm rot="16832924">
            <a:off x="4054705" y="1394988"/>
            <a:ext cx="547991" cy="35123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37" name="Oval 36"/>
          <p:cNvSpPr/>
          <p:nvPr/>
        </p:nvSpPr>
        <p:spPr>
          <a:xfrm rot="16625003">
            <a:off x="4099398" y="960440"/>
            <a:ext cx="598076"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42" name="Oval 41"/>
          <p:cNvSpPr/>
          <p:nvPr/>
        </p:nvSpPr>
        <p:spPr>
          <a:xfrm rot="16625003">
            <a:off x="4029303" y="1780277"/>
            <a:ext cx="593071"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51" name="Oval 50"/>
          <p:cNvSpPr/>
          <p:nvPr/>
        </p:nvSpPr>
        <p:spPr bwMode="auto">
          <a:xfrm rot="3673770">
            <a:off x="4852744" y="1175466"/>
            <a:ext cx="568791" cy="35123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34" name="Oval 33"/>
          <p:cNvSpPr/>
          <p:nvPr/>
        </p:nvSpPr>
        <p:spPr>
          <a:xfrm rot="3885485">
            <a:off x="5020320" y="1568875"/>
            <a:ext cx="628362"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53" name="Oval 52"/>
          <p:cNvSpPr/>
          <p:nvPr/>
        </p:nvSpPr>
        <p:spPr>
          <a:xfrm rot="3885485">
            <a:off x="4607619" y="823316"/>
            <a:ext cx="630719"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58" name="Oval 57"/>
          <p:cNvSpPr/>
          <p:nvPr/>
        </p:nvSpPr>
        <p:spPr bwMode="auto">
          <a:xfrm rot="17187245">
            <a:off x="5582216" y="943477"/>
            <a:ext cx="585333" cy="35123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Bb</a:t>
            </a:r>
          </a:p>
        </p:txBody>
      </p:sp>
      <p:sp>
        <p:nvSpPr>
          <p:cNvPr id="59" name="Oval 58"/>
          <p:cNvSpPr/>
          <p:nvPr/>
        </p:nvSpPr>
        <p:spPr>
          <a:xfrm rot="17398960">
            <a:off x="5668133" y="535996"/>
            <a:ext cx="631951"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sp>
        <p:nvSpPr>
          <p:cNvPr id="60" name="Oval 59"/>
          <p:cNvSpPr/>
          <p:nvPr/>
        </p:nvSpPr>
        <p:spPr>
          <a:xfrm rot="17398960">
            <a:off x="5425827" y="1344799"/>
            <a:ext cx="626617"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en-US" sz="900" b="1" dirty="0">
                <a:solidFill>
                  <a:srgbClr val="000000"/>
                </a:solidFill>
                <a:latin typeface="Arial"/>
              </a:rPr>
              <a:t>C3b</a:t>
            </a:r>
          </a:p>
        </p:txBody>
      </p:sp>
      <p:grpSp>
        <p:nvGrpSpPr>
          <p:cNvPr id="2" name="Group 1"/>
          <p:cNvGrpSpPr/>
          <p:nvPr/>
        </p:nvGrpSpPr>
        <p:grpSpPr>
          <a:xfrm>
            <a:off x="1353147" y="1979415"/>
            <a:ext cx="6080253" cy="1799569"/>
            <a:chOff x="280196" y="2639219"/>
            <a:chExt cx="8107004" cy="2399425"/>
          </a:xfrm>
        </p:grpSpPr>
        <p:sp>
          <p:nvSpPr>
            <p:cNvPr id="36" name="Freeform 35"/>
            <p:cNvSpPr/>
            <p:nvPr/>
          </p:nvSpPr>
          <p:spPr>
            <a:xfrm>
              <a:off x="280196" y="2639219"/>
              <a:ext cx="8107004" cy="2399425"/>
            </a:xfrm>
            <a:custGeom>
              <a:avLst/>
              <a:gdLst>
                <a:gd name="connsiteX0" fmla="*/ 828338 w 8107004"/>
                <a:gd name="connsiteY0" fmla="*/ 1613647 h 2399425"/>
                <a:gd name="connsiteX1" fmla="*/ 828338 w 8107004"/>
                <a:gd name="connsiteY1" fmla="*/ 1613647 h 2399425"/>
                <a:gd name="connsiteX2" fmla="*/ 968188 w 8107004"/>
                <a:gd name="connsiteY2" fmla="*/ 1570616 h 2399425"/>
                <a:gd name="connsiteX3" fmla="*/ 1032734 w 8107004"/>
                <a:gd name="connsiteY3" fmla="*/ 1549101 h 2399425"/>
                <a:gd name="connsiteX4" fmla="*/ 1097280 w 8107004"/>
                <a:gd name="connsiteY4" fmla="*/ 1516828 h 2399425"/>
                <a:gd name="connsiteX5" fmla="*/ 1129552 w 8107004"/>
                <a:gd name="connsiteY5" fmla="*/ 1484555 h 2399425"/>
                <a:gd name="connsiteX6" fmla="*/ 1161825 w 8107004"/>
                <a:gd name="connsiteY6" fmla="*/ 1473798 h 2399425"/>
                <a:gd name="connsiteX7" fmla="*/ 1183341 w 8107004"/>
                <a:gd name="connsiteY7" fmla="*/ 1441525 h 2399425"/>
                <a:gd name="connsiteX8" fmla="*/ 1204856 w 8107004"/>
                <a:gd name="connsiteY8" fmla="*/ 1420009 h 2399425"/>
                <a:gd name="connsiteX9" fmla="*/ 1269402 w 8107004"/>
                <a:gd name="connsiteY9" fmla="*/ 1376979 h 2399425"/>
                <a:gd name="connsiteX10" fmla="*/ 1323190 w 8107004"/>
                <a:gd name="connsiteY10" fmla="*/ 1323191 h 2399425"/>
                <a:gd name="connsiteX11" fmla="*/ 1344705 w 8107004"/>
                <a:gd name="connsiteY11" fmla="*/ 1301675 h 2399425"/>
                <a:gd name="connsiteX12" fmla="*/ 1420009 w 8107004"/>
                <a:gd name="connsiteY12" fmla="*/ 1280160 h 2399425"/>
                <a:gd name="connsiteX13" fmla="*/ 1656677 w 8107004"/>
                <a:gd name="connsiteY13" fmla="*/ 1312433 h 2399425"/>
                <a:gd name="connsiteX14" fmla="*/ 1721223 w 8107004"/>
                <a:gd name="connsiteY14" fmla="*/ 1355463 h 2399425"/>
                <a:gd name="connsiteX15" fmla="*/ 1796527 w 8107004"/>
                <a:gd name="connsiteY15" fmla="*/ 1409252 h 2399425"/>
                <a:gd name="connsiteX16" fmla="*/ 1968649 w 8107004"/>
                <a:gd name="connsiteY16" fmla="*/ 1398494 h 2399425"/>
                <a:gd name="connsiteX17" fmla="*/ 2022437 w 8107004"/>
                <a:gd name="connsiteY17" fmla="*/ 1387736 h 2399425"/>
                <a:gd name="connsiteX18" fmla="*/ 2280621 w 8107004"/>
                <a:gd name="connsiteY18" fmla="*/ 1376979 h 2399425"/>
                <a:gd name="connsiteX19" fmla="*/ 2312894 w 8107004"/>
                <a:gd name="connsiteY19" fmla="*/ 1355463 h 2399425"/>
                <a:gd name="connsiteX20" fmla="*/ 2355924 w 8107004"/>
                <a:gd name="connsiteY20" fmla="*/ 1280160 h 2399425"/>
                <a:gd name="connsiteX21" fmla="*/ 2388197 w 8107004"/>
                <a:gd name="connsiteY21" fmla="*/ 1161826 h 2399425"/>
                <a:gd name="connsiteX22" fmla="*/ 2474258 w 8107004"/>
                <a:gd name="connsiteY22" fmla="*/ 1086522 h 2399425"/>
                <a:gd name="connsiteX23" fmla="*/ 2538804 w 8107004"/>
                <a:gd name="connsiteY23" fmla="*/ 1032734 h 2399425"/>
                <a:gd name="connsiteX24" fmla="*/ 2571077 w 8107004"/>
                <a:gd name="connsiteY24" fmla="*/ 1011219 h 2399425"/>
                <a:gd name="connsiteX25" fmla="*/ 2614108 w 8107004"/>
                <a:gd name="connsiteY25" fmla="*/ 1000461 h 2399425"/>
                <a:gd name="connsiteX26" fmla="*/ 2646381 w 8107004"/>
                <a:gd name="connsiteY26" fmla="*/ 989703 h 2399425"/>
                <a:gd name="connsiteX27" fmla="*/ 2667896 w 8107004"/>
                <a:gd name="connsiteY27" fmla="*/ 957431 h 2399425"/>
                <a:gd name="connsiteX28" fmla="*/ 2700169 w 8107004"/>
                <a:gd name="connsiteY28" fmla="*/ 946673 h 2399425"/>
                <a:gd name="connsiteX29" fmla="*/ 2840018 w 8107004"/>
                <a:gd name="connsiteY29" fmla="*/ 957431 h 2399425"/>
                <a:gd name="connsiteX30" fmla="*/ 2850776 w 8107004"/>
                <a:gd name="connsiteY30" fmla="*/ 989703 h 2399425"/>
                <a:gd name="connsiteX31" fmla="*/ 2883049 w 8107004"/>
                <a:gd name="connsiteY31" fmla="*/ 1000461 h 2399425"/>
                <a:gd name="connsiteX32" fmla="*/ 3044414 w 8107004"/>
                <a:gd name="connsiteY32" fmla="*/ 989703 h 2399425"/>
                <a:gd name="connsiteX33" fmla="*/ 3238051 w 8107004"/>
                <a:gd name="connsiteY33" fmla="*/ 1000461 h 2399425"/>
                <a:gd name="connsiteX34" fmla="*/ 3291840 w 8107004"/>
                <a:gd name="connsiteY34" fmla="*/ 1021976 h 2399425"/>
                <a:gd name="connsiteX35" fmla="*/ 3754418 w 8107004"/>
                <a:gd name="connsiteY35" fmla="*/ 1011219 h 2399425"/>
                <a:gd name="connsiteX36" fmla="*/ 3861995 w 8107004"/>
                <a:gd name="connsiteY36" fmla="*/ 989703 h 2399425"/>
                <a:gd name="connsiteX37" fmla="*/ 3894268 w 8107004"/>
                <a:gd name="connsiteY37" fmla="*/ 978946 h 2399425"/>
                <a:gd name="connsiteX38" fmla="*/ 4098663 w 8107004"/>
                <a:gd name="connsiteY38" fmla="*/ 968188 h 2399425"/>
                <a:gd name="connsiteX39" fmla="*/ 4130936 w 8107004"/>
                <a:gd name="connsiteY39" fmla="*/ 957431 h 2399425"/>
                <a:gd name="connsiteX40" fmla="*/ 4195482 w 8107004"/>
                <a:gd name="connsiteY40" fmla="*/ 871369 h 2399425"/>
                <a:gd name="connsiteX41" fmla="*/ 4238512 w 8107004"/>
                <a:gd name="connsiteY41" fmla="*/ 828339 h 2399425"/>
                <a:gd name="connsiteX42" fmla="*/ 4281543 w 8107004"/>
                <a:gd name="connsiteY42" fmla="*/ 806823 h 2399425"/>
                <a:gd name="connsiteX43" fmla="*/ 4389120 w 8107004"/>
                <a:gd name="connsiteY43" fmla="*/ 742278 h 2399425"/>
                <a:gd name="connsiteX44" fmla="*/ 4421392 w 8107004"/>
                <a:gd name="connsiteY44" fmla="*/ 720762 h 2399425"/>
                <a:gd name="connsiteX45" fmla="*/ 4475181 w 8107004"/>
                <a:gd name="connsiteY45" fmla="*/ 666974 h 2399425"/>
                <a:gd name="connsiteX46" fmla="*/ 4550484 w 8107004"/>
                <a:gd name="connsiteY46" fmla="*/ 623943 h 2399425"/>
                <a:gd name="connsiteX47" fmla="*/ 4668818 w 8107004"/>
                <a:gd name="connsiteY47" fmla="*/ 580913 h 2399425"/>
                <a:gd name="connsiteX48" fmla="*/ 4701091 w 8107004"/>
                <a:gd name="connsiteY48" fmla="*/ 570155 h 2399425"/>
                <a:gd name="connsiteX49" fmla="*/ 4754880 w 8107004"/>
                <a:gd name="connsiteY49" fmla="*/ 559398 h 2399425"/>
                <a:gd name="connsiteX50" fmla="*/ 4787152 w 8107004"/>
                <a:gd name="connsiteY50" fmla="*/ 548640 h 2399425"/>
                <a:gd name="connsiteX51" fmla="*/ 4840941 w 8107004"/>
                <a:gd name="connsiteY51" fmla="*/ 537882 h 2399425"/>
                <a:gd name="connsiteX52" fmla="*/ 6067312 w 8107004"/>
                <a:gd name="connsiteY52" fmla="*/ 548640 h 2399425"/>
                <a:gd name="connsiteX53" fmla="*/ 6314738 w 8107004"/>
                <a:gd name="connsiteY53" fmla="*/ 537882 h 2399425"/>
                <a:gd name="connsiteX54" fmla="*/ 6336254 w 8107004"/>
                <a:gd name="connsiteY54" fmla="*/ 516367 h 2399425"/>
                <a:gd name="connsiteX55" fmla="*/ 6368527 w 8107004"/>
                <a:gd name="connsiteY55" fmla="*/ 494852 h 2399425"/>
                <a:gd name="connsiteX56" fmla="*/ 6400800 w 8107004"/>
                <a:gd name="connsiteY56" fmla="*/ 484094 h 2399425"/>
                <a:gd name="connsiteX57" fmla="*/ 6454588 w 8107004"/>
                <a:gd name="connsiteY57" fmla="*/ 441063 h 2399425"/>
                <a:gd name="connsiteX58" fmla="*/ 6486861 w 8107004"/>
                <a:gd name="connsiteY58" fmla="*/ 419548 h 2399425"/>
                <a:gd name="connsiteX59" fmla="*/ 6562164 w 8107004"/>
                <a:gd name="connsiteY59" fmla="*/ 365760 h 2399425"/>
                <a:gd name="connsiteX60" fmla="*/ 6594437 w 8107004"/>
                <a:gd name="connsiteY60" fmla="*/ 344245 h 2399425"/>
                <a:gd name="connsiteX61" fmla="*/ 7078531 w 8107004"/>
                <a:gd name="connsiteY61" fmla="*/ 333487 h 2399425"/>
                <a:gd name="connsiteX62" fmla="*/ 7100047 w 8107004"/>
                <a:gd name="connsiteY62" fmla="*/ 311972 h 2399425"/>
                <a:gd name="connsiteX63" fmla="*/ 7132320 w 8107004"/>
                <a:gd name="connsiteY63" fmla="*/ 258183 h 2399425"/>
                <a:gd name="connsiteX64" fmla="*/ 7175350 w 8107004"/>
                <a:gd name="connsiteY64" fmla="*/ 172122 h 2399425"/>
                <a:gd name="connsiteX65" fmla="*/ 7196865 w 8107004"/>
                <a:gd name="connsiteY65" fmla="*/ 139849 h 2399425"/>
                <a:gd name="connsiteX66" fmla="*/ 7229138 w 8107004"/>
                <a:gd name="connsiteY66" fmla="*/ 129092 h 2399425"/>
                <a:gd name="connsiteX67" fmla="*/ 7777778 w 8107004"/>
                <a:gd name="connsiteY67" fmla="*/ 129092 h 2399425"/>
                <a:gd name="connsiteX68" fmla="*/ 7799294 w 8107004"/>
                <a:gd name="connsiteY68" fmla="*/ 107576 h 2399425"/>
                <a:gd name="connsiteX69" fmla="*/ 7863840 w 8107004"/>
                <a:gd name="connsiteY69" fmla="*/ 64546 h 2399425"/>
                <a:gd name="connsiteX70" fmla="*/ 7896112 w 8107004"/>
                <a:gd name="connsiteY70" fmla="*/ 43031 h 2399425"/>
                <a:gd name="connsiteX71" fmla="*/ 7960658 w 8107004"/>
                <a:gd name="connsiteY71" fmla="*/ 0 h 2399425"/>
                <a:gd name="connsiteX72" fmla="*/ 8025204 w 8107004"/>
                <a:gd name="connsiteY72" fmla="*/ 10758 h 2399425"/>
                <a:gd name="connsiteX73" fmla="*/ 8035962 w 8107004"/>
                <a:gd name="connsiteY73" fmla="*/ 53788 h 2399425"/>
                <a:gd name="connsiteX74" fmla="*/ 8057477 w 8107004"/>
                <a:gd name="connsiteY74" fmla="*/ 86061 h 2399425"/>
                <a:gd name="connsiteX75" fmla="*/ 8078992 w 8107004"/>
                <a:gd name="connsiteY75" fmla="*/ 129092 h 2399425"/>
                <a:gd name="connsiteX76" fmla="*/ 8089750 w 8107004"/>
                <a:gd name="connsiteY76" fmla="*/ 204395 h 2399425"/>
                <a:gd name="connsiteX77" fmla="*/ 8100508 w 8107004"/>
                <a:gd name="connsiteY77" fmla="*/ 247426 h 2399425"/>
                <a:gd name="connsiteX78" fmla="*/ 8078992 w 8107004"/>
                <a:gd name="connsiteY78" fmla="*/ 623943 h 2399425"/>
                <a:gd name="connsiteX79" fmla="*/ 7982174 w 8107004"/>
                <a:gd name="connsiteY79" fmla="*/ 742278 h 2399425"/>
                <a:gd name="connsiteX80" fmla="*/ 7949901 w 8107004"/>
                <a:gd name="connsiteY80" fmla="*/ 763793 h 2399425"/>
                <a:gd name="connsiteX81" fmla="*/ 7928385 w 8107004"/>
                <a:gd name="connsiteY81" fmla="*/ 785308 h 2399425"/>
                <a:gd name="connsiteX82" fmla="*/ 7874597 w 8107004"/>
                <a:gd name="connsiteY82" fmla="*/ 828339 h 2399425"/>
                <a:gd name="connsiteX83" fmla="*/ 7831567 w 8107004"/>
                <a:gd name="connsiteY83" fmla="*/ 871369 h 2399425"/>
                <a:gd name="connsiteX84" fmla="*/ 7799294 w 8107004"/>
                <a:gd name="connsiteY84" fmla="*/ 892885 h 2399425"/>
                <a:gd name="connsiteX85" fmla="*/ 7713232 w 8107004"/>
                <a:gd name="connsiteY85" fmla="*/ 957431 h 2399425"/>
                <a:gd name="connsiteX86" fmla="*/ 7562625 w 8107004"/>
                <a:gd name="connsiteY86" fmla="*/ 1032734 h 2399425"/>
                <a:gd name="connsiteX87" fmla="*/ 7498080 w 8107004"/>
                <a:gd name="connsiteY87" fmla="*/ 1086522 h 2399425"/>
                <a:gd name="connsiteX88" fmla="*/ 7465807 w 8107004"/>
                <a:gd name="connsiteY88" fmla="*/ 1108038 h 2399425"/>
                <a:gd name="connsiteX89" fmla="*/ 7390503 w 8107004"/>
                <a:gd name="connsiteY89" fmla="*/ 1118795 h 2399425"/>
                <a:gd name="connsiteX90" fmla="*/ 6874136 w 8107004"/>
                <a:gd name="connsiteY90" fmla="*/ 1108038 h 2399425"/>
                <a:gd name="connsiteX91" fmla="*/ 6788075 w 8107004"/>
                <a:gd name="connsiteY91" fmla="*/ 1086522 h 2399425"/>
                <a:gd name="connsiteX92" fmla="*/ 6443830 w 8107004"/>
                <a:gd name="connsiteY92" fmla="*/ 1075765 h 2399425"/>
                <a:gd name="connsiteX93" fmla="*/ 6271708 w 8107004"/>
                <a:gd name="connsiteY93" fmla="*/ 1086522 h 2399425"/>
                <a:gd name="connsiteX94" fmla="*/ 6228677 w 8107004"/>
                <a:gd name="connsiteY94" fmla="*/ 1161826 h 2399425"/>
                <a:gd name="connsiteX95" fmla="*/ 6196404 w 8107004"/>
                <a:gd name="connsiteY95" fmla="*/ 1183341 h 2399425"/>
                <a:gd name="connsiteX96" fmla="*/ 6174889 w 8107004"/>
                <a:gd name="connsiteY96" fmla="*/ 1215614 h 2399425"/>
                <a:gd name="connsiteX97" fmla="*/ 6142616 w 8107004"/>
                <a:gd name="connsiteY97" fmla="*/ 1258645 h 2399425"/>
                <a:gd name="connsiteX98" fmla="*/ 6131858 w 8107004"/>
                <a:gd name="connsiteY98" fmla="*/ 1344706 h 2399425"/>
                <a:gd name="connsiteX99" fmla="*/ 5206701 w 8107004"/>
                <a:gd name="connsiteY99" fmla="*/ 1355463 h 2399425"/>
                <a:gd name="connsiteX100" fmla="*/ 5185185 w 8107004"/>
                <a:gd name="connsiteY100" fmla="*/ 1376979 h 2399425"/>
                <a:gd name="connsiteX101" fmla="*/ 5174428 w 8107004"/>
                <a:gd name="connsiteY101" fmla="*/ 1409252 h 2399425"/>
                <a:gd name="connsiteX102" fmla="*/ 5152912 w 8107004"/>
                <a:gd name="connsiteY102" fmla="*/ 1452282 h 2399425"/>
                <a:gd name="connsiteX103" fmla="*/ 5131397 w 8107004"/>
                <a:gd name="connsiteY103" fmla="*/ 1473798 h 2399425"/>
                <a:gd name="connsiteX104" fmla="*/ 5109882 w 8107004"/>
                <a:gd name="connsiteY104" fmla="*/ 1506071 h 2399425"/>
                <a:gd name="connsiteX105" fmla="*/ 5023821 w 8107004"/>
                <a:gd name="connsiteY105" fmla="*/ 1549101 h 2399425"/>
                <a:gd name="connsiteX106" fmla="*/ 4819425 w 8107004"/>
                <a:gd name="connsiteY106" fmla="*/ 1559859 h 2399425"/>
                <a:gd name="connsiteX107" fmla="*/ 4754880 w 8107004"/>
                <a:gd name="connsiteY107" fmla="*/ 1581374 h 2399425"/>
                <a:gd name="connsiteX108" fmla="*/ 4722607 w 8107004"/>
                <a:gd name="connsiteY108" fmla="*/ 1602889 h 2399425"/>
                <a:gd name="connsiteX109" fmla="*/ 4582757 w 8107004"/>
                <a:gd name="connsiteY109" fmla="*/ 1613647 h 2399425"/>
                <a:gd name="connsiteX110" fmla="*/ 4539727 w 8107004"/>
                <a:gd name="connsiteY110" fmla="*/ 1635162 h 2399425"/>
                <a:gd name="connsiteX111" fmla="*/ 4475181 w 8107004"/>
                <a:gd name="connsiteY111" fmla="*/ 1710466 h 2399425"/>
                <a:gd name="connsiteX112" fmla="*/ 4464423 w 8107004"/>
                <a:gd name="connsiteY112" fmla="*/ 1742739 h 2399425"/>
                <a:gd name="connsiteX113" fmla="*/ 4432150 w 8107004"/>
                <a:gd name="connsiteY113" fmla="*/ 1764254 h 2399425"/>
                <a:gd name="connsiteX114" fmla="*/ 4399877 w 8107004"/>
                <a:gd name="connsiteY114" fmla="*/ 1775012 h 2399425"/>
                <a:gd name="connsiteX115" fmla="*/ 4313816 w 8107004"/>
                <a:gd name="connsiteY115" fmla="*/ 1796527 h 2399425"/>
                <a:gd name="connsiteX116" fmla="*/ 3410174 w 8107004"/>
                <a:gd name="connsiteY116" fmla="*/ 1807285 h 2399425"/>
                <a:gd name="connsiteX117" fmla="*/ 3388658 w 8107004"/>
                <a:gd name="connsiteY117" fmla="*/ 1828800 h 2399425"/>
                <a:gd name="connsiteX118" fmla="*/ 3356385 w 8107004"/>
                <a:gd name="connsiteY118" fmla="*/ 1850315 h 2399425"/>
                <a:gd name="connsiteX119" fmla="*/ 3345628 w 8107004"/>
                <a:gd name="connsiteY119" fmla="*/ 1882588 h 2399425"/>
                <a:gd name="connsiteX120" fmla="*/ 3270324 w 8107004"/>
                <a:gd name="connsiteY120" fmla="*/ 1947134 h 2399425"/>
                <a:gd name="connsiteX121" fmla="*/ 3248809 w 8107004"/>
                <a:gd name="connsiteY121" fmla="*/ 1979407 h 2399425"/>
                <a:gd name="connsiteX122" fmla="*/ 3216536 w 8107004"/>
                <a:gd name="connsiteY122" fmla="*/ 1990165 h 2399425"/>
                <a:gd name="connsiteX123" fmla="*/ 2893807 w 8107004"/>
                <a:gd name="connsiteY123" fmla="*/ 1968649 h 2399425"/>
                <a:gd name="connsiteX124" fmla="*/ 2796988 w 8107004"/>
                <a:gd name="connsiteY124" fmla="*/ 1957892 h 2399425"/>
                <a:gd name="connsiteX125" fmla="*/ 2753957 w 8107004"/>
                <a:gd name="connsiteY125" fmla="*/ 1947134 h 2399425"/>
                <a:gd name="connsiteX126" fmla="*/ 2528047 w 8107004"/>
                <a:gd name="connsiteY126" fmla="*/ 1968649 h 2399425"/>
                <a:gd name="connsiteX127" fmla="*/ 2398955 w 8107004"/>
                <a:gd name="connsiteY127" fmla="*/ 2076226 h 2399425"/>
                <a:gd name="connsiteX128" fmla="*/ 2355924 w 8107004"/>
                <a:gd name="connsiteY128" fmla="*/ 2086983 h 2399425"/>
                <a:gd name="connsiteX129" fmla="*/ 2269863 w 8107004"/>
                <a:gd name="connsiteY129" fmla="*/ 2140772 h 2399425"/>
                <a:gd name="connsiteX130" fmla="*/ 2205317 w 8107004"/>
                <a:gd name="connsiteY130" fmla="*/ 2173045 h 2399425"/>
                <a:gd name="connsiteX131" fmla="*/ 2173044 w 8107004"/>
                <a:gd name="connsiteY131" fmla="*/ 2194560 h 2399425"/>
                <a:gd name="connsiteX132" fmla="*/ 2097741 w 8107004"/>
                <a:gd name="connsiteY132" fmla="*/ 2205318 h 2399425"/>
                <a:gd name="connsiteX133" fmla="*/ 2033195 w 8107004"/>
                <a:gd name="connsiteY133" fmla="*/ 2216075 h 2399425"/>
                <a:gd name="connsiteX134" fmla="*/ 1065007 w 8107004"/>
                <a:gd name="connsiteY134" fmla="*/ 2205318 h 2399425"/>
                <a:gd name="connsiteX135" fmla="*/ 968188 w 8107004"/>
                <a:gd name="connsiteY135" fmla="*/ 2173045 h 2399425"/>
                <a:gd name="connsiteX136" fmla="*/ 925157 w 8107004"/>
                <a:gd name="connsiteY136" fmla="*/ 2162287 h 2399425"/>
                <a:gd name="connsiteX137" fmla="*/ 763792 w 8107004"/>
                <a:gd name="connsiteY137" fmla="*/ 2173045 h 2399425"/>
                <a:gd name="connsiteX138" fmla="*/ 677731 w 8107004"/>
                <a:gd name="connsiteY138" fmla="*/ 2205318 h 2399425"/>
                <a:gd name="connsiteX139" fmla="*/ 645458 w 8107004"/>
                <a:gd name="connsiteY139" fmla="*/ 2216075 h 2399425"/>
                <a:gd name="connsiteX140" fmla="*/ 613185 w 8107004"/>
                <a:gd name="connsiteY140" fmla="*/ 2237591 h 2399425"/>
                <a:gd name="connsiteX141" fmla="*/ 548640 w 8107004"/>
                <a:gd name="connsiteY141" fmla="*/ 2259106 h 2399425"/>
                <a:gd name="connsiteX142" fmla="*/ 451821 w 8107004"/>
                <a:gd name="connsiteY142" fmla="*/ 2312894 h 2399425"/>
                <a:gd name="connsiteX143" fmla="*/ 398032 w 8107004"/>
                <a:gd name="connsiteY143" fmla="*/ 2334409 h 2399425"/>
                <a:gd name="connsiteX144" fmla="*/ 322729 w 8107004"/>
                <a:gd name="connsiteY144" fmla="*/ 2345167 h 2399425"/>
                <a:gd name="connsiteX145" fmla="*/ 279698 w 8107004"/>
                <a:gd name="connsiteY145" fmla="*/ 2355925 h 2399425"/>
                <a:gd name="connsiteX146" fmla="*/ 247425 w 8107004"/>
                <a:gd name="connsiteY146" fmla="*/ 2388198 h 2399425"/>
                <a:gd name="connsiteX147" fmla="*/ 129091 w 8107004"/>
                <a:gd name="connsiteY147" fmla="*/ 2388198 h 2399425"/>
                <a:gd name="connsiteX148" fmla="*/ 107576 w 8107004"/>
                <a:gd name="connsiteY148" fmla="*/ 2366682 h 2399425"/>
                <a:gd name="connsiteX149" fmla="*/ 43030 w 8107004"/>
                <a:gd name="connsiteY149" fmla="*/ 2259106 h 2399425"/>
                <a:gd name="connsiteX150" fmla="*/ 32272 w 8107004"/>
                <a:gd name="connsiteY150" fmla="*/ 2216075 h 2399425"/>
                <a:gd name="connsiteX151" fmla="*/ 0 w 8107004"/>
                <a:gd name="connsiteY151" fmla="*/ 2119256 h 2399425"/>
                <a:gd name="connsiteX152" fmla="*/ 10757 w 8107004"/>
                <a:gd name="connsiteY152" fmla="*/ 1914861 h 2399425"/>
                <a:gd name="connsiteX153" fmla="*/ 43030 w 8107004"/>
                <a:gd name="connsiteY153" fmla="*/ 1871831 h 2399425"/>
                <a:gd name="connsiteX154" fmla="*/ 96818 w 8107004"/>
                <a:gd name="connsiteY154" fmla="*/ 1828800 h 2399425"/>
                <a:gd name="connsiteX155" fmla="*/ 139849 w 8107004"/>
                <a:gd name="connsiteY155" fmla="*/ 1807285 h 2399425"/>
                <a:gd name="connsiteX156" fmla="*/ 204395 w 8107004"/>
                <a:gd name="connsiteY156" fmla="*/ 1796527 h 2399425"/>
                <a:gd name="connsiteX157" fmla="*/ 602428 w 8107004"/>
                <a:gd name="connsiteY157" fmla="*/ 1807285 h 2399425"/>
                <a:gd name="connsiteX158" fmla="*/ 710004 w 8107004"/>
                <a:gd name="connsiteY158" fmla="*/ 1742739 h 2399425"/>
                <a:gd name="connsiteX159" fmla="*/ 806823 w 8107004"/>
                <a:gd name="connsiteY159" fmla="*/ 1678193 h 2399425"/>
                <a:gd name="connsiteX160" fmla="*/ 839096 w 8107004"/>
                <a:gd name="connsiteY160" fmla="*/ 1656678 h 2399425"/>
                <a:gd name="connsiteX161" fmla="*/ 925157 w 8107004"/>
                <a:gd name="connsiteY161" fmla="*/ 1645920 h 2399425"/>
                <a:gd name="connsiteX162" fmla="*/ 978945 w 8107004"/>
                <a:gd name="connsiteY162" fmla="*/ 1516828 h 2399425"/>
                <a:gd name="connsiteX163" fmla="*/ 957430 w 8107004"/>
                <a:gd name="connsiteY163" fmla="*/ 1549101 h 2399425"/>
                <a:gd name="connsiteX164" fmla="*/ 989703 w 8107004"/>
                <a:gd name="connsiteY164" fmla="*/ 1559859 h 2399425"/>
                <a:gd name="connsiteX165" fmla="*/ 1097280 w 8107004"/>
                <a:gd name="connsiteY165" fmla="*/ 1516828 h 2399425"/>
                <a:gd name="connsiteX166" fmla="*/ 1097280 w 8107004"/>
                <a:gd name="connsiteY166" fmla="*/ 1516828 h 239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8107004" h="2399425">
                  <a:moveTo>
                    <a:pt x="828338" y="1613647"/>
                  </a:moveTo>
                  <a:lnTo>
                    <a:pt x="828338" y="1613647"/>
                  </a:lnTo>
                  <a:cubicBezTo>
                    <a:pt x="1025006" y="1569944"/>
                    <a:pt x="854746" y="1615993"/>
                    <a:pt x="968188" y="1570616"/>
                  </a:cubicBezTo>
                  <a:cubicBezTo>
                    <a:pt x="989245" y="1562193"/>
                    <a:pt x="1013864" y="1561681"/>
                    <a:pt x="1032734" y="1549101"/>
                  </a:cubicBezTo>
                  <a:cubicBezTo>
                    <a:pt x="1074442" y="1521296"/>
                    <a:pt x="1052741" y="1531675"/>
                    <a:pt x="1097280" y="1516828"/>
                  </a:cubicBezTo>
                  <a:cubicBezTo>
                    <a:pt x="1108037" y="1506070"/>
                    <a:pt x="1116894" y="1492994"/>
                    <a:pt x="1129552" y="1484555"/>
                  </a:cubicBezTo>
                  <a:cubicBezTo>
                    <a:pt x="1138987" y="1478265"/>
                    <a:pt x="1152970" y="1480882"/>
                    <a:pt x="1161825" y="1473798"/>
                  </a:cubicBezTo>
                  <a:cubicBezTo>
                    <a:pt x="1171921" y="1465721"/>
                    <a:pt x="1175264" y="1451621"/>
                    <a:pt x="1183341" y="1441525"/>
                  </a:cubicBezTo>
                  <a:cubicBezTo>
                    <a:pt x="1189677" y="1433605"/>
                    <a:pt x="1196742" y="1426095"/>
                    <a:pt x="1204856" y="1420009"/>
                  </a:cubicBezTo>
                  <a:cubicBezTo>
                    <a:pt x="1225542" y="1404494"/>
                    <a:pt x="1251118" y="1395263"/>
                    <a:pt x="1269402" y="1376979"/>
                  </a:cubicBezTo>
                  <a:lnTo>
                    <a:pt x="1323190" y="1323191"/>
                  </a:lnTo>
                  <a:cubicBezTo>
                    <a:pt x="1330362" y="1316019"/>
                    <a:pt x="1334865" y="1304135"/>
                    <a:pt x="1344705" y="1301675"/>
                  </a:cubicBezTo>
                  <a:cubicBezTo>
                    <a:pt x="1398737" y="1288168"/>
                    <a:pt x="1373710" y="1295594"/>
                    <a:pt x="1420009" y="1280160"/>
                  </a:cubicBezTo>
                  <a:cubicBezTo>
                    <a:pt x="1448231" y="1281924"/>
                    <a:pt x="1603296" y="1276846"/>
                    <a:pt x="1656677" y="1312433"/>
                  </a:cubicBezTo>
                  <a:cubicBezTo>
                    <a:pt x="1678192" y="1326776"/>
                    <a:pt x="1702939" y="1337179"/>
                    <a:pt x="1721223" y="1355463"/>
                  </a:cubicBezTo>
                  <a:cubicBezTo>
                    <a:pt x="1772272" y="1406512"/>
                    <a:pt x="1745010" y="1392079"/>
                    <a:pt x="1796527" y="1409252"/>
                  </a:cubicBezTo>
                  <a:cubicBezTo>
                    <a:pt x="1853901" y="1405666"/>
                    <a:pt x="1911422" y="1403944"/>
                    <a:pt x="1968649" y="1398494"/>
                  </a:cubicBezTo>
                  <a:cubicBezTo>
                    <a:pt x="1986851" y="1396760"/>
                    <a:pt x="2004196" y="1388994"/>
                    <a:pt x="2022437" y="1387736"/>
                  </a:cubicBezTo>
                  <a:cubicBezTo>
                    <a:pt x="2108369" y="1381810"/>
                    <a:pt x="2194560" y="1380565"/>
                    <a:pt x="2280621" y="1376979"/>
                  </a:cubicBezTo>
                  <a:cubicBezTo>
                    <a:pt x="2291379" y="1369807"/>
                    <a:pt x="2303752" y="1364605"/>
                    <a:pt x="2312894" y="1355463"/>
                  </a:cubicBezTo>
                  <a:cubicBezTo>
                    <a:pt x="2328101" y="1340256"/>
                    <a:pt x="2347486" y="1297037"/>
                    <a:pt x="2355924" y="1280160"/>
                  </a:cubicBezTo>
                  <a:cubicBezTo>
                    <a:pt x="2361697" y="1251294"/>
                    <a:pt x="2372600" y="1185222"/>
                    <a:pt x="2388197" y="1161826"/>
                  </a:cubicBezTo>
                  <a:cubicBezTo>
                    <a:pt x="2449149" y="1070396"/>
                    <a:pt x="2348767" y="1212007"/>
                    <a:pt x="2474258" y="1086522"/>
                  </a:cubicBezTo>
                  <a:cubicBezTo>
                    <a:pt x="2504834" y="1055947"/>
                    <a:pt x="2494056" y="1064697"/>
                    <a:pt x="2538804" y="1032734"/>
                  </a:cubicBezTo>
                  <a:cubicBezTo>
                    <a:pt x="2549325" y="1025219"/>
                    <a:pt x="2559193" y="1016312"/>
                    <a:pt x="2571077" y="1011219"/>
                  </a:cubicBezTo>
                  <a:cubicBezTo>
                    <a:pt x="2584667" y="1005395"/>
                    <a:pt x="2599892" y="1004523"/>
                    <a:pt x="2614108" y="1000461"/>
                  </a:cubicBezTo>
                  <a:cubicBezTo>
                    <a:pt x="2625011" y="997346"/>
                    <a:pt x="2635623" y="993289"/>
                    <a:pt x="2646381" y="989703"/>
                  </a:cubicBezTo>
                  <a:cubicBezTo>
                    <a:pt x="2653553" y="978946"/>
                    <a:pt x="2657800" y="965507"/>
                    <a:pt x="2667896" y="957431"/>
                  </a:cubicBezTo>
                  <a:cubicBezTo>
                    <a:pt x="2676751" y="950347"/>
                    <a:pt x="2688829" y="946673"/>
                    <a:pt x="2700169" y="946673"/>
                  </a:cubicBezTo>
                  <a:cubicBezTo>
                    <a:pt x="2746923" y="946673"/>
                    <a:pt x="2793402" y="953845"/>
                    <a:pt x="2840018" y="957431"/>
                  </a:cubicBezTo>
                  <a:cubicBezTo>
                    <a:pt x="2843604" y="968188"/>
                    <a:pt x="2842758" y="981685"/>
                    <a:pt x="2850776" y="989703"/>
                  </a:cubicBezTo>
                  <a:cubicBezTo>
                    <a:pt x="2858794" y="997721"/>
                    <a:pt x="2871709" y="1000461"/>
                    <a:pt x="2883049" y="1000461"/>
                  </a:cubicBezTo>
                  <a:cubicBezTo>
                    <a:pt x="2936957" y="1000461"/>
                    <a:pt x="2990626" y="993289"/>
                    <a:pt x="3044414" y="989703"/>
                  </a:cubicBezTo>
                  <a:cubicBezTo>
                    <a:pt x="3108960" y="993289"/>
                    <a:pt x="3173949" y="992100"/>
                    <a:pt x="3238051" y="1000461"/>
                  </a:cubicBezTo>
                  <a:cubicBezTo>
                    <a:pt x="3257200" y="1002959"/>
                    <a:pt x="3272533" y="1021574"/>
                    <a:pt x="3291840" y="1021976"/>
                  </a:cubicBezTo>
                  <a:lnTo>
                    <a:pt x="3754418" y="1011219"/>
                  </a:lnTo>
                  <a:cubicBezTo>
                    <a:pt x="3827326" y="986915"/>
                    <a:pt x="3738390" y="1014424"/>
                    <a:pt x="3861995" y="989703"/>
                  </a:cubicBezTo>
                  <a:cubicBezTo>
                    <a:pt x="3873114" y="987479"/>
                    <a:pt x="3882975" y="979973"/>
                    <a:pt x="3894268" y="978946"/>
                  </a:cubicBezTo>
                  <a:cubicBezTo>
                    <a:pt x="3962214" y="972769"/>
                    <a:pt x="4030531" y="971774"/>
                    <a:pt x="4098663" y="968188"/>
                  </a:cubicBezTo>
                  <a:cubicBezTo>
                    <a:pt x="4109421" y="964602"/>
                    <a:pt x="4121212" y="963265"/>
                    <a:pt x="4130936" y="957431"/>
                  </a:cubicBezTo>
                  <a:cubicBezTo>
                    <a:pt x="4154787" y="943120"/>
                    <a:pt x="4187484" y="879367"/>
                    <a:pt x="4195482" y="871369"/>
                  </a:cubicBezTo>
                  <a:cubicBezTo>
                    <a:pt x="4209825" y="857026"/>
                    <a:pt x="4222284" y="840510"/>
                    <a:pt x="4238512" y="828339"/>
                  </a:cubicBezTo>
                  <a:cubicBezTo>
                    <a:pt x="4251341" y="818717"/>
                    <a:pt x="4267619" y="814779"/>
                    <a:pt x="4281543" y="806823"/>
                  </a:cubicBezTo>
                  <a:cubicBezTo>
                    <a:pt x="4317851" y="786075"/>
                    <a:pt x="4354326" y="765476"/>
                    <a:pt x="4389120" y="742278"/>
                  </a:cubicBezTo>
                  <a:cubicBezTo>
                    <a:pt x="4399877" y="735106"/>
                    <a:pt x="4411662" y="729276"/>
                    <a:pt x="4421392" y="720762"/>
                  </a:cubicBezTo>
                  <a:cubicBezTo>
                    <a:pt x="4440474" y="704065"/>
                    <a:pt x="4453166" y="679554"/>
                    <a:pt x="4475181" y="666974"/>
                  </a:cubicBezTo>
                  <a:cubicBezTo>
                    <a:pt x="4500282" y="652630"/>
                    <a:pt x="4524626" y="636872"/>
                    <a:pt x="4550484" y="623943"/>
                  </a:cubicBezTo>
                  <a:cubicBezTo>
                    <a:pt x="4580422" y="608974"/>
                    <a:pt x="4638694" y="590954"/>
                    <a:pt x="4668818" y="580913"/>
                  </a:cubicBezTo>
                  <a:cubicBezTo>
                    <a:pt x="4679576" y="577327"/>
                    <a:pt x="4689972" y="572379"/>
                    <a:pt x="4701091" y="570155"/>
                  </a:cubicBezTo>
                  <a:cubicBezTo>
                    <a:pt x="4719021" y="566569"/>
                    <a:pt x="4737141" y="563833"/>
                    <a:pt x="4754880" y="559398"/>
                  </a:cubicBezTo>
                  <a:cubicBezTo>
                    <a:pt x="4765881" y="556648"/>
                    <a:pt x="4776151" y="551390"/>
                    <a:pt x="4787152" y="548640"/>
                  </a:cubicBezTo>
                  <a:cubicBezTo>
                    <a:pt x="4804891" y="544205"/>
                    <a:pt x="4823011" y="541468"/>
                    <a:pt x="4840941" y="537882"/>
                  </a:cubicBezTo>
                  <a:lnTo>
                    <a:pt x="6067312" y="548640"/>
                  </a:lnTo>
                  <a:cubicBezTo>
                    <a:pt x="6149865" y="548640"/>
                    <a:pt x="6232773" y="547718"/>
                    <a:pt x="6314738" y="537882"/>
                  </a:cubicBezTo>
                  <a:cubicBezTo>
                    <a:pt x="6324808" y="536674"/>
                    <a:pt x="6328334" y="522703"/>
                    <a:pt x="6336254" y="516367"/>
                  </a:cubicBezTo>
                  <a:cubicBezTo>
                    <a:pt x="6346350" y="508290"/>
                    <a:pt x="6356963" y="500634"/>
                    <a:pt x="6368527" y="494852"/>
                  </a:cubicBezTo>
                  <a:cubicBezTo>
                    <a:pt x="6378669" y="489781"/>
                    <a:pt x="6390658" y="489165"/>
                    <a:pt x="6400800" y="484094"/>
                  </a:cubicBezTo>
                  <a:cubicBezTo>
                    <a:pt x="6444947" y="462020"/>
                    <a:pt x="6421235" y="467746"/>
                    <a:pt x="6454588" y="441063"/>
                  </a:cubicBezTo>
                  <a:cubicBezTo>
                    <a:pt x="6464684" y="432986"/>
                    <a:pt x="6476929" y="427825"/>
                    <a:pt x="6486861" y="419548"/>
                  </a:cubicBezTo>
                  <a:cubicBezTo>
                    <a:pt x="6572881" y="347865"/>
                    <a:pt x="6460825" y="423667"/>
                    <a:pt x="6562164" y="365760"/>
                  </a:cubicBezTo>
                  <a:cubicBezTo>
                    <a:pt x="6573390" y="359345"/>
                    <a:pt x="6581533" y="345051"/>
                    <a:pt x="6594437" y="344245"/>
                  </a:cubicBezTo>
                  <a:cubicBezTo>
                    <a:pt x="6755527" y="334177"/>
                    <a:pt x="6917166" y="337073"/>
                    <a:pt x="7078531" y="333487"/>
                  </a:cubicBezTo>
                  <a:cubicBezTo>
                    <a:pt x="7085703" y="326315"/>
                    <a:pt x="7094829" y="320669"/>
                    <a:pt x="7100047" y="311972"/>
                  </a:cubicBezTo>
                  <a:cubicBezTo>
                    <a:pt x="7141944" y="242144"/>
                    <a:pt x="7077801" y="312702"/>
                    <a:pt x="7132320" y="258183"/>
                  </a:cubicBezTo>
                  <a:cubicBezTo>
                    <a:pt x="7169037" y="148032"/>
                    <a:pt x="7132435" y="225768"/>
                    <a:pt x="7175350" y="172122"/>
                  </a:cubicBezTo>
                  <a:cubicBezTo>
                    <a:pt x="7183427" y="162026"/>
                    <a:pt x="7186769" y="147926"/>
                    <a:pt x="7196865" y="139849"/>
                  </a:cubicBezTo>
                  <a:cubicBezTo>
                    <a:pt x="7205720" y="132765"/>
                    <a:pt x="7218380" y="132678"/>
                    <a:pt x="7229138" y="129092"/>
                  </a:cubicBezTo>
                  <a:cubicBezTo>
                    <a:pt x="7334074" y="132178"/>
                    <a:pt x="7634276" y="151750"/>
                    <a:pt x="7777778" y="129092"/>
                  </a:cubicBezTo>
                  <a:cubicBezTo>
                    <a:pt x="7787797" y="127510"/>
                    <a:pt x="7791180" y="113662"/>
                    <a:pt x="7799294" y="107576"/>
                  </a:cubicBezTo>
                  <a:cubicBezTo>
                    <a:pt x="7819981" y="92061"/>
                    <a:pt x="7842325" y="78889"/>
                    <a:pt x="7863840" y="64546"/>
                  </a:cubicBezTo>
                  <a:cubicBezTo>
                    <a:pt x="7874597" y="57374"/>
                    <a:pt x="7886970" y="52173"/>
                    <a:pt x="7896112" y="43031"/>
                  </a:cubicBezTo>
                  <a:cubicBezTo>
                    <a:pt x="7928967" y="10176"/>
                    <a:pt x="7908556" y="26051"/>
                    <a:pt x="7960658" y="0"/>
                  </a:cubicBezTo>
                  <a:cubicBezTo>
                    <a:pt x="7982173" y="3586"/>
                    <a:pt x="8007455" y="-1920"/>
                    <a:pt x="8025204" y="10758"/>
                  </a:cubicBezTo>
                  <a:cubicBezTo>
                    <a:pt x="8037235" y="19351"/>
                    <a:pt x="8030138" y="40199"/>
                    <a:pt x="8035962" y="53788"/>
                  </a:cubicBezTo>
                  <a:cubicBezTo>
                    <a:pt x="8041055" y="65672"/>
                    <a:pt x="8051062" y="74835"/>
                    <a:pt x="8057477" y="86061"/>
                  </a:cubicBezTo>
                  <a:cubicBezTo>
                    <a:pt x="8065433" y="99985"/>
                    <a:pt x="8071820" y="114748"/>
                    <a:pt x="8078992" y="129092"/>
                  </a:cubicBezTo>
                  <a:cubicBezTo>
                    <a:pt x="8082578" y="154193"/>
                    <a:pt x="8085214" y="179448"/>
                    <a:pt x="8089750" y="204395"/>
                  </a:cubicBezTo>
                  <a:cubicBezTo>
                    <a:pt x="8092395" y="218942"/>
                    <a:pt x="8100508" y="232641"/>
                    <a:pt x="8100508" y="247426"/>
                  </a:cubicBezTo>
                  <a:cubicBezTo>
                    <a:pt x="8100508" y="259488"/>
                    <a:pt x="8124959" y="516688"/>
                    <a:pt x="8078992" y="623943"/>
                  </a:cubicBezTo>
                  <a:cubicBezTo>
                    <a:pt x="8056907" y="675473"/>
                    <a:pt x="8034937" y="707103"/>
                    <a:pt x="7982174" y="742278"/>
                  </a:cubicBezTo>
                  <a:cubicBezTo>
                    <a:pt x="7971416" y="749450"/>
                    <a:pt x="7959997" y="755716"/>
                    <a:pt x="7949901" y="763793"/>
                  </a:cubicBezTo>
                  <a:cubicBezTo>
                    <a:pt x="7941981" y="770129"/>
                    <a:pt x="7936086" y="778707"/>
                    <a:pt x="7928385" y="785308"/>
                  </a:cubicBezTo>
                  <a:cubicBezTo>
                    <a:pt x="7910952" y="800251"/>
                    <a:pt x="7891758" y="813085"/>
                    <a:pt x="7874597" y="828339"/>
                  </a:cubicBezTo>
                  <a:cubicBezTo>
                    <a:pt x="7859436" y="841815"/>
                    <a:pt x="7846968" y="858168"/>
                    <a:pt x="7831567" y="871369"/>
                  </a:cubicBezTo>
                  <a:cubicBezTo>
                    <a:pt x="7821750" y="879783"/>
                    <a:pt x="7809750" y="885280"/>
                    <a:pt x="7799294" y="892885"/>
                  </a:cubicBezTo>
                  <a:cubicBezTo>
                    <a:pt x="7770294" y="913976"/>
                    <a:pt x="7745305" y="941394"/>
                    <a:pt x="7713232" y="957431"/>
                  </a:cubicBezTo>
                  <a:cubicBezTo>
                    <a:pt x="7663030" y="982532"/>
                    <a:pt x="7605743" y="996802"/>
                    <a:pt x="7562625" y="1032734"/>
                  </a:cubicBezTo>
                  <a:cubicBezTo>
                    <a:pt x="7541110" y="1050663"/>
                    <a:pt x="7520187" y="1069328"/>
                    <a:pt x="7498080" y="1086522"/>
                  </a:cubicBezTo>
                  <a:cubicBezTo>
                    <a:pt x="7487874" y="1094460"/>
                    <a:pt x="7478191" y="1104323"/>
                    <a:pt x="7465807" y="1108038"/>
                  </a:cubicBezTo>
                  <a:cubicBezTo>
                    <a:pt x="7441520" y="1115324"/>
                    <a:pt x="7415604" y="1115209"/>
                    <a:pt x="7390503" y="1118795"/>
                  </a:cubicBezTo>
                  <a:cubicBezTo>
                    <a:pt x="7207635" y="1179753"/>
                    <a:pt x="7331957" y="1142591"/>
                    <a:pt x="6874136" y="1108038"/>
                  </a:cubicBezTo>
                  <a:cubicBezTo>
                    <a:pt x="6844650" y="1105813"/>
                    <a:pt x="6817562" y="1088734"/>
                    <a:pt x="6788075" y="1086522"/>
                  </a:cubicBezTo>
                  <a:cubicBezTo>
                    <a:pt x="6673592" y="1077936"/>
                    <a:pt x="6558578" y="1079351"/>
                    <a:pt x="6443830" y="1075765"/>
                  </a:cubicBezTo>
                  <a:cubicBezTo>
                    <a:pt x="6386456" y="1079351"/>
                    <a:pt x="6327961" y="1074679"/>
                    <a:pt x="6271708" y="1086522"/>
                  </a:cubicBezTo>
                  <a:cubicBezTo>
                    <a:pt x="6226318" y="1096078"/>
                    <a:pt x="6245712" y="1136273"/>
                    <a:pt x="6228677" y="1161826"/>
                  </a:cubicBezTo>
                  <a:cubicBezTo>
                    <a:pt x="6221505" y="1172584"/>
                    <a:pt x="6207162" y="1176169"/>
                    <a:pt x="6196404" y="1183341"/>
                  </a:cubicBezTo>
                  <a:cubicBezTo>
                    <a:pt x="6189232" y="1194099"/>
                    <a:pt x="6182404" y="1205093"/>
                    <a:pt x="6174889" y="1215614"/>
                  </a:cubicBezTo>
                  <a:cubicBezTo>
                    <a:pt x="6164468" y="1230204"/>
                    <a:pt x="6148286" y="1241636"/>
                    <a:pt x="6142616" y="1258645"/>
                  </a:cubicBezTo>
                  <a:cubicBezTo>
                    <a:pt x="6133474" y="1286072"/>
                    <a:pt x="6160615" y="1341731"/>
                    <a:pt x="6131858" y="1344706"/>
                  </a:cubicBezTo>
                  <a:cubicBezTo>
                    <a:pt x="5825089" y="1376441"/>
                    <a:pt x="5515087" y="1351877"/>
                    <a:pt x="5206701" y="1355463"/>
                  </a:cubicBezTo>
                  <a:cubicBezTo>
                    <a:pt x="5199529" y="1362635"/>
                    <a:pt x="5190403" y="1368282"/>
                    <a:pt x="5185185" y="1376979"/>
                  </a:cubicBezTo>
                  <a:cubicBezTo>
                    <a:pt x="5179351" y="1386703"/>
                    <a:pt x="5178895" y="1398829"/>
                    <a:pt x="5174428" y="1409252"/>
                  </a:cubicBezTo>
                  <a:cubicBezTo>
                    <a:pt x="5168111" y="1423992"/>
                    <a:pt x="5161807" y="1438939"/>
                    <a:pt x="5152912" y="1452282"/>
                  </a:cubicBezTo>
                  <a:cubicBezTo>
                    <a:pt x="5147286" y="1460721"/>
                    <a:pt x="5137733" y="1465878"/>
                    <a:pt x="5131397" y="1473798"/>
                  </a:cubicBezTo>
                  <a:cubicBezTo>
                    <a:pt x="5123320" y="1483894"/>
                    <a:pt x="5119024" y="1496929"/>
                    <a:pt x="5109882" y="1506071"/>
                  </a:cubicBezTo>
                  <a:cubicBezTo>
                    <a:pt x="5083131" y="1532822"/>
                    <a:pt x="5061067" y="1545862"/>
                    <a:pt x="5023821" y="1549101"/>
                  </a:cubicBezTo>
                  <a:cubicBezTo>
                    <a:pt x="4955851" y="1555012"/>
                    <a:pt x="4887557" y="1556273"/>
                    <a:pt x="4819425" y="1559859"/>
                  </a:cubicBezTo>
                  <a:cubicBezTo>
                    <a:pt x="4797910" y="1567031"/>
                    <a:pt x="4773750" y="1568794"/>
                    <a:pt x="4754880" y="1581374"/>
                  </a:cubicBezTo>
                  <a:cubicBezTo>
                    <a:pt x="4744122" y="1588546"/>
                    <a:pt x="4735315" y="1600506"/>
                    <a:pt x="4722607" y="1602889"/>
                  </a:cubicBezTo>
                  <a:cubicBezTo>
                    <a:pt x="4676653" y="1611505"/>
                    <a:pt x="4629374" y="1610061"/>
                    <a:pt x="4582757" y="1613647"/>
                  </a:cubicBezTo>
                  <a:cubicBezTo>
                    <a:pt x="4568414" y="1620819"/>
                    <a:pt x="4552776" y="1625841"/>
                    <a:pt x="4539727" y="1635162"/>
                  </a:cubicBezTo>
                  <a:cubicBezTo>
                    <a:pt x="4515522" y="1652451"/>
                    <a:pt x="4492132" y="1687864"/>
                    <a:pt x="4475181" y="1710466"/>
                  </a:cubicBezTo>
                  <a:cubicBezTo>
                    <a:pt x="4471595" y="1721224"/>
                    <a:pt x="4471507" y="1733884"/>
                    <a:pt x="4464423" y="1742739"/>
                  </a:cubicBezTo>
                  <a:cubicBezTo>
                    <a:pt x="4456346" y="1752835"/>
                    <a:pt x="4443714" y="1758472"/>
                    <a:pt x="4432150" y="1764254"/>
                  </a:cubicBezTo>
                  <a:cubicBezTo>
                    <a:pt x="4422008" y="1769325"/>
                    <a:pt x="4410817" y="1772028"/>
                    <a:pt x="4399877" y="1775012"/>
                  </a:cubicBezTo>
                  <a:cubicBezTo>
                    <a:pt x="4371349" y="1782792"/>
                    <a:pt x="4343384" y="1796175"/>
                    <a:pt x="4313816" y="1796527"/>
                  </a:cubicBezTo>
                  <a:lnTo>
                    <a:pt x="3410174" y="1807285"/>
                  </a:lnTo>
                  <a:cubicBezTo>
                    <a:pt x="3403002" y="1814457"/>
                    <a:pt x="3396578" y="1822464"/>
                    <a:pt x="3388658" y="1828800"/>
                  </a:cubicBezTo>
                  <a:cubicBezTo>
                    <a:pt x="3378562" y="1836877"/>
                    <a:pt x="3364462" y="1840219"/>
                    <a:pt x="3356385" y="1850315"/>
                  </a:cubicBezTo>
                  <a:cubicBezTo>
                    <a:pt x="3349301" y="1859170"/>
                    <a:pt x="3352219" y="1873361"/>
                    <a:pt x="3345628" y="1882588"/>
                  </a:cubicBezTo>
                  <a:cubicBezTo>
                    <a:pt x="3321913" y="1915789"/>
                    <a:pt x="3301337" y="1926459"/>
                    <a:pt x="3270324" y="1947134"/>
                  </a:cubicBezTo>
                  <a:cubicBezTo>
                    <a:pt x="3263152" y="1957892"/>
                    <a:pt x="3258905" y="1971330"/>
                    <a:pt x="3248809" y="1979407"/>
                  </a:cubicBezTo>
                  <a:cubicBezTo>
                    <a:pt x="3239954" y="1986491"/>
                    <a:pt x="3227870" y="1990508"/>
                    <a:pt x="3216536" y="1990165"/>
                  </a:cubicBezTo>
                  <a:cubicBezTo>
                    <a:pt x="3108770" y="1986899"/>
                    <a:pt x="3000963" y="1980554"/>
                    <a:pt x="2893807" y="1968649"/>
                  </a:cubicBezTo>
                  <a:lnTo>
                    <a:pt x="2796988" y="1957892"/>
                  </a:lnTo>
                  <a:cubicBezTo>
                    <a:pt x="2782644" y="1954306"/>
                    <a:pt x="2768742" y="1947134"/>
                    <a:pt x="2753957" y="1947134"/>
                  </a:cubicBezTo>
                  <a:cubicBezTo>
                    <a:pt x="2583161" y="1947134"/>
                    <a:pt x="2615656" y="1939448"/>
                    <a:pt x="2528047" y="1968649"/>
                  </a:cubicBezTo>
                  <a:cubicBezTo>
                    <a:pt x="2503963" y="1992733"/>
                    <a:pt x="2438893" y="2066242"/>
                    <a:pt x="2398955" y="2076226"/>
                  </a:cubicBezTo>
                  <a:lnTo>
                    <a:pt x="2355924" y="2086983"/>
                  </a:lnTo>
                  <a:cubicBezTo>
                    <a:pt x="2324304" y="2108064"/>
                    <a:pt x="2305548" y="2121308"/>
                    <a:pt x="2269863" y="2140772"/>
                  </a:cubicBezTo>
                  <a:cubicBezTo>
                    <a:pt x="2248745" y="2152291"/>
                    <a:pt x="2226345" y="2161363"/>
                    <a:pt x="2205317" y="2173045"/>
                  </a:cubicBezTo>
                  <a:cubicBezTo>
                    <a:pt x="2194015" y="2179324"/>
                    <a:pt x="2185428" y="2190845"/>
                    <a:pt x="2173044" y="2194560"/>
                  </a:cubicBezTo>
                  <a:cubicBezTo>
                    <a:pt x="2148758" y="2201846"/>
                    <a:pt x="2122802" y="2201462"/>
                    <a:pt x="2097741" y="2205318"/>
                  </a:cubicBezTo>
                  <a:cubicBezTo>
                    <a:pt x="2076183" y="2208635"/>
                    <a:pt x="2054710" y="2212489"/>
                    <a:pt x="2033195" y="2216075"/>
                  </a:cubicBezTo>
                  <a:lnTo>
                    <a:pt x="1065007" y="2205318"/>
                  </a:lnTo>
                  <a:cubicBezTo>
                    <a:pt x="1031016" y="2203945"/>
                    <a:pt x="1000702" y="2183049"/>
                    <a:pt x="968188" y="2173045"/>
                  </a:cubicBezTo>
                  <a:cubicBezTo>
                    <a:pt x="954057" y="2168697"/>
                    <a:pt x="939501" y="2165873"/>
                    <a:pt x="925157" y="2162287"/>
                  </a:cubicBezTo>
                  <a:cubicBezTo>
                    <a:pt x="871369" y="2165873"/>
                    <a:pt x="817404" y="2167402"/>
                    <a:pt x="763792" y="2173045"/>
                  </a:cubicBezTo>
                  <a:cubicBezTo>
                    <a:pt x="719970" y="2177658"/>
                    <a:pt x="717969" y="2188073"/>
                    <a:pt x="677731" y="2205318"/>
                  </a:cubicBezTo>
                  <a:cubicBezTo>
                    <a:pt x="667308" y="2209785"/>
                    <a:pt x="656216" y="2212489"/>
                    <a:pt x="645458" y="2216075"/>
                  </a:cubicBezTo>
                  <a:cubicBezTo>
                    <a:pt x="634700" y="2223247"/>
                    <a:pt x="625000" y="2232340"/>
                    <a:pt x="613185" y="2237591"/>
                  </a:cubicBezTo>
                  <a:cubicBezTo>
                    <a:pt x="592461" y="2246802"/>
                    <a:pt x="568087" y="2247438"/>
                    <a:pt x="548640" y="2259106"/>
                  </a:cubicBezTo>
                  <a:cubicBezTo>
                    <a:pt x="509850" y="2282380"/>
                    <a:pt x="491503" y="2295258"/>
                    <a:pt x="451821" y="2312894"/>
                  </a:cubicBezTo>
                  <a:cubicBezTo>
                    <a:pt x="434175" y="2320737"/>
                    <a:pt x="416766" y="2329725"/>
                    <a:pt x="398032" y="2334409"/>
                  </a:cubicBezTo>
                  <a:cubicBezTo>
                    <a:pt x="373433" y="2340559"/>
                    <a:pt x="347676" y="2340631"/>
                    <a:pt x="322729" y="2345167"/>
                  </a:cubicBezTo>
                  <a:cubicBezTo>
                    <a:pt x="308182" y="2347812"/>
                    <a:pt x="294042" y="2352339"/>
                    <a:pt x="279698" y="2355925"/>
                  </a:cubicBezTo>
                  <a:cubicBezTo>
                    <a:pt x="268940" y="2366683"/>
                    <a:pt x="260084" y="2379759"/>
                    <a:pt x="247425" y="2388198"/>
                  </a:cubicBezTo>
                  <a:cubicBezTo>
                    <a:pt x="212863" y="2411239"/>
                    <a:pt x="162314" y="2392351"/>
                    <a:pt x="129091" y="2388198"/>
                  </a:cubicBezTo>
                  <a:cubicBezTo>
                    <a:pt x="121919" y="2381026"/>
                    <a:pt x="113661" y="2374796"/>
                    <a:pt x="107576" y="2366682"/>
                  </a:cubicBezTo>
                  <a:cubicBezTo>
                    <a:pt x="88809" y="2341660"/>
                    <a:pt x="55545" y="2292478"/>
                    <a:pt x="43030" y="2259106"/>
                  </a:cubicBezTo>
                  <a:cubicBezTo>
                    <a:pt x="37839" y="2245262"/>
                    <a:pt x="36620" y="2230206"/>
                    <a:pt x="32272" y="2216075"/>
                  </a:cubicBezTo>
                  <a:cubicBezTo>
                    <a:pt x="22268" y="2183561"/>
                    <a:pt x="0" y="2119256"/>
                    <a:pt x="0" y="2119256"/>
                  </a:cubicBezTo>
                  <a:cubicBezTo>
                    <a:pt x="3586" y="2051124"/>
                    <a:pt x="-933" y="1982078"/>
                    <a:pt x="10757" y="1914861"/>
                  </a:cubicBezTo>
                  <a:cubicBezTo>
                    <a:pt x="13829" y="1897197"/>
                    <a:pt x="31552" y="1885605"/>
                    <a:pt x="43030" y="1871831"/>
                  </a:cubicBezTo>
                  <a:cubicBezTo>
                    <a:pt x="59096" y="1852552"/>
                    <a:pt x="74706" y="1841435"/>
                    <a:pt x="96818" y="1828800"/>
                  </a:cubicBezTo>
                  <a:cubicBezTo>
                    <a:pt x="110742" y="1820844"/>
                    <a:pt x="124489" y="1811893"/>
                    <a:pt x="139849" y="1807285"/>
                  </a:cubicBezTo>
                  <a:cubicBezTo>
                    <a:pt x="160741" y="1801017"/>
                    <a:pt x="182880" y="1800113"/>
                    <a:pt x="204395" y="1796527"/>
                  </a:cubicBezTo>
                  <a:cubicBezTo>
                    <a:pt x="380204" y="1815033"/>
                    <a:pt x="428027" y="1831067"/>
                    <a:pt x="602428" y="1807285"/>
                  </a:cubicBezTo>
                  <a:cubicBezTo>
                    <a:pt x="623217" y="1804450"/>
                    <a:pt x="705271" y="1745895"/>
                    <a:pt x="710004" y="1742739"/>
                  </a:cubicBezTo>
                  <a:lnTo>
                    <a:pt x="806823" y="1678193"/>
                  </a:lnTo>
                  <a:cubicBezTo>
                    <a:pt x="817581" y="1671021"/>
                    <a:pt x="826267" y="1658282"/>
                    <a:pt x="839096" y="1656678"/>
                  </a:cubicBezTo>
                  <a:lnTo>
                    <a:pt x="925157" y="1645920"/>
                  </a:lnTo>
                  <a:cubicBezTo>
                    <a:pt x="1023892" y="1613009"/>
                    <a:pt x="991960" y="1646972"/>
                    <a:pt x="978945" y="1516828"/>
                  </a:cubicBezTo>
                  <a:cubicBezTo>
                    <a:pt x="971773" y="1527586"/>
                    <a:pt x="954294" y="1536558"/>
                    <a:pt x="957430" y="1549101"/>
                  </a:cubicBezTo>
                  <a:cubicBezTo>
                    <a:pt x="960180" y="1560102"/>
                    <a:pt x="989703" y="1559859"/>
                    <a:pt x="989703" y="1559859"/>
                  </a:cubicBezTo>
                  <a:lnTo>
                    <a:pt x="1097280" y="1516828"/>
                  </a:lnTo>
                  <a:lnTo>
                    <a:pt x="1097280" y="1516828"/>
                  </a:lnTo>
                </a:path>
              </a:pathLst>
            </a:cu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1200" dirty="0">
                <a:solidFill>
                  <a:srgbClr val="FFFFFF"/>
                </a:solidFill>
                <a:latin typeface="Arial"/>
              </a:endParaRPr>
            </a:p>
          </p:txBody>
        </p:sp>
        <p:sp>
          <p:nvSpPr>
            <p:cNvPr id="38" name="TextBox 1"/>
            <p:cNvSpPr txBox="1">
              <a:spLocks noChangeArrowheads="1"/>
            </p:cNvSpPr>
            <p:nvPr/>
          </p:nvSpPr>
          <p:spPr bwMode="auto">
            <a:xfrm rot="20917938">
              <a:off x="1198555" y="3746326"/>
              <a:ext cx="5866820"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defTabSz="685800" eaLnBrk="1" fontAlgn="base" hangingPunct="1">
                <a:spcBef>
                  <a:spcPct val="0"/>
                </a:spcBef>
                <a:spcAft>
                  <a:spcPct val="0"/>
                </a:spcAft>
              </a:pPr>
              <a:r>
                <a:rPr lang="en-US" altLang="en-US" sz="1350" dirty="0">
                  <a:solidFill>
                    <a:srgbClr val="FFFFFF"/>
                  </a:solidFill>
                </a:rPr>
                <a:t>The dense deposits seen on electron microscopy</a:t>
              </a:r>
            </a:p>
          </p:txBody>
        </p:sp>
      </p:grpSp>
    </p:spTree>
    <p:extLst>
      <p:ext uri="{BB962C8B-B14F-4D97-AF65-F5344CB8AC3E}">
        <p14:creationId xmlns:p14="http://schemas.microsoft.com/office/powerpoint/2010/main" val="2850444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a:xfrm>
            <a:off x="628650" y="273844"/>
            <a:ext cx="8515350" cy="994172"/>
          </a:xfrm>
        </p:spPr>
        <p:txBody>
          <a:bodyPr>
            <a:normAutofit/>
          </a:bodyPr>
          <a:lstStyle/>
          <a:p>
            <a:r>
              <a:rPr lang="en-US" sz="3200" b="1" dirty="0"/>
              <a:t>What causes complement dysregulation in C3G?</a:t>
            </a:r>
          </a:p>
        </p:txBody>
      </p:sp>
      <p:sp>
        <p:nvSpPr>
          <p:cNvPr id="3" name="Content Placeholder 2">
            <a:extLst>
              <a:ext uri="{FF2B5EF4-FFF2-40B4-BE49-F238E27FC236}">
                <a16:creationId xmlns:a16="http://schemas.microsoft.com/office/drawing/2014/main" id="{E7526EBF-E1A2-1E42-A68A-C248F08A93AE}"/>
              </a:ext>
            </a:extLst>
          </p:cNvPr>
          <p:cNvSpPr>
            <a:spLocks noGrp="1"/>
          </p:cNvSpPr>
          <p:nvPr>
            <p:ph idx="1"/>
          </p:nvPr>
        </p:nvSpPr>
        <p:spPr>
          <a:xfrm>
            <a:off x="628650" y="1369218"/>
            <a:ext cx="7886700" cy="3774281"/>
          </a:xfrm>
        </p:spPr>
        <p:txBody>
          <a:bodyPr>
            <a:normAutofit/>
          </a:bodyPr>
          <a:lstStyle/>
          <a:p>
            <a:pPr marL="0" indent="0">
              <a:buNone/>
            </a:pPr>
            <a:endParaRPr lang="en-US" sz="2400" dirty="0"/>
          </a:p>
          <a:p>
            <a:r>
              <a:rPr lang="en-US" sz="2800" dirty="0"/>
              <a:t>Autoantibodies called nephritic factors – 40-60%</a:t>
            </a:r>
          </a:p>
          <a:p>
            <a:r>
              <a:rPr lang="en-US" sz="2800" dirty="0"/>
              <a:t>Genetic mutations – 20%</a:t>
            </a:r>
          </a:p>
          <a:p>
            <a:r>
              <a:rPr lang="en-US" sz="2800" dirty="0"/>
              <a:t>Unknown – 20-40%</a:t>
            </a:r>
          </a:p>
        </p:txBody>
      </p:sp>
    </p:spTree>
    <p:extLst>
      <p:ext uri="{BB962C8B-B14F-4D97-AF65-F5344CB8AC3E}">
        <p14:creationId xmlns:p14="http://schemas.microsoft.com/office/powerpoint/2010/main" val="288066971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6" name="Ink 55">
                <a:extLst>
                  <a:ext uri="{FF2B5EF4-FFF2-40B4-BE49-F238E27FC236}">
                    <a16:creationId xmlns:a16="http://schemas.microsoft.com/office/drawing/2014/main" id="{DEC0C013-D6D0-D917-04F1-AAD2C7DA1F6D}"/>
                  </a:ext>
                </a:extLst>
              </p14:cNvPr>
              <p14:cNvContentPartPr/>
              <p14:nvPr/>
            </p14:nvContentPartPr>
            <p14:xfrm>
              <a:off x="6973112" y="3151724"/>
              <a:ext cx="360" cy="360"/>
            </p14:xfrm>
          </p:contentPart>
        </mc:Choice>
        <mc:Fallback xmlns="">
          <p:pic>
            <p:nvPicPr>
              <p:cNvPr id="56" name="Ink 55">
                <a:extLst>
                  <a:ext uri="{FF2B5EF4-FFF2-40B4-BE49-F238E27FC236}">
                    <a16:creationId xmlns:a16="http://schemas.microsoft.com/office/drawing/2014/main" id="{DEC0C013-D6D0-D917-04F1-AAD2C7DA1F6D}"/>
                  </a:ext>
                </a:extLst>
              </p:cNvPr>
              <p:cNvPicPr/>
              <p:nvPr/>
            </p:nvPicPr>
            <p:blipFill>
              <a:blip r:embed="rId4"/>
              <a:stretch>
                <a:fillRect/>
              </a:stretch>
            </p:blipFill>
            <p:spPr>
              <a:xfrm>
                <a:off x="6957632" y="3136244"/>
                <a:ext cx="30960" cy="30960"/>
              </a:xfrm>
              <a:prstGeom prst="rect">
                <a:avLst/>
              </a:prstGeom>
            </p:spPr>
          </p:pic>
        </mc:Fallback>
      </mc:AlternateContent>
      <p:cxnSp>
        <p:nvCxnSpPr>
          <p:cNvPr id="57" name="Straight Arrow Connector 56">
            <a:extLst>
              <a:ext uri="{FF2B5EF4-FFF2-40B4-BE49-F238E27FC236}">
                <a16:creationId xmlns:a16="http://schemas.microsoft.com/office/drawing/2014/main" id="{3C86AA48-57C3-2565-0F0D-779E4C3255EE}"/>
              </a:ext>
            </a:extLst>
          </p:cNvPr>
          <p:cNvCxnSpPr>
            <a:cxnSpLocks/>
          </p:cNvCxnSpPr>
          <p:nvPr/>
        </p:nvCxnSpPr>
        <p:spPr>
          <a:xfrm flipV="1">
            <a:off x="7094740" y="3542938"/>
            <a:ext cx="723380" cy="6093"/>
          </a:xfrm>
          <a:prstGeom prst="straightConnector1">
            <a:avLst/>
          </a:prstGeom>
          <a:ln w="889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8D20659D-8336-07F3-5C6C-EF566E18DBDB}"/>
              </a:ext>
            </a:extLst>
          </p:cNvPr>
          <p:cNvGrpSpPr/>
          <p:nvPr/>
        </p:nvGrpSpPr>
        <p:grpSpPr>
          <a:xfrm>
            <a:off x="182880" y="3475816"/>
            <a:ext cx="899466" cy="787949"/>
            <a:chOff x="5704194" y="2749469"/>
            <a:chExt cx="899466" cy="787949"/>
          </a:xfrm>
        </p:grpSpPr>
        <p:sp>
          <p:nvSpPr>
            <p:cNvPr id="59" name="Oval 58">
              <a:extLst>
                <a:ext uri="{FF2B5EF4-FFF2-40B4-BE49-F238E27FC236}">
                  <a16:creationId xmlns:a16="http://schemas.microsoft.com/office/drawing/2014/main" id="{7FBE4CA8-6E60-8842-05BE-13CE188CFD81}"/>
                </a:ext>
              </a:extLst>
            </p:cNvPr>
            <p:cNvSpPr/>
            <p:nvPr/>
          </p:nvSpPr>
          <p:spPr>
            <a:xfrm rot="1148724">
              <a:off x="5704194" y="3178762"/>
              <a:ext cx="93710" cy="904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0FE196A-DC34-4908-2ED1-0D1428F4FB25}"/>
                </a:ext>
              </a:extLst>
            </p:cNvPr>
            <p:cNvSpPr/>
            <p:nvPr/>
          </p:nvSpPr>
          <p:spPr>
            <a:xfrm rot="1148724">
              <a:off x="5991907" y="3182377"/>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7606C5B-0BBF-AEC6-3724-9D5E9D8C53EE}"/>
                </a:ext>
              </a:extLst>
            </p:cNvPr>
            <p:cNvSpPr/>
            <p:nvPr/>
          </p:nvSpPr>
          <p:spPr>
            <a:xfrm rot="1148724">
              <a:off x="6015694" y="2992320"/>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7F1FE4D-61C6-51F5-8D11-0233654649DA}"/>
                </a:ext>
              </a:extLst>
            </p:cNvPr>
            <p:cNvSpPr/>
            <p:nvPr/>
          </p:nvSpPr>
          <p:spPr>
            <a:xfrm rot="1148724">
              <a:off x="6028896" y="3093697"/>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4FCBD55-74D4-D91A-0529-534486DE34F2}"/>
                </a:ext>
              </a:extLst>
            </p:cNvPr>
            <p:cNvSpPr/>
            <p:nvPr/>
          </p:nvSpPr>
          <p:spPr>
            <a:xfrm rot="1148724">
              <a:off x="6002179" y="2891844"/>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028FDE0-BCF1-AE10-88AC-42CF945E844B}"/>
                </a:ext>
              </a:extLst>
            </p:cNvPr>
            <p:cNvSpPr/>
            <p:nvPr/>
          </p:nvSpPr>
          <p:spPr>
            <a:xfrm rot="1148724">
              <a:off x="6069785" y="2817007"/>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6EF9334-64F9-24A6-8B16-D70576318708}"/>
                </a:ext>
              </a:extLst>
            </p:cNvPr>
            <p:cNvSpPr/>
            <p:nvPr/>
          </p:nvSpPr>
          <p:spPr>
            <a:xfrm rot="1148724">
              <a:off x="6148312" y="2749469"/>
              <a:ext cx="101964" cy="9239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8677D6E-9C5B-FB47-7E8E-EA13B87F50C1}"/>
                </a:ext>
              </a:extLst>
            </p:cNvPr>
            <p:cNvSpPr/>
            <p:nvPr/>
          </p:nvSpPr>
          <p:spPr>
            <a:xfrm rot="1148724">
              <a:off x="6273222" y="2973603"/>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3232E5E-5EF5-9CF8-A34E-6C84FF6C8C4D}"/>
                </a:ext>
              </a:extLst>
            </p:cNvPr>
            <p:cNvSpPr/>
            <p:nvPr/>
          </p:nvSpPr>
          <p:spPr>
            <a:xfrm rot="3888086">
              <a:off x="6184764" y="3271905"/>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4A4FFED-AF04-6617-A40A-60A63FE2EDA1}"/>
                </a:ext>
              </a:extLst>
            </p:cNvPr>
            <p:cNvSpPr/>
            <p:nvPr/>
          </p:nvSpPr>
          <p:spPr>
            <a:xfrm rot="8305298">
              <a:off x="6323899" y="3423099"/>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D425C97-76A8-61E6-833C-D50B84761A00}"/>
                </a:ext>
              </a:extLst>
            </p:cNvPr>
            <p:cNvSpPr/>
            <p:nvPr/>
          </p:nvSpPr>
          <p:spPr>
            <a:xfrm rot="3888086">
              <a:off x="6249171" y="3352540"/>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14BA0E8-6BCD-733D-6C35-10998B02753D}"/>
                </a:ext>
              </a:extLst>
            </p:cNvPr>
            <p:cNvSpPr/>
            <p:nvPr/>
          </p:nvSpPr>
          <p:spPr>
            <a:xfrm rot="3888086">
              <a:off x="6411474" y="3445319"/>
              <a:ext cx="93710" cy="9048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AE84506-F064-C5A0-7935-E7E19ABF5FBE}"/>
                </a:ext>
              </a:extLst>
            </p:cNvPr>
            <p:cNvSpPr/>
            <p:nvPr/>
          </p:nvSpPr>
          <p:spPr>
            <a:xfrm rot="3888086">
              <a:off x="6235210" y="3076171"/>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5B63870-72D7-3D77-4C36-585AE52B43FA}"/>
                </a:ext>
              </a:extLst>
            </p:cNvPr>
            <p:cNvSpPr/>
            <p:nvPr/>
          </p:nvSpPr>
          <p:spPr>
            <a:xfrm rot="3888086">
              <a:off x="6186175" y="3172933"/>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2FC6F831-F3A1-3A1A-DCA9-2F6BC2F333F7}"/>
                </a:ext>
              </a:extLst>
            </p:cNvPr>
            <p:cNvSpPr/>
            <p:nvPr/>
          </p:nvSpPr>
          <p:spPr>
            <a:xfrm rot="3888086">
              <a:off x="6244010" y="2806567"/>
              <a:ext cx="101964" cy="9239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07A5E52A-D1B6-3245-8133-DEA3D50FF993}"/>
                </a:ext>
              </a:extLst>
            </p:cNvPr>
            <p:cNvSpPr/>
            <p:nvPr/>
          </p:nvSpPr>
          <p:spPr>
            <a:xfrm rot="3888086">
              <a:off x="6315081" y="2882626"/>
              <a:ext cx="93710" cy="90487"/>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54B57B6-1B8D-763B-55F0-0A71FD5B34F8}"/>
                </a:ext>
              </a:extLst>
            </p:cNvPr>
            <p:cNvSpPr/>
            <p:nvPr/>
          </p:nvSpPr>
          <p:spPr>
            <a:xfrm rot="3888086">
              <a:off x="5841556" y="3295397"/>
              <a:ext cx="93710" cy="904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29BBE66-4CD5-713D-ADAB-F4895A957036}"/>
                </a:ext>
              </a:extLst>
            </p:cNvPr>
            <p:cNvSpPr/>
            <p:nvPr/>
          </p:nvSpPr>
          <p:spPr>
            <a:xfrm rot="3888086">
              <a:off x="5755968" y="3268190"/>
              <a:ext cx="93710" cy="904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5DBD910-C2FA-0EE2-53C2-3FD234604358}"/>
                </a:ext>
              </a:extLst>
            </p:cNvPr>
            <p:cNvSpPr/>
            <p:nvPr/>
          </p:nvSpPr>
          <p:spPr>
            <a:xfrm rot="3888086">
              <a:off x="5935040" y="3272711"/>
              <a:ext cx="93710" cy="904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9806ED8-5143-AED3-5B52-61A0B2A31F6A}"/>
                </a:ext>
              </a:extLst>
            </p:cNvPr>
            <p:cNvSpPr/>
            <p:nvPr/>
          </p:nvSpPr>
          <p:spPr>
            <a:xfrm rot="3888086">
              <a:off x="6511562" y="3423178"/>
              <a:ext cx="93710" cy="90487"/>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33">
            <a:extLst>
              <a:ext uri="{FF2B5EF4-FFF2-40B4-BE49-F238E27FC236}">
                <a16:creationId xmlns:a16="http://schemas.microsoft.com/office/drawing/2014/main" id="{144F147D-576F-C933-5AA9-68B37D4D3742}"/>
              </a:ext>
            </a:extLst>
          </p:cNvPr>
          <p:cNvSpPr txBox="1">
            <a:spLocks noChangeArrowheads="1"/>
          </p:cNvSpPr>
          <p:nvPr/>
        </p:nvSpPr>
        <p:spPr bwMode="auto">
          <a:xfrm>
            <a:off x="411480" y="4309110"/>
            <a:ext cx="18121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solidFill>
                  <a:srgbClr val="000000"/>
                </a:solidFill>
                <a:latin typeface="+mn-lt"/>
                <a:ea typeface="MS PGothic" pitchFamily="34" charset="-128"/>
              </a:rPr>
              <a:t>C3 </a:t>
            </a:r>
            <a:r>
              <a:rPr lang="en-US" altLang="en-US" sz="1800" b="1" dirty="0" err="1">
                <a:solidFill>
                  <a:srgbClr val="000000"/>
                </a:solidFill>
                <a:latin typeface="+mn-lt"/>
                <a:ea typeface="MS PGothic" pitchFamily="34" charset="-128"/>
              </a:rPr>
              <a:t>Nef</a:t>
            </a:r>
            <a:endParaRPr lang="en-US" altLang="en-US" sz="1800" b="1" dirty="0">
              <a:solidFill>
                <a:srgbClr val="000000"/>
              </a:solidFill>
              <a:latin typeface="+mn-lt"/>
              <a:ea typeface="MS PGothic" pitchFamily="34" charset="-128"/>
            </a:endParaRPr>
          </a:p>
        </p:txBody>
      </p:sp>
      <p:pic>
        <p:nvPicPr>
          <p:cNvPr id="80" name="Picture 79" descr="C3b.png">
            <a:extLst>
              <a:ext uri="{FF2B5EF4-FFF2-40B4-BE49-F238E27FC236}">
                <a16:creationId xmlns:a16="http://schemas.microsoft.com/office/drawing/2014/main" id="{C272A7EA-591C-6FCE-9DEC-21A2E1EB18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099" t="14599" r="26037" b="4518"/>
          <a:stretch/>
        </p:blipFill>
        <p:spPr>
          <a:xfrm>
            <a:off x="1696617" y="2678289"/>
            <a:ext cx="398793" cy="656495"/>
          </a:xfrm>
          <a:prstGeom prst="rect">
            <a:avLst/>
          </a:prstGeom>
        </p:spPr>
      </p:pic>
      <p:pic>
        <p:nvPicPr>
          <p:cNvPr id="81" name="Picture 80" descr="Convertase.png">
            <a:extLst>
              <a:ext uri="{FF2B5EF4-FFF2-40B4-BE49-F238E27FC236}">
                <a16:creationId xmlns:a16="http://schemas.microsoft.com/office/drawing/2014/main" id="{88E910AC-6AB6-E7F2-1972-C14D542878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195" t="13629" r="26548" b="4578"/>
          <a:stretch/>
        </p:blipFill>
        <p:spPr>
          <a:xfrm>
            <a:off x="2133391" y="3302733"/>
            <a:ext cx="478384" cy="785680"/>
          </a:xfrm>
          <a:prstGeom prst="rect">
            <a:avLst/>
          </a:prstGeom>
        </p:spPr>
      </p:pic>
      <p:pic>
        <p:nvPicPr>
          <p:cNvPr id="82" name="Picture 81" descr="C3only.png">
            <a:extLst>
              <a:ext uri="{FF2B5EF4-FFF2-40B4-BE49-F238E27FC236}">
                <a16:creationId xmlns:a16="http://schemas.microsoft.com/office/drawing/2014/main" id="{F79E675E-4657-6E47-99C5-6704215123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978" t="7468" r="24844" b="10967"/>
          <a:stretch/>
        </p:blipFill>
        <p:spPr>
          <a:xfrm>
            <a:off x="2535101" y="2689713"/>
            <a:ext cx="394176" cy="656495"/>
          </a:xfrm>
          <a:prstGeom prst="rect">
            <a:avLst/>
          </a:prstGeom>
        </p:spPr>
      </p:pic>
      <p:pic>
        <p:nvPicPr>
          <p:cNvPr id="83" name="Picture 82" descr="C3b.png">
            <a:extLst>
              <a:ext uri="{FF2B5EF4-FFF2-40B4-BE49-F238E27FC236}">
                <a16:creationId xmlns:a16="http://schemas.microsoft.com/office/drawing/2014/main" id="{87533914-C807-969E-6FED-DF58C67845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099" t="14599" r="26037" b="4518"/>
          <a:stretch/>
        </p:blipFill>
        <p:spPr>
          <a:xfrm flipH="1">
            <a:off x="5957423" y="3191131"/>
            <a:ext cx="484713" cy="797939"/>
          </a:xfrm>
          <a:prstGeom prst="rect">
            <a:avLst/>
          </a:prstGeom>
        </p:spPr>
      </p:pic>
      <p:pic>
        <p:nvPicPr>
          <p:cNvPr id="84" name="Picture 83" descr="Conv2.png">
            <a:extLst>
              <a:ext uri="{FF2B5EF4-FFF2-40B4-BE49-F238E27FC236}">
                <a16:creationId xmlns:a16="http://schemas.microsoft.com/office/drawing/2014/main" id="{314DF6E9-B340-B82E-3B0A-27E0C6CE13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139" t="6964" r="18272" b="1880"/>
          <a:stretch/>
        </p:blipFill>
        <p:spPr>
          <a:xfrm>
            <a:off x="6449666" y="3120903"/>
            <a:ext cx="591214" cy="865387"/>
          </a:xfrm>
          <a:prstGeom prst="rect">
            <a:avLst/>
          </a:prstGeom>
        </p:spPr>
      </p:pic>
      <p:sp>
        <p:nvSpPr>
          <p:cNvPr id="85" name="TextBox 33">
            <a:extLst>
              <a:ext uri="{FF2B5EF4-FFF2-40B4-BE49-F238E27FC236}">
                <a16:creationId xmlns:a16="http://schemas.microsoft.com/office/drawing/2014/main" id="{40A71DEE-E9D6-02F3-569E-AEFC46FBF76A}"/>
              </a:ext>
            </a:extLst>
          </p:cNvPr>
          <p:cNvSpPr txBox="1">
            <a:spLocks noChangeArrowheads="1"/>
          </p:cNvSpPr>
          <p:nvPr/>
        </p:nvSpPr>
        <p:spPr bwMode="auto">
          <a:xfrm>
            <a:off x="5349240" y="4051951"/>
            <a:ext cx="1812131"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050" b="1" dirty="0">
                <a:solidFill>
                  <a:srgbClr val="000000"/>
                </a:solidFill>
                <a:latin typeface="Verdana" pitchFamily="34" charset="0"/>
                <a:ea typeface="MS PGothic" pitchFamily="34" charset="-128"/>
              </a:rPr>
              <a:t>C5 Convertase</a:t>
            </a:r>
          </a:p>
        </p:txBody>
      </p:sp>
      <p:grpSp>
        <p:nvGrpSpPr>
          <p:cNvPr id="86" name="Group 85">
            <a:extLst>
              <a:ext uri="{FF2B5EF4-FFF2-40B4-BE49-F238E27FC236}">
                <a16:creationId xmlns:a16="http://schemas.microsoft.com/office/drawing/2014/main" id="{151ED5E3-A659-337F-80E2-08B0BAC29D4C}"/>
              </a:ext>
            </a:extLst>
          </p:cNvPr>
          <p:cNvGrpSpPr/>
          <p:nvPr/>
        </p:nvGrpSpPr>
        <p:grpSpPr>
          <a:xfrm rot="20926376">
            <a:off x="1362443" y="3584227"/>
            <a:ext cx="340245" cy="168437"/>
            <a:chOff x="1417236" y="3997999"/>
            <a:chExt cx="340245" cy="168437"/>
          </a:xfrm>
        </p:grpSpPr>
        <p:cxnSp>
          <p:nvCxnSpPr>
            <p:cNvPr id="87" name="Straight Connector 86">
              <a:extLst>
                <a:ext uri="{FF2B5EF4-FFF2-40B4-BE49-F238E27FC236}">
                  <a16:creationId xmlns:a16="http://schemas.microsoft.com/office/drawing/2014/main" id="{74CB914F-6D4C-EE82-869E-87E54499E433}"/>
                </a:ext>
              </a:extLst>
            </p:cNvPr>
            <p:cNvCxnSpPr>
              <a:cxnSpLocks/>
            </p:cNvCxnSpPr>
            <p:nvPr/>
          </p:nvCxnSpPr>
          <p:spPr>
            <a:xfrm rot="673624" flipV="1">
              <a:off x="1417236" y="4051750"/>
              <a:ext cx="302803" cy="991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4D22A64-CC25-BE35-391F-1D83F0177893}"/>
                </a:ext>
              </a:extLst>
            </p:cNvPr>
            <p:cNvCxnSpPr>
              <a:cxnSpLocks/>
            </p:cNvCxnSpPr>
            <p:nvPr/>
          </p:nvCxnSpPr>
          <p:spPr>
            <a:xfrm rot="673624">
              <a:off x="1696516" y="3997999"/>
              <a:ext cx="60965" cy="168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8269DCB0-9991-B165-7277-EA50DFAA51CF}"/>
              </a:ext>
            </a:extLst>
          </p:cNvPr>
          <p:cNvSpPr txBox="1"/>
          <p:nvPr/>
        </p:nvSpPr>
        <p:spPr>
          <a:xfrm rot="20470164">
            <a:off x="1305192" y="3453976"/>
            <a:ext cx="354584" cy="461665"/>
          </a:xfrm>
          <a:prstGeom prst="rect">
            <a:avLst/>
          </a:prstGeom>
          <a:noFill/>
        </p:spPr>
        <p:txBody>
          <a:bodyPr wrap="none" rtlCol="0">
            <a:spAutoFit/>
          </a:bodyPr>
          <a:lstStyle/>
          <a:p>
            <a:r>
              <a:rPr lang="en-US" sz="2400" b="1" dirty="0"/>
              <a:t>X</a:t>
            </a:r>
          </a:p>
        </p:txBody>
      </p:sp>
      <p:cxnSp>
        <p:nvCxnSpPr>
          <p:cNvPr id="90" name="Straight Arrow Connector 89">
            <a:extLst>
              <a:ext uri="{FF2B5EF4-FFF2-40B4-BE49-F238E27FC236}">
                <a16:creationId xmlns:a16="http://schemas.microsoft.com/office/drawing/2014/main" id="{210CA770-5252-329F-86C8-E1E691320B9D}"/>
              </a:ext>
            </a:extLst>
          </p:cNvPr>
          <p:cNvCxnSpPr>
            <a:cxnSpLocks/>
          </p:cNvCxnSpPr>
          <p:nvPr/>
        </p:nvCxnSpPr>
        <p:spPr>
          <a:xfrm flipV="1">
            <a:off x="3077115" y="3549031"/>
            <a:ext cx="723380" cy="6093"/>
          </a:xfrm>
          <a:prstGeom prst="straightConnector1">
            <a:avLst/>
          </a:prstGeom>
          <a:ln w="889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07154A0-A887-DC63-942B-538C41E73B1F}"/>
              </a:ext>
            </a:extLst>
          </p:cNvPr>
          <p:cNvSpPr txBox="1"/>
          <p:nvPr/>
        </p:nvSpPr>
        <p:spPr>
          <a:xfrm>
            <a:off x="7779386" y="3257550"/>
            <a:ext cx="1181734" cy="523220"/>
          </a:xfrm>
          <a:prstGeom prst="rect">
            <a:avLst/>
          </a:prstGeom>
          <a:noFill/>
        </p:spPr>
        <p:txBody>
          <a:bodyPr wrap="none" rtlCol="0">
            <a:spAutoFit/>
          </a:bodyPr>
          <a:lstStyle/>
          <a:p>
            <a:r>
              <a:rPr lang="en-US" sz="2800" dirty="0"/>
              <a:t>sC5b-9</a:t>
            </a:r>
          </a:p>
        </p:txBody>
      </p:sp>
      <p:pic>
        <p:nvPicPr>
          <p:cNvPr id="92" name="Picture 91" descr="IgG.png">
            <a:extLst>
              <a:ext uri="{FF2B5EF4-FFF2-40B4-BE49-F238E27FC236}">
                <a16:creationId xmlns:a16="http://schemas.microsoft.com/office/drawing/2014/main" id="{286C66F5-2DEB-6DBD-09D6-70B6AEA2AA0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444" r="25379"/>
          <a:stretch/>
        </p:blipFill>
        <p:spPr>
          <a:xfrm rot="2643228">
            <a:off x="1684301" y="3668350"/>
            <a:ext cx="712410" cy="776637"/>
          </a:xfrm>
          <a:prstGeom prst="rect">
            <a:avLst/>
          </a:prstGeom>
        </p:spPr>
      </p:pic>
      <p:sp>
        <p:nvSpPr>
          <p:cNvPr id="93" name="Circular Arrow 92">
            <a:extLst>
              <a:ext uri="{FF2B5EF4-FFF2-40B4-BE49-F238E27FC236}">
                <a16:creationId xmlns:a16="http://schemas.microsoft.com/office/drawing/2014/main" id="{A349FD23-43C6-492F-699A-3F448ACE596B}"/>
              </a:ext>
            </a:extLst>
          </p:cNvPr>
          <p:cNvSpPr/>
          <p:nvPr/>
        </p:nvSpPr>
        <p:spPr>
          <a:xfrm rot="16572869" flipV="1">
            <a:off x="1735193" y="2956604"/>
            <a:ext cx="1008460" cy="1028700"/>
          </a:xfrm>
          <a:prstGeom prst="circularArrow">
            <a:avLst>
              <a:gd name="adj1" fmla="val 5983"/>
              <a:gd name="adj2" fmla="val 904553"/>
              <a:gd name="adj3" fmla="val 20434447"/>
              <a:gd name="adj4" fmla="val 2705336"/>
              <a:gd name="adj5" fmla="val 109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000000"/>
              </a:solidFill>
            </a:endParaRPr>
          </a:p>
        </p:txBody>
      </p:sp>
      <p:pic>
        <p:nvPicPr>
          <p:cNvPr id="94" name="Picture 93">
            <a:extLst>
              <a:ext uri="{FF2B5EF4-FFF2-40B4-BE49-F238E27FC236}">
                <a16:creationId xmlns:a16="http://schemas.microsoft.com/office/drawing/2014/main" id="{69E6B8A7-B31C-164D-3F52-80801C691A14}"/>
              </a:ext>
            </a:extLst>
          </p:cNvPr>
          <p:cNvPicPr>
            <a:picLocks noChangeAspect="1"/>
          </p:cNvPicPr>
          <p:nvPr/>
        </p:nvPicPr>
        <p:blipFill rotWithShape="1">
          <a:blip r:embed="rId11"/>
          <a:srcRect t="27570" b="13497"/>
          <a:stretch/>
        </p:blipFill>
        <p:spPr>
          <a:xfrm>
            <a:off x="0" y="4694400"/>
            <a:ext cx="9144000" cy="437670"/>
          </a:xfrm>
          <a:prstGeom prst="rect">
            <a:avLst/>
          </a:prstGeom>
        </p:spPr>
      </p:pic>
      <p:pic>
        <p:nvPicPr>
          <p:cNvPr id="95" name="Picture 94" descr="C3b.png">
            <a:extLst>
              <a:ext uri="{FF2B5EF4-FFF2-40B4-BE49-F238E27FC236}">
                <a16:creationId xmlns:a16="http://schemas.microsoft.com/office/drawing/2014/main" id="{6B6948F8-71C2-A4A4-6284-6FE8D4F15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099" t="14599" r="26037" b="4518"/>
          <a:stretch/>
        </p:blipFill>
        <p:spPr>
          <a:xfrm>
            <a:off x="4036047" y="2646775"/>
            <a:ext cx="398793" cy="656495"/>
          </a:xfrm>
          <a:prstGeom prst="rect">
            <a:avLst/>
          </a:prstGeom>
        </p:spPr>
      </p:pic>
      <p:pic>
        <p:nvPicPr>
          <p:cNvPr id="96" name="Picture 95" descr="C3b.png">
            <a:extLst>
              <a:ext uri="{FF2B5EF4-FFF2-40B4-BE49-F238E27FC236}">
                <a16:creationId xmlns:a16="http://schemas.microsoft.com/office/drawing/2014/main" id="{B0C31DA2-7209-82A2-EF23-7A27BE8A1A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099" t="14599" r="26037" b="4518"/>
          <a:stretch/>
        </p:blipFill>
        <p:spPr>
          <a:xfrm>
            <a:off x="4023360" y="3286855"/>
            <a:ext cx="398793" cy="656495"/>
          </a:xfrm>
          <a:prstGeom prst="rect">
            <a:avLst/>
          </a:prstGeom>
        </p:spPr>
      </p:pic>
      <p:pic>
        <p:nvPicPr>
          <p:cNvPr id="97" name="Picture 96" descr="C3b.png">
            <a:extLst>
              <a:ext uri="{FF2B5EF4-FFF2-40B4-BE49-F238E27FC236}">
                <a16:creationId xmlns:a16="http://schemas.microsoft.com/office/drawing/2014/main" id="{A29FD48A-4191-D10A-06BC-634752D39B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099" t="14599" r="26037" b="4518"/>
          <a:stretch/>
        </p:blipFill>
        <p:spPr>
          <a:xfrm>
            <a:off x="4480560" y="2555335"/>
            <a:ext cx="398793" cy="656495"/>
          </a:xfrm>
          <a:prstGeom prst="rect">
            <a:avLst/>
          </a:prstGeom>
        </p:spPr>
      </p:pic>
      <p:pic>
        <p:nvPicPr>
          <p:cNvPr id="98" name="Picture 97" descr="C3b.png">
            <a:extLst>
              <a:ext uri="{FF2B5EF4-FFF2-40B4-BE49-F238E27FC236}">
                <a16:creationId xmlns:a16="http://schemas.microsoft.com/office/drawing/2014/main" id="{10771198-960C-CBAF-275F-FAEFD4E687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099" t="14599" r="26037" b="4518"/>
          <a:stretch/>
        </p:blipFill>
        <p:spPr>
          <a:xfrm>
            <a:off x="4676127" y="3241135"/>
            <a:ext cx="398793" cy="656495"/>
          </a:xfrm>
          <a:prstGeom prst="rect">
            <a:avLst/>
          </a:prstGeom>
        </p:spPr>
      </p:pic>
      <p:pic>
        <p:nvPicPr>
          <p:cNvPr id="99" name="Picture 98" descr="C3b.png">
            <a:extLst>
              <a:ext uri="{FF2B5EF4-FFF2-40B4-BE49-F238E27FC236}">
                <a16:creationId xmlns:a16="http://schemas.microsoft.com/office/drawing/2014/main" id="{F2B9F8E2-3CA9-2563-9B77-08977A646E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099" t="14599" r="26037" b="4518"/>
          <a:stretch/>
        </p:blipFill>
        <p:spPr>
          <a:xfrm>
            <a:off x="4526280" y="3897630"/>
            <a:ext cx="398793" cy="656495"/>
          </a:xfrm>
          <a:prstGeom prst="rect">
            <a:avLst/>
          </a:prstGeom>
        </p:spPr>
      </p:pic>
      <p:pic>
        <p:nvPicPr>
          <p:cNvPr id="100" name="Picture 99" descr="C3b.png">
            <a:extLst>
              <a:ext uri="{FF2B5EF4-FFF2-40B4-BE49-F238E27FC236}">
                <a16:creationId xmlns:a16="http://schemas.microsoft.com/office/drawing/2014/main" id="{15186D7A-2FA5-6793-0130-7778B17CAF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099" t="14599" r="26037" b="4518"/>
          <a:stretch/>
        </p:blipFill>
        <p:spPr>
          <a:xfrm>
            <a:off x="4069080" y="3926935"/>
            <a:ext cx="398793" cy="656495"/>
          </a:xfrm>
          <a:prstGeom prst="rect">
            <a:avLst/>
          </a:prstGeom>
        </p:spPr>
      </p:pic>
      <p:cxnSp>
        <p:nvCxnSpPr>
          <p:cNvPr id="101" name="Straight Arrow Connector 100">
            <a:extLst>
              <a:ext uri="{FF2B5EF4-FFF2-40B4-BE49-F238E27FC236}">
                <a16:creationId xmlns:a16="http://schemas.microsoft.com/office/drawing/2014/main" id="{1BC48664-2C7C-B280-994C-1DA9BD544432}"/>
              </a:ext>
            </a:extLst>
          </p:cNvPr>
          <p:cNvCxnSpPr>
            <a:cxnSpLocks/>
          </p:cNvCxnSpPr>
          <p:nvPr/>
        </p:nvCxnSpPr>
        <p:spPr>
          <a:xfrm flipV="1">
            <a:off x="5174500" y="3571497"/>
            <a:ext cx="723380" cy="6093"/>
          </a:xfrm>
          <a:prstGeom prst="straightConnector1">
            <a:avLst/>
          </a:prstGeom>
          <a:ln w="889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5272EDAC-C7AD-05FA-3092-FAF70EF6AB2E}"/>
              </a:ext>
            </a:extLst>
          </p:cNvPr>
          <p:cNvSpPr txBox="1"/>
          <p:nvPr/>
        </p:nvSpPr>
        <p:spPr>
          <a:xfrm>
            <a:off x="3886200" y="4720590"/>
            <a:ext cx="1304588" cy="369332"/>
          </a:xfrm>
          <a:prstGeom prst="rect">
            <a:avLst/>
          </a:prstGeom>
          <a:solidFill>
            <a:schemeClr val="tx1"/>
          </a:solidFill>
        </p:spPr>
        <p:txBody>
          <a:bodyPr wrap="none" rtlCol="0">
            <a:spAutoFit/>
          </a:bodyPr>
          <a:lstStyle/>
          <a:p>
            <a:r>
              <a:rPr lang="en-US" dirty="0" err="1">
                <a:solidFill>
                  <a:schemeClr val="bg1"/>
                </a:solidFill>
              </a:rPr>
              <a:t>Glycomatrix</a:t>
            </a:r>
            <a:endParaRPr lang="en-US" dirty="0">
              <a:solidFill>
                <a:schemeClr val="bg1"/>
              </a:solidFill>
            </a:endParaRPr>
          </a:p>
        </p:txBody>
      </p:sp>
      <p:sp>
        <p:nvSpPr>
          <p:cNvPr id="104" name="Title 1">
            <a:extLst>
              <a:ext uri="{FF2B5EF4-FFF2-40B4-BE49-F238E27FC236}">
                <a16:creationId xmlns:a16="http://schemas.microsoft.com/office/drawing/2014/main" id="{AF89075E-E180-CA15-EC24-D1E9D484129D}"/>
              </a:ext>
            </a:extLst>
          </p:cNvPr>
          <p:cNvSpPr>
            <a:spLocks noGrp="1"/>
          </p:cNvSpPr>
          <p:nvPr>
            <p:ph type="title"/>
          </p:nvPr>
        </p:nvSpPr>
        <p:spPr>
          <a:xfrm>
            <a:off x="628650" y="273844"/>
            <a:ext cx="7886700" cy="994172"/>
          </a:xfrm>
        </p:spPr>
        <p:txBody>
          <a:bodyPr>
            <a:normAutofit/>
          </a:bodyPr>
          <a:lstStyle/>
          <a:p>
            <a:r>
              <a:rPr lang="en-US" sz="3200" b="1" dirty="0"/>
              <a:t>Nephritic factors</a:t>
            </a:r>
          </a:p>
        </p:txBody>
      </p:sp>
      <p:sp>
        <p:nvSpPr>
          <p:cNvPr id="105" name="Content Placeholder 2">
            <a:extLst>
              <a:ext uri="{FF2B5EF4-FFF2-40B4-BE49-F238E27FC236}">
                <a16:creationId xmlns:a16="http://schemas.microsoft.com/office/drawing/2014/main" id="{46E7F2C2-3D11-7EA8-CDF7-1BC8A2372E5A}"/>
              </a:ext>
            </a:extLst>
          </p:cNvPr>
          <p:cNvSpPr>
            <a:spLocks noGrp="1"/>
          </p:cNvSpPr>
          <p:nvPr>
            <p:ph idx="1"/>
          </p:nvPr>
        </p:nvSpPr>
        <p:spPr>
          <a:xfrm>
            <a:off x="628650" y="560070"/>
            <a:ext cx="8209140" cy="3774281"/>
          </a:xfrm>
        </p:spPr>
        <p:txBody>
          <a:bodyPr>
            <a:normAutofit/>
          </a:bodyPr>
          <a:lstStyle/>
          <a:p>
            <a:pPr marL="0" indent="0">
              <a:buNone/>
            </a:pPr>
            <a:br>
              <a:rPr lang="en-US" sz="2400" dirty="0"/>
            </a:br>
            <a:endParaRPr lang="en-US" sz="2400" dirty="0"/>
          </a:p>
          <a:p>
            <a:r>
              <a:rPr lang="en-US" sz="2800" dirty="0"/>
              <a:t>Stabilize C3 convertase so it will not decay as it should</a:t>
            </a:r>
          </a:p>
          <a:p>
            <a:r>
              <a:rPr lang="en-US" sz="2800" dirty="0"/>
              <a:t>Prevent regulatory proteins from working properly  </a:t>
            </a:r>
          </a:p>
        </p:txBody>
      </p:sp>
      <p:sp>
        <p:nvSpPr>
          <p:cNvPr id="106" name="TextBox 105">
            <a:extLst>
              <a:ext uri="{FF2B5EF4-FFF2-40B4-BE49-F238E27FC236}">
                <a16:creationId xmlns:a16="http://schemas.microsoft.com/office/drawing/2014/main" id="{A7081DE9-0388-4B78-97AD-DF9FDFEFFCD3}"/>
              </a:ext>
            </a:extLst>
          </p:cNvPr>
          <p:cNvSpPr txBox="1"/>
          <p:nvPr/>
        </p:nvSpPr>
        <p:spPr>
          <a:xfrm>
            <a:off x="45720" y="3074670"/>
            <a:ext cx="976036" cy="369332"/>
          </a:xfrm>
          <a:prstGeom prst="rect">
            <a:avLst/>
          </a:prstGeom>
          <a:noFill/>
        </p:spPr>
        <p:txBody>
          <a:bodyPr wrap="none" rtlCol="0">
            <a:spAutoFit/>
          </a:bodyPr>
          <a:lstStyle/>
          <a:p>
            <a:r>
              <a:rPr lang="en-US" b="1" dirty="0"/>
              <a:t>Factor H</a:t>
            </a:r>
          </a:p>
        </p:txBody>
      </p:sp>
      <p:sp>
        <p:nvSpPr>
          <p:cNvPr id="107" name="TextBox 106">
            <a:extLst>
              <a:ext uri="{FF2B5EF4-FFF2-40B4-BE49-F238E27FC236}">
                <a16:creationId xmlns:a16="http://schemas.microsoft.com/office/drawing/2014/main" id="{65D8812D-F096-4A98-BB9F-52725601124C}"/>
              </a:ext>
            </a:extLst>
          </p:cNvPr>
          <p:cNvSpPr txBox="1"/>
          <p:nvPr/>
        </p:nvSpPr>
        <p:spPr>
          <a:xfrm>
            <a:off x="1190415" y="2800350"/>
            <a:ext cx="546945" cy="369332"/>
          </a:xfrm>
          <a:prstGeom prst="rect">
            <a:avLst/>
          </a:prstGeom>
          <a:noFill/>
        </p:spPr>
        <p:txBody>
          <a:bodyPr wrap="none" rtlCol="0">
            <a:spAutoFit/>
          </a:bodyPr>
          <a:lstStyle/>
          <a:p>
            <a:r>
              <a:rPr lang="en-US" b="1" dirty="0"/>
              <a:t>C3b</a:t>
            </a:r>
          </a:p>
        </p:txBody>
      </p:sp>
      <p:sp>
        <p:nvSpPr>
          <p:cNvPr id="108" name="TextBox 107">
            <a:extLst>
              <a:ext uri="{FF2B5EF4-FFF2-40B4-BE49-F238E27FC236}">
                <a16:creationId xmlns:a16="http://schemas.microsoft.com/office/drawing/2014/main" id="{12B38D36-4D80-0ACA-5DB5-D2C40465E589}"/>
              </a:ext>
            </a:extLst>
          </p:cNvPr>
          <p:cNvSpPr txBox="1"/>
          <p:nvPr/>
        </p:nvSpPr>
        <p:spPr>
          <a:xfrm>
            <a:off x="2882055" y="2800350"/>
            <a:ext cx="423514" cy="369332"/>
          </a:xfrm>
          <a:prstGeom prst="rect">
            <a:avLst/>
          </a:prstGeom>
          <a:noFill/>
        </p:spPr>
        <p:txBody>
          <a:bodyPr wrap="none" rtlCol="0">
            <a:spAutoFit/>
          </a:bodyPr>
          <a:lstStyle/>
          <a:p>
            <a:r>
              <a:rPr lang="en-US" b="1" dirty="0"/>
              <a:t>C3</a:t>
            </a:r>
          </a:p>
        </p:txBody>
      </p:sp>
    </p:spTree>
    <p:extLst>
      <p:ext uri="{BB962C8B-B14F-4D97-AF65-F5344CB8AC3E}">
        <p14:creationId xmlns:p14="http://schemas.microsoft.com/office/powerpoint/2010/main" val="49477319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9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a:extLst>
              <a:ext uri="{FF2B5EF4-FFF2-40B4-BE49-F238E27FC236}">
                <a16:creationId xmlns:a16="http://schemas.microsoft.com/office/drawing/2014/main" id="{AF89075E-E180-CA15-EC24-D1E9D484129D}"/>
              </a:ext>
            </a:extLst>
          </p:cNvPr>
          <p:cNvSpPr>
            <a:spLocks noGrp="1"/>
          </p:cNvSpPr>
          <p:nvPr>
            <p:ph type="title"/>
          </p:nvPr>
        </p:nvSpPr>
        <p:spPr>
          <a:xfrm>
            <a:off x="628650" y="273844"/>
            <a:ext cx="7886700" cy="994172"/>
          </a:xfrm>
        </p:spPr>
        <p:txBody>
          <a:bodyPr>
            <a:normAutofit/>
          </a:bodyPr>
          <a:lstStyle/>
          <a:p>
            <a:r>
              <a:rPr lang="en-US" sz="3200" b="1" dirty="0"/>
              <a:t>Genetic mutations</a:t>
            </a:r>
          </a:p>
        </p:txBody>
      </p:sp>
      <p:pic>
        <p:nvPicPr>
          <p:cNvPr id="18" name="Picture 17">
            <a:extLst>
              <a:ext uri="{FF2B5EF4-FFF2-40B4-BE49-F238E27FC236}">
                <a16:creationId xmlns:a16="http://schemas.microsoft.com/office/drawing/2014/main" id="{9D3DE78C-38E9-235A-4A20-4A36F7F99BF4}"/>
              </a:ext>
            </a:extLst>
          </p:cNvPr>
          <p:cNvPicPr>
            <a:picLocks noChangeAspect="1"/>
          </p:cNvPicPr>
          <p:nvPr/>
        </p:nvPicPr>
        <p:blipFill rotWithShape="1">
          <a:blip r:embed="rId3"/>
          <a:srcRect l="8308"/>
          <a:stretch/>
        </p:blipFill>
        <p:spPr>
          <a:xfrm>
            <a:off x="2103120" y="2032336"/>
            <a:ext cx="5347545" cy="3054014"/>
          </a:xfrm>
          <a:prstGeom prst="rect">
            <a:avLst/>
          </a:prstGeom>
        </p:spPr>
      </p:pic>
      <p:sp>
        <p:nvSpPr>
          <p:cNvPr id="19" name="Content Placeholder 2">
            <a:extLst>
              <a:ext uri="{FF2B5EF4-FFF2-40B4-BE49-F238E27FC236}">
                <a16:creationId xmlns:a16="http://schemas.microsoft.com/office/drawing/2014/main" id="{A0C9FDF1-004B-5F1E-7A60-3E07DABBA4F6}"/>
              </a:ext>
            </a:extLst>
          </p:cNvPr>
          <p:cNvSpPr>
            <a:spLocks noGrp="1"/>
          </p:cNvSpPr>
          <p:nvPr>
            <p:ph idx="1"/>
          </p:nvPr>
        </p:nvSpPr>
        <p:spPr>
          <a:xfrm>
            <a:off x="628650" y="560071"/>
            <a:ext cx="8209140" cy="1874520"/>
          </a:xfrm>
        </p:spPr>
        <p:txBody>
          <a:bodyPr>
            <a:normAutofit/>
          </a:bodyPr>
          <a:lstStyle/>
          <a:p>
            <a:pPr marL="0" indent="0">
              <a:buNone/>
            </a:pPr>
            <a:br>
              <a:rPr lang="en-US" sz="2400" dirty="0"/>
            </a:br>
            <a:endParaRPr lang="en-US" sz="2400" dirty="0"/>
          </a:p>
          <a:p>
            <a:r>
              <a:rPr lang="en-US" sz="2800" dirty="0"/>
              <a:t>A mutational hotspot in C3 accounts for about 2% of cases</a:t>
            </a:r>
          </a:p>
        </p:txBody>
      </p:sp>
      <p:sp>
        <p:nvSpPr>
          <p:cNvPr id="20" name="TextBox 19">
            <a:extLst>
              <a:ext uri="{FF2B5EF4-FFF2-40B4-BE49-F238E27FC236}">
                <a16:creationId xmlns:a16="http://schemas.microsoft.com/office/drawing/2014/main" id="{7A5DABAB-ACA8-70EA-83EB-326E9454795F}"/>
              </a:ext>
            </a:extLst>
          </p:cNvPr>
          <p:cNvSpPr txBox="1"/>
          <p:nvPr/>
        </p:nvSpPr>
        <p:spPr>
          <a:xfrm>
            <a:off x="1693335" y="4534138"/>
            <a:ext cx="546945" cy="369332"/>
          </a:xfrm>
          <a:prstGeom prst="rect">
            <a:avLst/>
          </a:prstGeom>
          <a:noFill/>
        </p:spPr>
        <p:txBody>
          <a:bodyPr wrap="none" rtlCol="0">
            <a:spAutoFit/>
          </a:bodyPr>
          <a:lstStyle/>
          <a:p>
            <a:r>
              <a:rPr lang="en-US" dirty="0"/>
              <a:t>C3b</a:t>
            </a:r>
          </a:p>
        </p:txBody>
      </p:sp>
    </p:spTree>
    <p:extLst>
      <p:ext uri="{BB962C8B-B14F-4D97-AF65-F5344CB8AC3E}">
        <p14:creationId xmlns:p14="http://schemas.microsoft.com/office/powerpoint/2010/main" val="69264245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a:xfrm>
            <a:off x="457200" y="57150"/>
            <a:ext cx="8058150" cy="994172"/>
          </a:xfrm>
        </p:spPr>
        <p:txBody>
          <a:bodyPr>
            <a:normAutofit/>
          </a:bodyPr>
          <a:lstStyle/>
          <a:p>
            <a:r>
              <a:rPr lang="en-US" sz="3200" b="1" dirty="0"/>
              <a:t>Learning objectives </a:t>
            </a:r>
          </a:p>
        </p:txBody>
      </p:sp>
      <p:sp>
        <p:nvSpPr>
          <p:cNvPr id="7" name="Rectangle 6">
            <a:extLst>
              <a:ext uri="{FF2B5EF4-FFF2-40B4-BE49-F238E27FC236}">
                <a16:creationId xmlns:a16="http://schemas.microsoft.com/office/drawing/2014/main" id="{454AAF4F-6DF8-D24E-A606-6DCEF6BD5AE5}"/>
              </a:ext>
            </a:extLst>
          </p:cNvPr>
          <p:cNvSpPr/>
          <p:nvPr/>
        </p:nvSpPr>
        <p:spPr>
          <a:xfrm>
            <a:off x="457200" y="978872"/>
            <a:ext cx="8549640" cy="4093428"/>
          </a:xfrm>
          <a:prstGeom prst="rect">
            <a:avLst/>
          </a:prstGeom>
        </p:spPr>
        <p:txBody>
          <a:bodyPr wrap="square">
            <a:spAutoFit/>
          </a:bodyPr>
          <a:lstStyle/>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the anatomy of the kidney and glomerulus</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how C3G is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diagnosed</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the relationship of C3G to post-infectious glomerulonephritis (PIGN) and monoclonal gammopathy of renal significance (MGRS)</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understand that C3G is caused by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complement dysregulation </a:t>
            </a:r>
          </a:p>
          <a:p>
            <a:pPr marL="342900" marR="0" lvl="0" indent="-342900">
              <a:spcBef>
                <a:spcPts val="0"/>
              </a:spcBef>
              <a:spcAft>
                <a:spcPts val="0"/>
              </a:spcAft>
              <a:buFont typeface="Symbol" pitchFamily="2" charset="2"/>
              <a:buChar char=""/>
            </a:pPr>
            <a:r>
              <a:rPr lang="en-US" sz="2000" dirty="0">
                <a:latin typeface="Arial" panose="020B0604020202020204" pitchFamily="34" charset="0"/>
                <a:ea typeface="MS Mincho" panose="02020609040205080304" pitchFamily="49" charset="-128"/>
                <a:cs typeface="Arial" panose="020B0604020202020204" pitchFamily="34" charset="0"/>
              </a:rPr>
              <a:t>To understand what the complement system does</a:t>
            </a:r>
          </a:p>
          <a:p>
            <a:pPr marL="342900" marR="0" lvl="0" indent="-342900">
              <a:spcBef>
                <a:spcPts val="0"/>
              </a:spcBef>
              <a:spcAft>
                <a:spcPts val="0"/>
              </a:spcAft>
              <a:buFont typeface="Symbol" pitchFamily="2" charset="2"/>
              <a:buChar char=""/>
            </a:pPr>
            <a:r>
              <a:rPr lang="en-US" sz="2000" dirty="0">
                <a:latin typeface="Arial" panose="020B0604020202020204" pitchFamily="34" charset="0"/>
                <a:ea typeface="MS Mincho" panose="02020609040205080304" pitchFamily="49" charset="-128"/>
                <a:cs typeface="Arial" panose="020B0604020202020204" pitchFamily="34" charset="0"/>
              </a:rPr>
              <a:t>To understand how we study complement in persons with C3G</a:t>
            </a:r>
          </a:p>
          <a:p>
            <a:pPr marL="342900" marR="0" lvl="0" indent="-342900">
              <a:spcBef>
                <a:spcPts val="0"/>
              </a:spcBef>
              <a:spcAft>
                <a:spcPts val="0"/>
              </a:spcAft>
              <a:buFont typeface="Symbol" pitchFamily="2" charset="2"/>
              <a:buChar char=""/>
            </a:pPr>
            <a:r>
              <a:rPr lang="en-US" sz="2000" dirty="0">
                <a:latin typeface="Arial" panose="020B0604020202020204" pitchFamily="34" charset="0"/>
                <a:ea typeface="MS Mincho" panose="02020609040205080304" pitchFamily="49" charset="-128"/>
                <a:cs typeface="Arial" panose="020B0604020202020204" pitchFamily="34" charset="0"/>
              </a:rPr>
              <a:t>To understand that there are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many causes of complement dysregulation</a:t>
            </a:r>
            <a:r>
              <a:rPr lang="en-US" sz="2000" dirty="0">
                <a:latin typeface="Arial" panose="020B0604020202020204" pitchFamily="34" charset="0"/>
                <a:ea typeface="MS Mincho" panose="02020609040205080304" pitchFamily="49" charset="-128"/>
                <a:cs typeface="Arial" panose="020B0604020202020204" pitchFamily="34" charset="0"/>
              </a:rPr>
              <a:t> that can give rises to C3G </a:t>
            </a:r>
          </a:p>
          <a:p>
            <a:pPr marL="342900" marR="0" lvl="0" indent="-342900">
              <a:spcBef>
                <a:spcPts val="0"/>
              </a:spcBef>
              <a:spcAft>
                <a:spcPts val="0"/>
              </a:spcAft>
              <a:buFont typeface="Symbol" pitchFamily="2" charset="2"/>
              <a:buChar char=""/>
            </a:pP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To recognize that while there are no disease-specific treatment, the </a:t>
            </a:r>
            <a:r>
              <a:rPr lang="en-US" sz="2000" b="1" dirty="0">
                <a:solidFill>
                  <a:srgbClr val="FF0000"/>
                </a:solidFill>
                <a:latin typeface="Arial" panose="020B0604020202020204" pitchFamily="34" charset="0"/>
                <a:ea typeface="MS Mincho" panose="02020609040205080304" pitchFamily="49" charset="-128"/>
                <a:cs typeface="Arial" panose="020B0604020202020204" pitchFamily="34" charset="0"/>
              </a:rPr>
              <a:t>future is very bright </a:t>
            </a: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and multiple new therapies are being tested in clinical trials  </a:t>
            </a:r>
            <a:endParaRPr lang="en-US" sz="20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2899AF0-AB85-B3E3-8B87-03D5BBF8028D}"/>
              </a:ext>
            </a:extLst>
          </p:cNvPr>
          <p:cNvSpPr/>
          <p:nvPr/>
        </p:nvSpPr>
        <p:spPr>
          <a:xfrm>
            <a:off x="-1" y="2571750"/>
            <a:ext cx="9142413" cy="2571750"/>
          </a:xfrm>
          <a:prstGeom prst="rect">
            <a:avLst/>
          </a:prstGeom>
          <a:solidFill>
            <a:schemeClr val="bg2">
              <a:alpha val="75000"/>
            </a:schemeClr>
          </a:solidFill>
          <a:ln>
            <a:solidFill>
              <a:schemeClr val="bg2">
                <a:lumMod val="90000"/>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33419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5D8B16A-14CF-014E-A927-63574C70D461}"/>
              </a:ext>
            </a:extLst>
          </p:cNvPr>
          <p:cNvSpPr>
            <a:spLocks noGrp="1"/>
          </p:cNvSpPr>
          <p:nvPr>
            <p:ph type="title"/>
          </p:nvPr>
        </p:nvSpPr>
        <p:spPr>
          <a:xfrm>
            <a:off x="628650" y="273844"/>
            <a:ext cx="7886700" cy="994172"/>
          </a:xfrm>
        </p:spPr>
        <p:txBody>
          <a:bodyPr>
            <a:normAutofit/>
          </a:bodyPr>
          <a:lstStyle/>
          <a:p>
            <a:r>
              <a:rPr lang="en-US" sz="3200" b="1" dirty="0"/>
              <a:t>How do we stop this mess?</a:t>
            </a:r>
          </a:p>
        </p:txBody>
      </p:sp>
      <p:sp>
        <p:nvSpPr>
          <p:cNvPr id="33" name="Content Placeholder 2">
            <a:extLst>
              <a:ext uri="{FF2B5EF4-FFF2-40B4-BE49-F238E27FC236}">
                <a16:creationId xmlns:a16="http://schemas.microsoft.com/office/drawing/2014/main" id="{D53ACCAF-CCDF-1B12-85CE-5B1A8615D551}"/>
              </a:ext>
            </a:extLst>
          </p:cNvPr>
          <p:cNvSpPr>
            <a:spLocks noGrp="1"/>
          </p:cNvSpPr>
          <p:nvPr>
            <p:ph idx="1"/>
          </p:nvPr>
        </p:nvSpPr>
        <p:spPr>
          <a:xfrm>
            <a:off x="628650" y="1369218"/>
            <a:ext cx="7886700" cy="3774281"/>
          </a:xfrm>
        </p:spPr>
        <p:txBody>
          <a:bodyPr>
            <a:normAutofit/>
          </a:bodyPr>
          <a:lstStyle/>
          <a:p>
            <a:pPr marL="0" indent="0">
              <a:buNone/>
            </a:pPr>
            <a:endParaRPr lang="en-US" sz="2400" dirty="0"/>
          </a:p>
          <a:p>
            <a:r>
              <a:rPr lang="en-US" sz="2800" dirty="0"/>
              <a:t>Current therapy is supportive</a:t>
            </a:r>
          </a:p>
          <a:p>
            <a:r>
              <a:rPr lang="en-US" sz="2800" dirty="0"/>
              <a:t>There are a large number of clinical trials to test new anticomplement drugs</a:t>
            </a:r>
          </a:p>
          <a:p>
            <a:r>
              <a:rPr lang="en-US" sz="2800" dirty="0"/>
              <a:t>Iowa is the leading center worldwide for these trials</a:t>
            </a:r>
          </a:p>
        </p:txBody>
      </p:sp>
    </p:spTree>
    <p:extLst>
      <p:ext uri="{BB962C8B-B14F-4D97-AF65-F5344CB8AC3E}">
        <p14:creationId xmlns:p14="http://schemas.microsoft.com/office/powerpoint/2010/main" val="364432098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5D8B16A-14CF-014E-A927-63574C70D461}"/>
              </a:ext>
            </a:extLst>
          </p:cNvPr>
          <p:cNvSpPr>
            <a:spLocks noGrp="1"/>
          </p:cNvSpPr>
          <p:nvPr>
            <p:ph type="title"/>
          </p:nvPr>
        </p:nvSpPr>
        <p:spPr>
          <a:xfrm>
            <a:off x="628650" y="273844"/>
            <a:ext cx="7886700" cy="994172"/>
          </a:xfrm>
        </p:spPr>
        <p:txBody>
          <a:bodyPr>
            <a:normAutofit/>
          </a:bodyPr>
          <a:lstStyle/>
          <a:p>
            <a:r>
              <a:rPr lang="en-US" sz="3200" b="1" dirty="0"/>
              <a:t>How do we stop this mess?</a:t>
            </a:r>
          </a:p>
        </p:txBody>
      </p:sp>
      <p:pic>
        <p:nvPicPr>
          <p:cNvPr id="32" name="Picture 31">
            <a:extLst>
              <a:ext uri="{FF2B5EF4-FFF2-40B4-BE49-F238E27FC236}">
                <a16:creationId xmlns:a16="http://schemas.microsoft.com/office/drawing/2014/main" id="{14DB939D-24E4-467A-7CC2-4ADFC9E01D5D}"/>
              </a:ext>
            </a:extLst>
          </p:cNvPr>
          <p:cNvPicPr>
            <a:picLocks noChangeAspect="1"/>
          </p:cNvPicPr>
          <p:nvPr/>
        </p:nvPicPr>
        <p:blipFill>
          <a:blip r:embed="rId3"/>
          <a:stretch>
            <a:fillRect/>
          </a:stretch>
        </p:blipFill>
        <p:spPr>
          <a:xfrm>
            <a:off x="685800" y="1119835"/>
            <a:ext cx="7772400" cy="3920795"/>
          </a:xfrm>
          <a:prstGeom prst="rect">
            <a:avLst/>
          </a:prstGeom>
        </p:spPr>
      </p:pic>
    </p:spTree>
    <p:extLst>
      <p:ext uri="{BB962C8B-B14F-4D97-AF65-F5344CB8AC3E}">
        <p14:creationId xmlns:p14="http://schemas.microsoft.com/office/powerpoint/2010/main" val="129442889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3E52A-A5F8-914B-BA91-F52AB7FDBC16}"/>
              </a:ext>
            </a:extLst>
          </p:cNvPr>
          <p:cNvSpPr>
            <a:spLocks noGrp="1"/>
          </p:cNvSpPr>
          <p:nvPr>
            <p:ph type="title"/>
          </p:nvPr>
        </p:nvSpPr>
        <p:spPr/>
        <p:txBody>
          <a:bodyPr>
            <a:normAutofit/>
          </a:bodyPr>
          <a:lstStyle/>
          <a:p>
            <a:r>
              <a:rPr lang="en-US" sz="3200" b="1" dirty="0"/>
              <a:t>Take home points</a:t>
            </a:r>
          </a:p>
        </p:txBody>
      </p:sp>
      <p:sp>
        <p:nvSpPr>
          <p:cNvPr id="3" name="Content Placeholder 2">
            <a:extLst>
              <a:ext uri="{FF2B5EF4-FFF2-40B4-BE49-F238E27FC236}">
                <a16:creationId xmlns:a16="http://schemas.microsoft.com/office/drawing/2014/main" id="{E7526EBF-E1A2-1E42-A68A-C248F08A93AE}"/>
              </a:ext>
            </a:extLst>
          </p:cNvPr>
          <p:cNvSpPr>
            <a:spLocks noGrp="1"/>
          </p:cNvSpPr>
          <p:nvPr>
            <p:ph idx="1"/>
          </p:nvPr>
        </p:nvSpPr>
        <p:spPr>
          <a:xfrm>
            <a:off x="628650" y="1200150"/>
            <a:ext cx="7886700" cy="3774281"/>
          </a:xfrm>
        </p:spPr>
        <p:txBody>
          <a:bodyPr>
            <a:normAutofit fontScale="92500" lnSpcReduction="10000"/>
          </a:bodyPr>
          <a:lstStyle/>
          <a:p>
            <a:r>
              <a:rPr lang="en-US" sz="2800" dirty="0"/>
              <a:t>C3G is an ultra rare disease</a:t>
            </a:r>
          </a:p>
          <a:p>
            <a:r>
              <a:rPr lang="en-US" sz="2800" dirty="0"/>
              <a:t>It CANNOT be diagnosed without a kidney biopsy</a:t>
            </a:r>
          </a:p>
          <a:p>
            <a:r>
              <a:rPr lang="en-US" sz="2800" dirty="0"/>
              <a:t>It is caused by dysregulation of the alternative pathway of complement</a:t>
            </a:r>
          </a:p>
          <a:p>
            <a:r>
              <a:rPr lang="en-US" sz="2800" dirty="0"/>
              <a:t>Dysregulation can be caused by genetic and acquired factors</a:t>
            </a:r>
          </a:p>
          <a:p>
            <a:r>
              <a:rPr lang="en-US" sz="2800" dirty="0"/>
              <a:t>Each patient should have a thorough genetic and complement functional evaluation</a:t>
            </a:r>
          </a:p>
          <a:p>
            <a:r>
              <a:rPr lang="en-US" sz="2800" dirty="0"/>
              <a:t>Numerous anti-complement drugs are in clinical trials making the future bright for persons with C3G</a:t>
            </a:r>
            <a:endParaRPr lang="en-US" sz="2500" dirty="0"/>
          </a:p>
          <a:p>
            <a:pPr marL="0" indent="0">
              <a:buNone/>
            </a:pPr>
            <a:endParaRPr lang="en-US" sz="2400" dirty="0"/>
          </a:p>
          <a:p>
            <a:endParaRPr lang="en-US" sz="2800" dirty="0"/>
          </a:p>
        </p:txBody>
      </p:sp>
    </p:spTree>
    <p:extLst>
      <p:ext uri="{BB962C8B-B14F-4D97-AF65-F5344CB8AC3E}">
        <p14:creationId xmlns:p14="http://schemas.microsoft.com/office/powerpoint/2010/main" val="968299209"/>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ff Picture5sm.jpg">
            <a:extLst>
              <a:ext uri="{FF2B5EF4-FFF2-40B4-BE49-F238E27FC236}">
                <a16:creationId xmlns:a16="http://schemas.microsoft.com/office/drawing/2014/main" id="{9C60BD28-D077-41C3-9E73-CC03B670D4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63" b="-1"/>
          <a:stretch/>
        </p:blipFill>
        <p:spPr>
          <a:xfrm>
            <a:off x="6419" y="57149"/>
            <a:ext cx="9135994" cy="4404195"/>
          </a:xfrm>
          <a:prstGeom prst="rect">
            <a:avLst/>
          </a:prstGeom>
        </p:spPr>
      </p:pic>
      <p:sp>
        <p:nvSpPr>
          <p:cNvPr id="3" name="TextBox 2">
            <a:extLst>
              <a:ext uri="{FF2B5EF4-FFF2-40B4-BE49-F238E27FC236}">
                <a16:creationId xmlns:a16="http://schemas.microsoft.com/office/drawing/2014/main" id="{667CCBAD-D830-8B99-CF7C-435B0910595D}"/>
              </a:ext>
            </a:extLst>
          </p:cNvPr>
          <p:cNvSpPr txBox="1"/>
          <p:nvPr/>
        </p:nvSpPr>
        <p:spPr>
          <a:xfrm>
            <a:off x="6419" y="4446270"/>
            <a:ext cx="9131161" cy="338554"/>
          </a:xfrm>
          <a:prstGeom prst="rect">
            <a:avLst/>
          </a:prstGeom>
          <a:solidFill>
            <a:schemeClr val="tx1"/>
          </a:solidFill>
        </p:spPr>
        <p:txBody>
          <a:bodyPr wrap="square" rtlCol="0">
            <a:spAutoFit/>
          </a:bodyPr>
          <a:lstStyle/>
          <a:p>
            <a:pPr algn="ctr"/>
            <a:r>
              <a:rPr lang="en-US" sz="1600" dirty="0">
                <a:solidFill>
                  <a:schemeClr val="bg1"/>
                </a:solidFill>
                <a:latin typeface="Garamond" panose="02020404030301010803" pitchFamily="18" charset="0"/>
              </a:rPr>
              <a:t>We thank the NIH for its support and the patients who entrust us with their care.</a:t>
            </a:r>
          </a:p>
        </p:txBody>
      </p:sp>
    </p:spTree>
    <p:extLst>
      <p:ext uri="{BB962C8B-B14F-4D97-AF65-F5344CB8AC3E}">
        <p14:creationId xmlns:p14="http://schemas.microsoft.com/office/powerpoint/2010/main" val="1361898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14753" y="3943350"/>
            <a:ext cx="50292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199837"/>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0613" y="822374"/>
            <a:ext cx="6573227" cy="3943936"/>
          </a:xfrm>
        </p:spPr>
      </p:pic>
      <p:sp>
        <p:nvSpPr>
          <p:cNvPr id="6" name="Rectangle 5"/>
          <p:cNvSpPr/>
          <p:nvPr/>
        </p:nvSpPr>
        <p:spPr>
          <a:xfrm>
            <a:off x="6080760" y="1474470"/>
            <a:ext cx="28575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1E36AA41-998F-8F42-AC14-EA0D4DFB1972}"/>
              </a:ext>
            </a:extLst>
          </p:cNvPr>
          <p:cNvSpPr txBox="1"/>
          <p:nvPr/>
        </p:nvSpPr>
        <p:spPr>
          <a:xfrm>
            <a:off x="3953573" y="102870"/>
            <a:ext cx="1221938" cy="369332"/>
          </a:xfrm>
          <a:prstGeom prst="rect">
            <a:avLst/>
          </a:prstGeom>
          <a:solidFill>
            <a:schemeClr val="accent2">
              <a:lumMod val="20000"/>
              <a:lumOff val="80000"/>
            </a:schemeClr>
          </a:solidFill>
          <a:ln>
            <a:solidFill>
              <a:srgbClr val="C00000"/>
            </a:solidFill>
          </a:ln>
        </p:spPr>
        <p:txBody>
          <a:bodyPr wrap="none" rtlCol="0">
            <a:spAutoFit/>
          </a:bodyPr>
          <a:lstStyle/>
          <a:p>
            <a:pPr algn="ctr"/>
            <a:r>
              <a:rPr lang="en-US" dirty="0"/>
              <a:t>The Kidney</a:t>
            </a:r>
          </a:p>
        </p:txBody>
      </p:sp>
    </p:spTree>
    <p:extLst>
      <p:ext uri="{BB962C8B-B14F-4D97-AF65-F5344CB8AC3E}">
        <p14:creationId xmlns:p14="http://schemas.microsoft.com/office/powerpoint/2010/main" val="287995466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0120" y="556516"/>
            <a:ext cx="2606040" cy="4152686"/>
          </a:xfrm>
        </p:spPr>
      </p:pic>
      <p:sp>
        <p:nvSpPr>
          <p:cNvPr id="2" name="TextBox 1">
            <a:extLst>
              <a:ext uri="{FF2B5EF4-FFF2-40B4-BE49-F238E27FC236}">
                <a16:creationId xmlns:a16="http://schemas.microsoft.com/office/drawing/2014/main" id="{BF282C06-CC16-0241-8D11-7C9D2EED8CE7}"/>
              </a:ext>
            </a:extLst>
          </p:cNvPr>
          <p:cNvSpPr txBox="1"/>
          <p:nvPr/>
        </p:nvSpPr>
        <p:spPr>
          <a:xfrm>
            <a:off x="508373" y="4702076"/>
            <a:ext cx="3706720" cy="338554"/>
          </a:xfrm>
          <a:prstGeom prst="rect">
            <a:avLst/>
          </a:prstGeom>
          <a:noFill/>
        </p:spPr>
        <p:txBody>
          <a:bodyPr wrap="none" rtlCol="0">
            <a:spAutoFit/>
          </a:bodyPr>
          <a:lstStyle/>
          <a:p>
            <a:pPr algn="ctr"/>
            <a:r>
              <a:rPr lang="en-US" sz="1600" b="1" dirty="0">
                <a:solidFill>
                  <a:srgbClr val="FF0000"/>
                </a:solidFill>
              </a:rPr>
              <a:t>Nephron – the working unit of the kidney</a:t>
            </a:r>
          </a:p>
        </p:txBody>
      </p:sp>
      <p:sp>
        <p:nvSpPr>
          <p:cNvPr id="3" name="TextBox 2">
            <a:extLst>
              <a:ext uri="{FF2B5EF4-FFF2-40B4-BE49-F238E27FC236}">
                <a16:creationId xmlns:a16="http://schemas.microsoft.com/office/drawing/2014/main" id="{8AB38FC9-C9FF-EA63-48FF-41C1619F1339}"/>
              </a:ext>
            </a:extLst>
          </p:cNvPr>
          <p:cNvSpPr txBox="1"/>
          <p:nvPr/>
        </p:nvSpPr>
        <p:spPr>
          <a:xfrm>
            <a:off x="3880982" y="102870"/>
            <a:ext cx="1415259" cy="369332"/>
          </a:xfrm>
          <a:prstGeom prst="rect">
            <a:avLst/>
          </a:prstGeom>
          <a:solidFill>
            <a:schemeClr val="accent2">
              <a:lumMod val="20000"/>
              <a:lumOff val="80000"/>
            </a:schemeClr>
          </a:solidFill>
          <a:ln>
            <a:solidFill>
              <a:srgbClr val="C00000"/>
            </a:solidFill>
          </a:ln>
        </p:spPr>
        <p:txBody>
          <a:bodyPr wrap="none" rtlCol="0">
            <a:spAutoFit/>
          </a:bodyPr>
          <a:lstStyle/>
          <a:p>
            <a:pPr algn="ctr"/>
            <a:r>
              <a:rPr lang="en-US" dirty="0"/>
              <a:t>The Nephron</a:t>
            </a:r>
          </a:p>
        </p:txBody>
      </p:sp>
    </p:spTree>
    <p:extLst>
      <p:ext uri="{BB962C8B-B14F-4D97-AF65-F5344CB8AC3E}">
        <p14:creationId xmlns:p14="http://schemas.microsoft.com/office/powerpoint/2010/main" val="384646219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0120" y="556516"/>
            <a:ext cx="2606040" cy="4152686"/>
          </a:xfrm>
        </p:spPr>
      </p:pic>
      <p:sp>
        <p:nvSpPr>
          <p:cNvPr id="2" name="TextBox 1">
            <a:extLst>
              <a:ext uri="{FF2B5EF4-FFF2-40B4-BE49-F238E27FC236}">
                <a16:creationId xmlns:a16="http://schemas.microsoft.com/office/drawing/2014/main" id="{BF282C06-CC16-0241-8D11-7C9D2EED8CE7}"/>
              </a:ext>
            </a:extLst>
          </p:cNvPr>
          <p:cNvSpPr txBox="1"/>
          <p:nvPr/>
        </p:nvSpPr>
        <p:spPr>
          <a:xfrm>
            <a:off x="508373" y="4702076"/>
            <a:ext cx="3706720" cy="338554"/>
          </a:xfrm>
          <a:prstGeom prst="rect">
            <a:avLst/>
          </a:prstGeom>
          <a:noFill/>
        </p:spPr>
        <p:txBody>
          <a:bodyPr wrap="none" rtlCol="0">
            <a:spAutoFit/>
          </a:bodyPr>
          <a:lstStyle/>
          <a:p>
            <a:pPr algn="ctr"/>
            <a:r>
              <a:rPr lang="en-US" sz="1600" b="1" dirty="0">
                <a:solidFill>
                  <a:srgbClr val="FF0000"/>
                </a:solidFill>
              </a:rPr>
              <a:t>Nephron – the working unit of the kidney</a:t>
            </a:r>
          </a:p>
        </p:txBody>
      </p:sp>
      <p:sp>
        <p:nvSpPr>
          <p:cNvPr id="3" name="TextBox 2">
            <a:extLst>
              <a:ext uri="{FF2B5EF4-FFF2-40B4-BE49-F238E27FC236}">
                <a16:creationId xmlns:a16="http://schemas.microsoft.com/office/drawing/2014/main" id="{8AB38FC9-C9FF-EA63-48FF-41C1619F1339}"/>
              </a:ext>
            </a:extLst>
          </p:cNvPr>
          <p:cNvSpPr txBox="1"/>
          <p:nvPr/>
        </p:nvSpPr>
        <p:spPr>
          <a:xfrm>
            <a:off x="3880982" y="102870"/>
            <a:ext cx="1415259" cy="369332"/>
          </a:xfrm>
          <a:prstGeom prst="rect">
            <a:avLst/>
          </a:prstGeom>
          <a:solidFill>
            <a:schemeClr val="accent2">
              <a:lumMod val="20000"/>
              <a:lumOff val="80000"/>
            </a:schemeClr>
          </a:solidFill>
          <a:ln>
            <a:solidFill>
              <a:srgbClr val="C00000"/>
            </a:solidFill>
          </a:ln>
        </p:spPr>
        <p:txBody>
          <a:bodyPr wrap="none" rtlCol="0">
            <a:spAutoFit/>
          </a:bodyPr>
          <a:lstStyle/>
          <a:p>
            <a:pPr algn="ctr"/>
            <a:r>
              <a:rPr lang="en-US" dirty="0"/>
              <a:t>The Nephron</a:t>
            </a:r>
          </a:p>
        </p:txBody>
      </p:sp>
      <p:pic>
        <p:nvPicPr>
          <p:cNvPr id="5" name="Picture 4">
            <a:extLst>
              <a:ext uri="{FF2B5EF4-FFF2-40B4-BE49-F238E27FC236}">
                <a16:creationId xmlns:a16="http://schemas.microsoft.com/office/drawing/2014/main" id="{D855CBA8-56DA-EAF0-0A62-F1042B28A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58248" y="858505"/>
            <a:ext cx="2854756" cy="38383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 name="Straight Arrow Connector 7">
            <a:extLst>
              <a:ext uri="{FF2B5EF4-FFF2-40B4-BE49-F238E27FC236}">
                <a16:creationId xmlns:a16="http://schemas.microsoft.com/office/drawing/2014/main" id="{79B6BC25-FE63-B4BF-995F-FED1F246FA5F}"/>
              </a:ext>
            </a:extLst>
          </p:cNvPr>
          <p:cNvCxnSpPr>
            <a:cxnSpLocks/>
          </p:cNvCxnSpPr>
          <p:nvPr/>
        </p:nvCxnSpPr>
        <p:spPr>
          <a:xfrm>
            <a:off x="2697480" y="1017270"/>
            <a:ext cx="2857762" cy="13258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8593FA8-B92B-1CD5-0337-708E66AAB0F7}"/>
              </a:ext>
            </a:extLst>
          </p:cNvPr>
          <p:cNvCxnSpPr>
            <a:cxnSpLocks/>
          </p:cNvCxnSpPr>
          <p:nvPr/>
        </p:nvCxnSpPr>
        <p:spPr>
          <a:xfrm>
            <a:off x="1828800" y="1985555"/>
            <a:ext cx="3726442" cy="54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BA282E-7BDE-D63C-9242-56B7A840069F}"/>
              </a:ext>
            </a:extLst>
          </p:cNvPr>
          <p:cNvSpPr txBox="1"/>
          <p:nvPr/>
        </p:nvSpPr>
        <p:spPr>
          <a:xfrm>
            <a:off x="4695937" y="1333738"/>
            <a:ext cx="973343" cy="369332"/>
          </a:xfrm>
          <a:prstGeom prst="rect">
            <a:avLst/>
          </a:prstGeom>
          <a:noFill/>
        </p:spPr>
        <p:txBody>
          <a:bodyPr wrap="none" rtlCol="0">
            <a:spAutoFit/>
          </a:bodyPr>
          <a:lstStyle/>
          <a:p>
            <a:r>
              <a:rPr lang="en-US" b="1" dirty="0">
                <a:solidFill>
                  <a:srgbClr val="FF0000"/>
                </a:solidFill>
              </a:rPr>
              <a:t>Blood in</a:t>
            </a:r>
          </a:p>
        </p:txBody>
      </p:sp>
      <p:sp>
        <p:nvSpPr>
          <p:cNvPr id="13" name="TextBox 12">
            <a:extLst>
              <a:ext uri="{FF2B5EF4-FFF2-40B4-BE49-F238E27FC236}">
                <a16:creationId xmlns:a16="http://schemas.microsoft.com/office/drawing/2014/main" id="{4D6D785A-89CD-FEA8-3F5F-3BB867D23565}"/>
              </a:ext>
            </a:extLst>
          </p:cNvPr>
          <p:cNvSpPr txBox="1"/>
          <p:nvPr/>
        </p:nvSpPr>
        <p:spPr>
          <a:xfrm>
            <a:off x="7428820" y="1150858"/>
            <a:ext cx="1120820" cy="369332"/>
          </a:xfrm>
          <a:prstGeom prst="rect">
            <a:avLst/>
          </a:prstGeom>
          <a:solidFill>
            <a:schemeClr val="bg1"/>
          </a:solidFill>
        </p:spPr>
        <p:txBody>
          <a:bodyPr wrap="none" rtlCol="0">
            <a:spAutoFit/>
          </a:bodyPr>
          <a:lstStyle/>
          <a:p>
            <a:r>
              <a:rPr lang="en-US" b="1" dirty="0">
                <a:solidFill>
                  <a:srgbClr val="FF0000"/>
                </a:solidFill>
              </a:rPr>
              <a:t>Blood out</a:t>
            </a:r>
          </a:p>
        </p:txBody>
      </p:sp>
      <p:sp>
        <p:nvSpPr>
          <p:cNvPr id="14" name="TextBox 13">
            <a:extLst>
              <a:ext uri="{FF2B5EF4-FFF2-40B4-BE49-F238E27FC236}">
                <a16:creationId xmlns:a16="http://schemas.microsoft.com/office/drawing/2014/main" id="{C558303E-277D-BFFE-1D44-B26E00EC1333}"/>
              </a:ext>
            </a:extLst>
          </p:cNvPr>
          <p:cNvSpPr txBox="1"/>
          <p:nvPr/>
        </p:nvSpPr>
        <p:spPr>
          <a:xfrm>
            <a:off x="5029406" y="4702076"/>
            <a:ext cx="3973845" cy="338554"/>
          </a:xfrm>
          <a:prstGeom prst="rect">
            <a:avLst/>
          </a:prstGeom>
          <a:noFill/>
        </p:spPr>
        <p:txBody>
          <a:bodyPr wrap="none" rtlCol="0">
            <a:spAutoFit/>
          </a:bodyPr>
          <a:lstStyle/>
          <a:p>
            <a:pPr algn="ctr"/>
            <a:r>
              <a:rPr lang="en-US" sz="1600" b="1" dirty="0">
                <a:solidFill>
                  <a:srgbClr val="FF0000"/>
                </a:solidFill>
              </a:rPr>
              <a:t>For C3G, we are interested in the glomerulus</a:t>
            </a:r>
          </a:p>
        </p:txBody>
      </p:sp>
    </p:spTree>
    <p:extLst>
      <p:ext uri="{BB962C8B-B14F-4D97-AF65-F5344CB8AC3E}">
        <p14:creationId xmlns:p14="http://schemas.microsoft.com/office/powerpoint/2010/main" val="335135705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282C06-CC16-0241-8D11-7C9D2EED8CE7}"/>
              </a:ext>
            </a:extLst>
          </p:cNvPr>
          <p:cNvSpPr txBox="1"/>
          <p:nvPr/>
        </p:nvSpPr>
        <p:spPr>
          <a:xfrm>
            <a:off x="115876" y="4263390"/>
            <a:ext cx="4491743" cy="584775"/>
          </a:xfrm>
          <a:prstGeom prst="rect">
            <a:avLst/>
          </a:prstGeom>
          <a:noFill/>
        </p:spPr>
        <p:txBody>
          <a:bodyPr wrap="none" rtlCol="0">
            <a:spAutoFit/>
          </a:bodyPr>
          <a:lstStyle/>
          <a:p>
            <a:r>
              <a:rPr lang="en-US" sz="1600" b="1" dirty="0">
                <a:solidFill>
                  <a:srgbClr val="FF0000"/>
                </a:solidFill>
              </a:rPr>
              <a:t>The glomerulus is the filtering unit of the nephron;</a:t>
            </a:r>
          </a:p>
          <a:p>
            <a:r>
              <a:rPr lang="en-US" sz="1600" b="1" dirty="0">
                <a:solidFill>
                  <a:srgbClr val="FF0000"/>
                </a:solidFill>
              </a:rPr>
              <a:t>it’s like a colander</a:t>
            </a:r>
          </a:p>
        </p:txBody>
      </p:sp>
      <p:sp>
        <p:nvSpPr>
          <p:cNvPr id="3" name="TextBox 2">
            <a:extLst>
              <a:ext uri="{FF2B5EF4-FFF2-40B4-BE49-F238E27FC236}">
                <a16:creationId xmlns:a16="http://schemas.microsoft.com/office/drawing/2014/main" id="{8AB38FC9-C9FF-EA63-48FF-41C1619F1339}"/>
              </a:ext>
            </a:extLst>
          </p:cNvPr>
          <p:cNvSpPr txBox="1"/>
          <p:nvPr/>
        </p:nvSpPr>
        <p:spPr>
          <a:xfrm>
            <a:off x="3880982" y="102870"/>
            <a:ext cx="1415259" cy="369332"/>
          </a:xfrm>
          <a:prstGeom prst="rect">
            <a:avLst/>
          </a:prstGeom>
          <a:solidFill>
            <a:schemeClr val="accent2">
              <a:lumMod val="20000"/>
              <a:lumOff val="80000"/>
            </a:schemeClr>
          </a:solidFill>
          <a:ln>
            <a:solidFill>
              <a:srgbClr val="C00000"/>
            </a:solidFill>
          </a:ln>
        </p:spPr>
        <p:txBody>
          <a:bodyPr wrap="none" rtlCol="0">
            <a:spAutoFit/>
          </a:bodyPr>
          <a:lstStyle/>
          <a:p>
            <a:pPr algn="ctr"/>
            <a:r>
              <a:rPr lang="en-US" dirty="0"/>
              <a:t>The Nephron</a:t>
            </a:r>
          </a:p>
        </p:txBody>
      </p:sp>
      <p:pic>
        <p:nvPicPr>
          <p:cNvPr id="5" name="Picture 4">
            <a:extLst>
              <a:ext uri="{FF2B5EF4-FFF2-40B4-BE49-F238E27FC236}">
                <a16:creationId xmlns:a16="http://schemas.microsoft.com/office/drawing/2014/main" id="{D855CBA8-56DA-EAF0-0A62-F1042B28A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558248" y="858505"/>
            <a:ext cx="2854756" cy="38383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32BA282E-7BDE-D63C-9242-56B7A840069F}"/>
              </a:ext>
            </a:extLst>
          </p:cNvPr>
          <p:cNvSpPr txBox="1"/>
          <p:nvPr/>
        </p:nvSpPr>
        <p:spPr>
          <a:xfrm>
            <a:off x="4695937" y="1333738"/>
            <a:ext cx="973343" cy="369332"/>
          </a:xfrm>
          <a:prstGeom prst="rect">
            <a:avLst/>
          </a:prstGeom>
          <a:noFill/>
        </p:spPr>
        <p:txBody>
          <a:bodyPr wrap="none" rtlCol="0">
            <a:spAutoFit/>
          </a:bodyPr>
          <a:lstStyle/>
          <a:p>
            <a:r>
              <a:rPr lang="en-US" b="1" dirty="0">
                <a:solidFill>
                  <a:srgbClr val="FF0000"/>
                </a:solidFill>
              </a:rPr>
              <a:t>Blood in</a:t>
            </a:r>
          </a:p>
        </p:txBody>
      </p:sp>
      <p:sp>
        <p:nvSpPr>
          <p:cNvPr id="13" name="TextBox 12">
            <a:extLst>
              <a:ext uri="{FF2B5EF4-FFF2-40B4-BE49-F238E27FC236}">
                <a16:creationId xmlns:a16="http://schemas.microsoft.com/office/drawing/2014/main" id="{4D6D785A-89CD-FEA8-3F5F-3BB867D23565}"/>
              </a:ext>
            </a:extLst>
          </p:cNvPr>
          <p:cNvSpPr txBox="1"/>
          <p:nvPr/>
        </p:nvSpPr>
        <p:spPr>
          <a:xfrm>
            <a:off x="7428820" y="1150858"/>
            <a:ext cx="1120820" cy="369332"/>
          </a:xfrm>
          <a:prstGeom prst="rect">
            <a:avLst/>
          </a:prstGeom>
          <a:solidFill>
            <a:schemeClr val="bg1"/>
          </a:solidFill>
        </p:spPr>
        <p:txBody>
          <a:bodyPr wrap="none" rtlCol="0">
            <a:spAutoFit/>
          </a:bodyPr>
          <a:lstStyle/>
          <a:p>
            <a:r>
              <a:rPr lang="en-US" b="1" dirty="0">
                <a:solidFill>
                  <a:srgbClr val="FF0000"/>
                </a:solidFill>
              </a:rPr>
              <a:t>Blood out</a:t>
            </a:r>
          </a:p>
        </p:txBody>
      </p:sp>
      <p:sp>
        <p:nvSpPr>
          <p:cNvPr id="14" name="TextBox 13">
            <a:extLst>
              <a:ext uri="{FF2B5EF4-FFF2-40B4-BE49-F238E27FC236}">
                <a16:creationId xmlns:a16="http://schemas.microsoft.com/office/drawing/2014/main" id="{C558303E-277D-BFFE-1D44-B26E00EC1333}"/>
              </a:ext>
            </a:extLst>
          </p:cNvPr>
          <p:cNvSpPr txBox="1"/>
          <p:nvPr/>
        </p:nvSpPr>
        <p:spPr>
          <a:xfrm>
            <a:off x="5029406" y="4702076"/>
            <a:ext cx="3973845" cy="338554"/>
          </a:xfrm>
          <a:prstGeom prst="rect">
            <a:avLst/>
          </a:prstGeom>
          <a:noFill/>
        </p:spPr>
        <p:txBody>
          <a:bodyPr wrap="none" rtlCol="0">
            <a:spAutoFit/>
          </a:bodyPr>
          <a:lstStyle/>
          <a:p>
            <a:pPr algn="ctr"/>
            <a:r>
              <a:rPr lang="en-US" sz="1600" b="1" dirty="0">
                <a:solidFill>
                  <a:srgbClr val="FF0000"/>
                </a:solidFill>
              </a:rPr>
              <a:t>For C3G, we are interested in the glomerulus</a:t>
            </a:r>
          </a:p>
        </p:txBody>
      </p:sp>
      <p:pic>
        <p:nvPicPr>
          <p:cNvPr id="10" name="Picture 9">
            <a:extLst>
              <a:ext uri="{FF2B5EF4-FFF2-40B4-BE49-F238E27FC236}">
                <a16:creationId xmlns:a16="http://schemas.microsoft.com/office/drawing/2014/main" id="{4FCF4472-FB0E-346E-E250-7C8AD4748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31" y="1600200"/>
            <a:ext cx="3474669" cy="2480310"/>
          </a:xfrm>
          <a:prstGeom prst="rect">
            <a:avLst/>
          </a:prstGeom>
        </p:spPr>
      </p:pic>
      <p:sp>
        <p:nvSpPr>
          <p:cNvPr id="11" name="TextBox 10">
            <a:extLst>
              <a:ext uri="{FF2B5EF4-FFF2-40B4-BE49-F238E27FC236}">
                <a16:creationId xmlns:a16="http://schemas.microsoft.com/office/drawing/2014/main" id="{88A27058-2165-F139-A454-2CC5EE560E6D}"/>
              </a:ext>
            </a:extLst>
          </p:cNvPr>
          <p:cNvSpPr txBox="1"/>
          <p:nvPr/>
        </p:nvSpPr>
        <p:spPr>
          <a:xfrm>
            <a:off x="1719435" y="1993189"/>
            <a:ext cx="1188344" cy="646331"/>
          </a:xfrm>
          <a:prstGeom prst="rect">
            <a:avLst/>
          </a:prstGeom>
          <a:noFill/>
        </p:spPr>
        <p:txBody>
          <a:bodyPr wrap="square" rtlCol="0">
            <a:spAutoFit/>
          </a:bodyPr>
          <a:lstStyle/>
          <a:p>
            <a:r>
              <a:rPr lang="en-US" dirty="0"/>
              <a:t>Capillaries and blood</a:t>
            </a:r>
          </a:p>
        </p:txBody>
      </p:sp>
      <p:sp>
        <p:nvSpPr>
          <p:cNvPr id="15" name="TextBox 14">
            <a:extLst>
              <a:ext uri="{FF2B5EF4-FFF2-40B4-BE49-F238E27FC236}">
                <a16:creationId xmlns:a16="http://schemas.microsoft.com/office/drawing/2014/main" id="{163426DE-8138-6B60-7EC6-8ED2FA3053BF}"/>
              </a:ext>
            </a:extLst>
          </p:cNvPr>
          <p:cNvSpPr txBox="1"/>
          <p:nvPr/>
        </p:nvSpPr>
        <p:spPr>
          <a:xfrm>
            <a:off x="2176259" y="904830"/>
            <a:ext cx="702436" cy="369332"/>
          </a:xfrm>
          <a:prstGeom prst="rect">
            <a:avLst/>
          </a:prstGeom>
          <a:solidFill>
            <a:srgbClr val="FFFF00"/>
          </a:solidFill>
          <a:ln>
            <a:solidFill>
              <a:schemeClr val="tx1"/>
            </a:solidFill>
          </a:ln>
        </p:spPr>
        <p:txBody>
          <a:bodyPr wrap="none" rtlCol="0">
            <a:spAutoFit/>
          </a:bodyPr>
          <a:lstStyle/>
          <a:p>
            <a:r>
              <a:rPr lang="en-US" dirty="0"/>
              <a:t>Urine</a:t>
            </a:r>
          </a:p>
        </p:txBody>
      </p:sp>
      <p:sp>
        <p:nvSpPr>
          <p:cNvPr id="16" name="TextBox 15">
            <a:extLst>
              <a:ext uri="{FF2B5EF4-FFF2-40B4-BE49-F238E27FC236}">
                <a16:creationId xmlns:a16="http://schemas.microsoft.com/office/drawing/2014/main" id="{142E1CBA-29D3-C74B-5D6C-0AF83A9FADF3}"/>
              </a:ext>
            </a:extLst>
          </p:cNvPr>
          <p:cNvSpPr txBox="1"/>
          <p:nvPr/>
        </p:nvSpPr>
        <p:spPr>
          <a:xfrm>
            <a:off x="289897" y="1456050"/>
            <a:ext cx="955711" cy="369332"/>
          </a:xfrm>
          <a:prstGeom prst="rect">
            <a:avLst/>
          </a:prstGeom>
          <a:noFill/>
        </p:spPr>
        <p:txBody>
          <a:bodyPr wrap="none" rtlCol="0">
            <a:spAutoFit/>
          </a:bodyPr>
          <a:lstStyle/>
          <a:p>
            <a:r>
              <a:rPr lang="en-US" dirty="0"/>
              <a:t>Blood in</a:t>
            </a:r>
          </a:p>
        </p:txBody>
      </p:sp>
      <p:sp>
        <p:nvSpPr>
          <p:cNvPr id="17" name="Down Arrow 16">
            <a:extLst>
              <a:ext uri="{FF2B5EF4-FFF2-40B4-BE49-F238E27FC236}">
                <a16:creationId xmlns:a16="http://schemas.microsoft.com/office/drawing/2014/main" id="{202D58D6-B539-CC95-D263-C7D4FA11BD7C}"/>
              </a:ext>
            </a:extLst>
          </p:cNvPr>
          <p:cNvSpPr/>
          <p:nvPr/>
        </p:nvSpPr>
        <p:spPr>
          <a:xfrm rot="17591000">
            <a:off x="894652" y="1703479"/>
            <a:ext cx="220028" cy="66428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9460555F-459D-05C9-AAFF-24D96CC69CAD}"/>
              </a:ext>
            </a:extLst>
          </p:cNvPr>
          <p:cNvSpPr/>
          <p:nvPr/>
        </p:nvSpPr>
        <p:spPr>
          <a:xfrm rot="17591000">
            <a:off x="3656153" y="2731327"/>
            <a:ext cx="220028" cy="66428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150D8EAA-E724-EE76-5ED6-0402C28B4772}"/>
              </a:ext>
            </a:extLst>
          </p:cNvPr>
          <p:cNvCxnSpPr/>
          <p:nvPr/>
        </p:nvCxnSpPr>
        <p:spPr>
          <a:xfrm flipH="1">
            <a:off x="896099" y="1277468"/>
            <a:ext cx="1325880" cy="1554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3AC3F70-A723-1CD6-AD8D-58CDCD2A335B}"/>
              </a:ext>
            </a:extLst>
          </p:cNvPr>
          <p:cNvCxnSpPr>
            <a:cxnSpLocks/>
            <a:stCxn id="15" idx="2"/>
          </p:cNvCxnSpPr>
          <p:nvPr/>
        </p:nvCxnSpPr>
        <p:spPr>
          <a:xfrm>
            <a:off x="2527477" y="1274162"/>
            <a:ext cx="318758" cy="1972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CE8A14-10C0-B405-A8E1-79CDE9CF52BB}"/>
              </a:ext>
            </a:extLst>
          </p:cNvPr>
          <p:cNvCxnSpPr>
            <a:cxnSpLocks/>
          </p:cNvCxnSpPr>
          <p:nvPr/>
        </p:nvCxnSpPr>
        <p:spPr>
          <a:xfrm>
            <a:off x="2834799" y="1274162"/>
            <a:ext cx="819639" cy="1098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989037-751A-E031-1792-9A27965D8759}"/>
              </a:ext>
            </a:extLst>
          </p:cNvPr>
          <p:cNvSpPr txBox="1"/>
          <p:nvPr/>
        </p:nvSpPr>
        <p:spPr>
          <a:xfrm>
            <a:off x="3436621" y="2564044"/>
            <a:ext cx="1101584" cy="369332"/>
          </a:xfrm>
          <a:prstGeom prst="rect">
            <a:avLst/>
          </a:prstGeom>
          <a:solidFill>
            <a:schemeClr val="bg1"/>
          </a:solidFill>
        </p:spPr>
        <p:txBody>
          <a:bodyPr wrap="none" rtlCol="0">
            <a:spAutoFit/>
          </a:bodyPr>
          <a:lstStyle/>
          <a:p>
            <a:r>
              <a:rPr lang="en-US" dirty="0"/>
              <a:t>Blood out</a:t>
            </a:r>
          </a:p>
        </p:txBody>
      </p:sp>
    </p:spTree>
    <p:extLst>
      <p:ext uri="{BB962C8B-B14F-4D97-AF65-F5344CB8AC3E}">
        <p14:creationId xmlns:p14="http://schemas.microsoft.com/office/powerpoint/2010/main" val="4268611073"/>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6F16EA-C078-7B4C-8636-A101EDB33494}"/>
              </a:ext>
            </a:extLst>
          </p:cNvPr>
          <p:cNvPicPr>
            <a:picLocks noChangeAspect="1"/>
          </p:cNvPicPr>
          <p:nvPr/>
        </p:nvPicPr>
        <p:blipFill rotWithShape="1">
          <a:blip r:embed="rId2">
            <a:extLst>
              <a:ext uri="{28A0092B-C50C-407E-A947-70E740481C1C}">
                <a14:useLocalDpi xmlns:a14="http://schemas.microsoft.com/office/drawing/2010/main" val="0"/>
              </a:ext>
            </a:extLst>
          </a:blip>
          <a:srcRect t="2133"/>
          <a:stretch/>
        </p:blipFill>
        <p:spPr>
          <a:xfrm>
            <a:off x="488950" y="377190"/>
            <a:ext cx="8166100" cy="4486910"/>
          </a:xfrm>
          <a:prstGeom prst="rect">
            <a:avLst/>
          </a:prstGeom>
        </p:spPr>
      </p:pic>
    </p:spTree>
    <p:extLst>
      <p:ext uri="{BB962C8B-B14F-4D97-AF65-F5344CB8AC3E}">
        <p14:creationId xmlns:p14="http://schemas.microsoft.com/office/powerpoint/2010/main" val="182831498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4514850"/>
            <a:ext cx="4514850" cy="171450"/>
          </a:xfrm>
          <a:noFill/>
          <a:ln>
            <a:noFill/>
          </a:ln>
        </p:spPr>
        <p:txBody>
          <a:bodyPr>
            <a:normAutofit fontScale="90000"/>
          </a:bodyPr>
          <a:lstStyle/>
          <a:p>
            <a:pPr algn="ctr"/>
            <a:r>
              <a:rPr lang="en-US" sz="900" dirty="0"/>
              <a:t>From: https://basicmedicalkey.com/kidney-needle-biopsy-evaluation-for-adequacy/</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273" t="8246" r="32677" b="7676"/>
          <a:stretch/>
        </p:blipFill>
        <p:spPr>
          <a:xfrm>
            <a:off x="320040" y="542590"/>
            <a:ext cx="3045336" cy="3995120"/>
          </a:xfrm>
        </p:spPr>
      </p:pic>
      <p:sp>
        <p:nvSpPr>
          <p:cNvPr id="3" name="TextBox 2">
            <a:extLst>
              <a:ext uri="{FF2B5EF4-FFF2-40B4-BE49-F238E27FC236}">
                <a16:creationId xmlns:a16="http://schemas.microsoft.com/office/drawing/2014/main" id="{0B1D4D70-91B9-5E44-B6A7-31DA2723AF35}"/>
              </a:ext>
            </a:extLst>
          </p:cNvPr>
          <p:cNvSpPr txBox="1"/>
          <p:nvPr/>
        </p:nvSpPr>
        <p:spPr>
          <a:xfrm>
            <a:off x="274320" y="96740"/>
            <a:ext cx="2212465" cy="369332"/>
          </a:xfrm>
          <a:prstGeom prst="rect">
            <a:avLst/>
          </a:prstGeom>
          <a:solidFill>
            <a:schemeClr val="bg1"/>
          </a:solidFill>
          <a:ln>
            <a:solidFill>
              <a:schemeClr val="tx1"/>
            </a:solidFill>
          </a:ln>
        </p:spPr>
        <p:txBody>
          <a:bodyPr wrap="none" rtlCol="0">
            <a:spAutoFit/>
          </a:bodyPr>
          <a:lstStyle/>
          <a:p>
            <a:r>
              <a:rPr lang="en-US" dirty="0"/>
              <a:t>About 1 mm x 20 mm</a:t>
            </a:r>
          </a:p>
        </p:txBody>
      </p:sp>
      <p:pic>
        <p:nvPicPr>
          <p:cNvPr id="5" name="Picture 4">
            <a:extLst>
              <a:ext uri="{FF2B5EF4-FFF2-40B4-BE49-F238E27FC236}">
                <a16:creationId xmlns:a16="http://schemas.microsoft.com/office/drawing/2014/main" id="{E4F45B24-1A2A-BB40-AE90-59A3965812C6}"/>
              </a:ext>
            </a:extLst>
          </p:cNvPr>
          <p:cNvPicPr>
            <a:picLocks noChangeAspect="1"/>
          </p:cNvPicPr>
          <p:nvPr/>
        </p:nvPicPr>
        <p:blipFill>
          <a:blip r:embed="rId4"/>
          <a:stretch>
            <a:fillRect/>
          </a:stretch>
        </p:blipFill>
        <p:spPr>
          <a:xfrm>
            <a:off x="3771900" y="326390"/>
            <a:ext cx="5143500" cy="4394200"/>
          </a:xfrm>
          <a:prstGeom prst="rect">
            <a:avLst/>
          </a:prstGeom>
        </p:spPr>
      </p:pic>
    </p:spTree>
    <p:extLst>
      <p:ext uri="{BB962C8B-B14F-4D97-AF65-F5344CB8AC3E}">
        <p14:creationId xmlns:p14="http://schemas.microsoft.com/office/powerpoint/2010/main" val="295203781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5610</TotalTime>
  <Words>2081</Words>
  <Application>Microsoft Office PowerPoint</Application>
  <PresentationFormat>On-screen Show (16:9)</PresentationFormat>
  <Paragraphs>353</Paragraphs>
  <Slides>34</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Arial</vt:lpstr>
      <vt:lpstr>Calibri</vt:lpstr>
      <vt:lpstr>Calibri Light</vt:lpstr>
      <vt:lpstr>Constantia</vt:lpstr>
      <vt:lpstr>Franklin Gothic Medium</vt:lpstr>
      <vt:lpstr>Garamond</vt:lpstr>
      <vt:lpstr>Lucida Calligraphy</vt:lpstr>
      <vt:lpstr>Symbol</vt:lpstr>
      <vt:lpstr>Times New Roman</vt:lpstr>
      <vt:lpstr>Verdana</vt:lpstr>
      <vt:lpstr>Office Theme</vt:lpstr>
      <vt:lpstr>6_Default Design</vt:lpstr>
      <vt:lpstr>What is C3 Glomerulopathy or C3G for short?</vt:lpstr>
      <vt:lpstr>Learning objectives</vt:lpstr>
      <vt:lpstr>Learning objectives </vt:lpstr>
      <vt:lpstr>PowerPoint Presentation</vt:lpstr>
      <vt:lpstr>PowerPoint Presentation</vt:lpstr>
      <vt:lpstr>PowerPoint Presentation</vt:lpstr>
      <vt:lpstr>PowerPoint Presentation</vt:lpstr>
      <vt:lpstr>PowerPoint Presentation</vt:lpstr>
      <vt:lpstr>From: https://basicmedicalkey.com/kidney-needle-biopsy-evaluation-for-adequacy/</vt:lpstr>
      <vt:lpstr>PowerPoint Presentation</vt:lpstr>
      <vt:lpstr>PowerPoint Presentation</vt:lpstr>
      <vt:lpstr>PowerPoint Presentation</vt:lpstr>
      <vt:lpstr>Learning objectives</vt:lpstr>
      <vt:lpstr>What is C3?</vt:lpstr>
      <vt:lpstr>What is C3 Glomerulopathy?</vt:lpstr>
      <vt:lpstr>What is complement?</vt:lpstr>
      <vt:lpstr>PowerPoint Presentation</vt:lpstr>
      <vt:lpstr>So let’s look at the complement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causes complement dysregulation in C3G?</vt:lpstr>
      <vt:lpstr>Nephritic factors</vt:lpstr>
      <vt:lpstr>Genetic mutations</vt:lpstr>
      <vt:lpstr>How do we stop this mess?</vt:lpstr>
      <vt:lpstr>How do we stop this mess?</vt:lpstr>
      <vt:lpstr>Take home points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Yuzhou</dc:creator>
  <cp:lastModifiedBy>Hendon, Jori E</cp:lastModifiedBy>
  <cp:revision>415</cp:revision>
  <dcterms:created xsi:type="dcterms:W3CDTF">2019-05-22T02:05:56Z</dcterms:created>
  <dcterms:modified xsi:type="dcterms:W3CDTF">2022-10-07T16:55:04Z</dcterms:modified>
</cp:coreProperties>
</file>