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58" r:id="rId3"/>
    <p:sldId id="268" r:id="rId4"/>
    <p:sldId id="274" r:id="rId5"/>
    <p:sldId id="256" r:id="rId6"/>
    <p:sldId id="277" r:id="rId7"/>
    <p:sldId id="264" r:id="rId8"/>
    <p:sldId id="266" r:id="rId9"/>
    <p:sldId id="280" r:id="rId10"/>
    <p:sldId id="265" r:id="rId11"/>
    <p:sldId id="270" r:id="rId12"/>
    <p:sldId id="269" r:id="rId13"/>
    <p:sldId id="271" r:id="rId14"/>
    <p:sldId id="279" r:id="rId15"/>
    <p:sldId id="278" r:id="rId16"/>
    <p:sldId id="272" r:id="rId1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9185B"/>
    <a:srgbClr val="00AAC6"/>
    <a:srgbClr val="D45C2C"/>
    <a:srgbClr val="41AE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296" autoAdjust="0"/>
    <p:restoredTop sz="44902" autoAdjust="0"/>
  </p:normalViewPr>
  <p:slideViewPr>
    <p:cSldViewPr snapToGrid="0">
      <p:cViewPr varScale="1">
        <p:scale>
          <a:sx n="108" d="100"/>
          <a:sy n="108" d="100"/>
        </p:scale>
        <p:origin x="120" y="354"/>
      </p:cViewPr>
      <p:guideLst/>
    </p:cSldViewPr>
  </p:slideViewPr>
  <p:notesTextViewPr>
    <p:cViewPr>
      <p:scale>
        <a:sx n="105" d="100"/>
        <a:sy n="105" d="100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960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FD7DB75-2B3F-4046-ADC4-B03A27EE13CC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63EC54F-4A18-4163-AEEE-B003EF2EF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505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800" dirty="0"/>
              <a:t>Hello!</a:t>
            </a:r>
          </a:p>
          <a:p>
            <a:r>
              <a:rPr lang="en-US" sz="800" dirty="0"/>
              <a:t>I am Monica Hall –</a:t>
            </a:r>
          </a:p>
          <a:p>
            <a:endParaRPr lang="en-US" sz="800" dirty="0"/>
          </a:p>
          <a:p>
            <a:r>
              <a:rPr lang="en-US" sz="800" b="1" dirty="0"/>
              <a:t>-Coordinator of our C3G Natural History Study</a:t>
            </a:r>
          </a:p>
          <a:p>
            <a:r>
              <a:rPr lang="en-US" sz="800" dirty="0"/>
              <a:t>                            </a:t>
            </a:r>
          </a:p>
          <a:p>
            <a:r>
              <a:rPr lang="en-US" sz="800" b="1" dirty="0"/>
              <a:t>-Nurse Coordinator for our Univ of Iowa Rare Renal Clinics </a:t>
            </a:r>
          </a:p>
          <a:p>
            <a:r>
              <a:rPr lang="en-US" sz="800" b="1" dirty="0"/>
              <a:t>covered By Dr. Carla Nester</a:t>
            </a:r>
          </a:p>
          <a:p>
            <a:endParaRPr lang="en-US" sz="800" dirty="0"/>
          </a:p>
          <a:p>
            <a:r>
              <a:rPr lang="en-US" sz="800" dirty="0"/>
              <a:t>I want to </a:t>
            </a:r>
            <a:r>
              <a:rPr lang="en-US" sz="800" b="1" dirty="0"/>
              <a:t>personally welcome you </a:t>
            </a:r>
            <a:r>
              <a:rPr lang="en-US" sz="800" dirty="0"/>
              <a:t>– and to </a:t>
            </a:r>
          </a:p>
          <a:p>
            <a:r>
              <a:rPr lang="en-US" sz="800" dirty="0"/>
              <a:t>  </a:t>
            </a:r>
            <a:r>
              <a:rPr lang="en-US" sz="800" b="1" dirty="0"/>
              <a:t>thank each and every one of you for participating </a:t>
            </a:r>
            <a:r>
              <a:rPr lang="en-US" sz="800" dirty="0"/>
              <a:t>in our C3G Family meeting</a:t>
            </a:r>
          </a:p>
          <a:p>
            <a:r>
              <a:rPr lang="en-US" sz="800" dirty="0"/>
              <a:t> – whether it be in Person – or Virtually!</a:t>
            </a:r>
          </a:p>
          <a:p>
            <a:endParaRPr lang="en-US" sz="800" dirty="0"/>
          </a:p>
          <a:p>
            <a:r>
              <a:rPr lang="en-US" sz="800" dirty="0"/>
              <a:t>I’m so happy to see you all here!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3EC54F-4A18-4163-AEEE-B003EF2EFD3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7477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wanted to share a few pictures from our August trip to the European Meeting </a:t>
            </a:r>
          </a:p>
          <a:p>
            <a:endParaRPr lang="en-US" dirty="0"/>
          </a:p>
          <a:p>
            <a:r>
              <a:rPr lang="en-US" b="1" dirty="0"/>
              <a:t>C3G Lead Student – Lauren Fergus – presenting her poster on Transplant Recurrence Risk Factors </a:t>
            </a:r>
          </a:p>
          <a:p>
            <a:r>
              <a:rPr lang="en-US" dirty="0"/>
              <a:t>	to the </a:t>
            </a:r>
            <a:r>
              <a:rPr lang="en-US" b="1" dirty="0"/>
              <a:t>President of the European Complement Network - Reinhard </a:t>
            </a:r>
            <a:r>
              <a:rPr lang="en-US" b="1" dirty="0" err="1"/>
              <a:t>Wurzner</a:t>
            </a:r>
            <a:endParaRPr lang="en-US" b="1" dirty="0"/>
          </a:p>
          <a:p>
            <a:endParaRPr lang="en-US" dirty="0"/>
          </a:p>
          <a:p>
            <a:r>
              <a:rPr lang="en-US" dirty="0"/>
              <a:t>And our  MORL team members who took poster presentations to the Switzerland Conference</a:t>
            </a:r>
          </a:p>
          <a:p>
            <a:endParaRPr lang="en-US" dirty="0"/>
          </a:p>
          <a:p>
            <a:endParaRPr lang="en-US" b="1" dirty="0"/>
          </a:p>
          <a:p>
            <a:r>
              <a:rPr lang="en-US" b="1" dirty="0"/>
              <a:t>This brings me to my final slides…..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3EC54F-4A18-4163-AEEE-B003EF2EFD3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3416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To have a successful Natural History Study – </a:t>
            </a:r>
          </a:p>
          <a:p>
            <a:endParaRPr lang="en-US" b="1" dirty="0"/>
          </a:p>
          <a:p>
            <a:r>
              <a:rPr lang="en-US" b="1" dirty="0"/>
              <a:t>It truly takes an ENTIRE TEAM with expertise in a variety of areas!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3EC54F-4A18-4163-AEEE-B003EF2EFD3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8290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This is our C3G NHxS STUDENT TEAM</a:t>
            </a:r>
          </a:p>
          <a:p>
            <a:endParaRPr lang="en-US" dirty="0"/>
          </a:p>
          <a:p>
            <a:r>
              <a:rPr lang="en-US" dirty="0"/>
              <a:t>Our students are </a:t>
            </a:r>
            <a:r>
              <a:rPr lang="en-US" u="sng" dirty="0"/>
              <a:t>key to inputting data </a:t>
            </a:r>
            <a:r>
              <a:rPr lang="en-US" dirty="0"/>
              <a:t>into our </a:t>
            </a:r>
            <a:r>
              <a:rPr lang="en-US" dirty="0" err="1"/>
              <a:t>RedCap</a:t>
            </a:r>
            <a:r>
              <a:rPr lang="en-US" dirty="0"/>
              <a:t> Database.</a:t>
            </a:r>
          </a:p>
          <a:p>
            <a:endParaRPr lang="en-US" dirty="0"/>
          </a:p>
          <a:p>
            <a:r>
              <a:rPr lang="en-US" u="sng" dirty="0"/>
              <a:t>In the summer each student worked </a:t>
            </a:r>
            <a:r>
              <a:rPr lang="en-US" dirty="0"/>
              <a:t>20-30 hours per week</a:t>
            </a:r>
          </a:p>
          <a:p>
            <a:r>
              <a:rPr lang="en-US" dirty="0"/>
              <a:t>	</a:t>
            </a:r>
            <a:r>
              <a:rPr lang="en-US" u="sng" dirty="0"/>
              <a:t>When college is in session, </a:t>
            </a:r>
            <a:r>
              <a:rPr lang="en-US" dirty="0"/>
              <a:t>they each work 8-17 hours weekly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u="sng" dirty="0"/>
              <a:t>Our C3G NHxS Student team is –</a:t>
            </a:r>
          </a:p>
          <a:p>
            <a:endParaRPr lang="en-US" b="1" u="sng" dirty="0"/>
          </a:p>
          <a:p>
            <a:r>
              <a:rPr lang="en-US" b="1" dirty="0"/>
              <a:t>Lauren Fergus and Sam </a:t>
            </a:r>
            <a:r>
              <a:rPr lang="en-US" b="1" dirty="0" err="1"/>
              <a:t>Knosbaug</a:t>
            </a:r>
            <a:r>
              <a:rPr lang="en-US" b="1" dirty="0"/>
              <a:t> </a:t>
            </a:r>
            <a:r>
              <a:rPr lang="en-US" dirty="0"/>
              <a:t>will be leaving us this summer </a:t>
            </a:r>
          </a:p>
          <a:p>
            <a:r>
              <a:rPr lang="en-US" dirty="0"/>
              <a:t>as they will be completing their senior year of Undergrad – </a:t>
            </a:r>
          </a:p>
          <a:p>
            <a:r>
              <a:rPr lang="en-US" dirty="0"/>
              <a:t>and on to their next endeavors……med school…..</a:t>
            </a:r>
          </a:p>
          <a:p>
            <a:endParaRPr lang="en-US" dirty="0"/>
          </a:p>
          <a:p>
            <a:r>
              <a:rPr lang="en-US" b="1" dirty="0"/>
              <a:t>Jill Hall and Tina Liu </a:t>
            </a:r>
          </a:p>
          <a:p>
            <a:r>
              <a:rPr lang="en-US" dirty="0"/>
              <a:t>are both completing their Sophomore years of undergrad and we are so pleased they will continue with us for several more years</a:t>
            </a:r>
          </a:p>
          <a:p>
            <a:r>
              <a:rPr lang="en-US" dirty="0"/>
              <a:t>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3EC54F-4A18-4163-AEEE-B003EF2EFD3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1231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Here is our NHxS Administrative team – lead by Carla and Richard</a:t>
            </a:r>
          </a:p>
          <a:p>
            <a:endParaRPr lang="en-US" dirty="0"/>
          </a:p>
          <a:p>
            <a:r>
              <a:rPr lang="en-US" b="1" dirty="0"/>
              <a:t>Lynn is our Guru at Retrospective Data Collection </a:t>
            </a:r>
            <a:r>
              <a:rPr lang="en-US" dirty="0"/>
              <a:t>as well as an </a:t>
            </a:r>
            <a:r>
              <a:rPr lang="en-US" b="1" dirty="0"/>
              <a:t>expert in Excel.</a:t>
            </a:r>
          </a:p>
          <a:p>
            <a:endParaRPr lang="en-US" dirty="0"/>
          </a:p>
          <a:p>
            <a:r>
              <a:rPr lang="en-US" b="1" dirty="0" err="1"/>
              <a:t>Yuzhou</a:t>
            </a:r>
            <a:r>
              <a:rPr lang="en-US" b="1" dirty="0"/>
              <a:t> </a:t>
            </a:r>
            <a:r>
              <a:rPr lang="en-US" dirty="0"/>
              <a:t>is the lead scientist behind our team as well as our excellent Genetic and Functional teams. </a:t>
            </a:r>
          </a:p>
          <a:p>
            <a:r>
              <a:rPr lang="en-US" b="1" dirty="0"/>
              <a:t>Our Admin Associates Jori and Amy </a:t>
            </a:r>
            <a:r>
              <a:rPr lang="en-US" dirty="0"/>
              <a:t>are the </a:t>
            </a:r>
            <a:r>
              <a:rPr lang="en-US" b="1" dirty="0"/>
              <a:t>glue </a:t>
            </a:r>
            <a:r>
              <a:rPr lang="en-US" dirty="0"/>
              <a:t>that holds us all together.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3EC54F-4A18-4163-AEEE-B003EF2EFD3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9309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Here is our entire team – the MORL Bunch</a:t>
            </a:r>
          </a:p>
          <a:p>
            <a:endParaRPr lang="en-US" b="1" dirty="0"/>
          </a:p>
          <a:p>
            <a:r>
              <a:rPr lang="en-US" b="1" dirty="0"/>
              <a:t>Our Family – all key to the success of our Study</a:t>
            </a:r>
          </a:p>
          <a:p>
            <a:endParaRPr lang="en-US" b="1" dirty="0"/>
          </a:p>
          <a:p>
            <a:r>
              <a:rPr lang="en-US" b="1" dirty="0"/>
              <a:t>And we thank each and every one their work with our Study.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3EC54F-4A18-4163-AEEE-B003EF2EFD3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8659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3EC54F-4A18-4163-AEEE-B003EF2EFD3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1092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Since we’re here in Iowa – I wanted to share a few Corn facts!</a:t>
            </a:r>
          </a:p>
          <a:p>
            <a:endParaRPr lang="en-US" dirty="0"/>
          </a:p>
          <a:p>
            <a:r>
              <a:rPr lang="en-US" dirty="0"/>
              <a:t>Iowa has approx. 87,000 farms</a:t>
            </a:r>
          </a:p>
          <a:p>
            <a:endParaRPr lang="en-US" dirty="0"/>
          </a:p>
          <a:p>
            <a:r>
              <a:rPr lang="en-US" dirty="0"/>
              <a:t>Ranks #1 in producing corn (as well as soybeans, hogs, eggs and ethanol)</a:t>
            </a:r>
          </a:p>
          <a:p>
            <a:endParaRPr lang="en-US" dirty="0"/>
          </a:p>
          <a:p>
            <a:r>
              <a:rPr lang="en-US" dirty="0"/>
              <a:t>On annual basis, Iowa farmers produce greater than 2.5 billion bushels of corn.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So, I thought I would end my presentation with a song from a little boy  - talking about CORN</a:t>
            </a:r>
          </a:p>
          <a:p>
            <a:r>
              <a:rPr lang="en-US" dirty="0"/>
              <a:t>	This is the most listened to and watched U-Tube video this SUMMER </a:t>
            </a:r>
            <a:r>
              <a:rPr lang="en-US" dirty="0">
                <a:sym typeface="Wingdings" pitchFamily="2" charset="2"/>
              </a:rPr>
              <a:t>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3EC54F-4A18-4163-AEEE-B003EF2EFD3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97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Tx/>
              <a:buChar char="-"/>
            </a:pPr>
            <a:r>
              <a:rPr lang="en-US" sz="800" dirty="0"/>
              <a:t>When a disease is </a:t>
            </a:r>
            <a:r>
              <a:rPr lang="en-US" sz="800" b="1" dirty="0"/>
              <a:t>Rare</a:t>
            </a:r>
            <a:r>
              <a:rPr lang="en-US" sz="800" dirty="0"/>
              <a:t>, such as </a:t>
            </a:r>
            <a:r>
              <a:rPr lang="en-US" sz="800" b="1" dirty="0"/>
              <a:t>C3G</a:t>
            </a:r>
            <a:r>
              <a:rPr lang="en-US" sz="800" dirty="0"/>
              <a:t>,</a:t>
            </a:r>
          </a:p>
          <a:p>
            <a:pPr marL="640594" lvl="1" indent="-174708">
              <a:buFontTx/>
              <a:buChar char="-"/>
            </a:pPr>
            <a:r>
              <a:rPr lang="en-US" sz="800" b="1" dirty="0"/>
              <a:t>Collected data </a:t>
            </a:r>
            <a:r>
              <a:rPr lang="en-US" sz="800" dirty="0"/>
              <a:t>is </a:t>
            </a:r>
            <a:r>
              <a:rPr lang="en-US" sz="800" b="1" dirty="0"/>
              <a:t>especially valuable</a:t>
            </a:r>
          </a:p>
          <a:p>
            <a:pPr marL="640594" lvl="1" indent="-174708">
              <a:buFontTx/>
              <a:buChar char="-"/>
            </a:pPr>
            <a:r>
              <a:rPr lang="en-US" sz="800" dirty="0"/>
              <a:t>And can </a:t>
            </a:r>
            <a:r>
              <a:rPr lang="en-US" sz="800" b="1" dirty="0"/>
              <a:t>lead to New Understandings</a:t>
            </a:r>
          </a:p>
          <a:p>
            <a:pPr marL="640594" lvl="1" indent="-174708">
              <a:buFontTx/>
              <a:buChar char="-"/>
            </a:pPr>
            <a:r>
              <a:rPr lang="en-US" sz="800" b="1" dirty="0"/>
              <a:t>B</a:t>
            </a:r>
            <a:r>
              <a:rPr lang="en-US" sz="800" dirty="0"/>
              <a:t>reakthroughs </a:t>
            </a:r>
          </a:p>
          <a:p>
            <a:pPr marL="640594" lvl="1" indent="-174708">
              <a:buFontTx/>
              <a:buChar char="-"/>
            </a:pPr>
            <a:r>
              <a:rPr lang="en-US" sz="800" dirty="0"/>
              <a:t>And </a:t>
            </a:r>
            <a:r>
              <a:rPr lang="en-US" sz="800" b="1" dirty="0"/>
              <a:t>T</a:t>
            </a:r>
            <a:r>
              <a:rPr lang="en-US" sz="800" dirty="0"/>
              <a:t>reatments</a:t>
            </a:r>
          </a:p>
          <a:p>
            <a:pPr marL="640594" lvl="1" indent="-174708">
              <a:buFontTx/>
              <a:buChar char="-"/>
            </a:pPr>
            <a:endParaRPr lang="en-US" sz="800" dirty="0"/>
          </a:p>
          <a:p>
            <a:pPr marL="174708" indent="-174708">
              <a:buFontTx/>
              <a:buChar char="-"/>
            </a:pPr>
            <a:r>
              <a:rPr lang="en-US" sz="800" dirty="0"/>
              <a:t>Natural History Studies </a:t>
            </a:r>
            <a:r>
              <a:rPr lang="en-US" sz="800" b="1" dirty="0"/>
              <a:t>inform researchers </a:t>
            </a:r>
            <a:r>
              <a:rPr lang="en-US" sz="800" dirty="0"/>
              <a:t>(such as our MORL team)</a:t>
            </a:r>
          </a:p>
          <a:p>
            <a:pPr marL="640594" lvl="1" indent="-174708">
              <a:buFontTx/>
              <a:buChar char="-"/>
            </a:pPr>
            <a:r>
              <a:rPr lang="en-US" sz="800" dirty="0"/>
              <a:t>About  the </a:t>
            </a:r>
            <a:r>
              <a:rPr lang="en-US" sz="800" b="1" dirty="0"/>
              <a:t>subtleties</a:t>
            </a:r>
            <a:r>
              <a:rPr lang="en-US" sz="800" dirty="0"/>
              <a:t> of the disease</a:t>
            </a:r>
          </a:p>
          <a:p>
            <a:pPr marL="640594" lvl="1" indent="-174708">
              <a:buFontTx/>
              <a:buChar char="-"/>
            </a:pPr>
            <a:r>
              <a:rPr lang="en-US" sz="800" dirty="0"/>
              <a:t>Things that are </a:t>
            </a:r>
            <a:r>
              <a:rPr lang="en-US" sz="800" b="1" dirty="0"/>
              <a:t>NOT  in textbooks </a:t>
            </a:r>
            <a:r>
              <a:rPr lang="en-US" sz="800" dirty="0"/>
              <a:t>and </a:t>
            </a:r>
            <a:r>
              <a:rPr lang="en-US" sz="800" b="1" dirty="0"/>
              <a:t>NOT in the literature </a:t>
            </a:r>
            <a:r>
              <a:rPr lang="en-US" sz="800" dirty="0"/>
              <a:t>…. </a:t>
            </a:r>
            <a:r>
              <a:rPr lang="en-US" sz="800" dirty="0">
                <a:solidFill>
                  <a:srgbClr val="FF0000"/>
                </a:solidFill>
              </a:rPr>
              <a:t>Yet,…</a:t>
            </a:r>
          </a:p>
          <a:p>
            <a:pPr marL="640594" lvl="1" indent="-174708">
              <a:buFontTx/>
              <a:buChar char="-"/>
            </a:pPr>
            <a:endParaRPr lang="en-US" sz="800" dirty="0">
              <a:solidFill>
                <a:srgbClr val="FF0000"/>
              </a:solidFill>
            </a:endParaRPr>
          </a:p>
          <a:p>
            <a:pPr marL="174708" indent="-174708">
              <a:buFontTx/>
              <a:buChar char="-"/>
            </a:pPr>
            <a:r>
              <a:rPr lang="en-US" sz="800" b="1" dirty="0">
                <a:solidFill>
                  <a:srgbClr val="FF0000"/>
                </a:solidFill>
              </a:rPr>
              <a:t>Our goal is to make Novel discoveries </a:t>
            </a:r>
          </a:p>
          <a:p>
            <a:pPr marL="640594" lvl="1" indent="-174708">
              <a:buFontTx/>
              <a:buChar char="-"/>
            </a:pPr>
            <a:r>
              <a:rPr lang="en-US" sz="800" b="1" dirty="0">
                <a:solidFill>
                  <a:srgbClr val="FF0000"/>
                </a:solidFill>
              </a:rPr>
              <a:t>in efforts to bring therapeutic HOPE to our C3G patients. </a:t>
            </a:r>
          </a:p>
          <a:p>
            <a:pPr marL="640594" lvl="1" indent="-174708">
              <a:buFontTx/>
              <a:buChar char="-"/>
            </a:pPr>
            <a:endParaRPr lang="en-US" sz="800" dirty="0"/>
          </a:p>
          <a:p>
            <a:pPr marL="174708" indent="-174708">
              <a:buFontTx/>
              <a:buChar char="-"/>
            </a:pPr>
            <a:r>
              <a:rPr lang="en-US" sz="800" b="1" dirty="0"/>
              <a:t>Soon</a:t>
            </a:r>
            <a:r>
              <a:rPr lang="en-US" sz="800" dirty="0"/>
              <a:t> I will share with you </a:t>
            </a:r>
            <a:r>
              <a:rPr lang="en-US" sz="800" b="1" dirty="0"/>
              <a:t>some of the subtilities </a:t>
            </a:r>
          </a:p>
          <a:p>
            <a:pPr marL="640594" lvl="1" indent="-174708">
              <a:buFontTx/>
              <a:buChar char="-"/>
            </a:pPr>
            <a:r>
              <a:rPr lang="en-US" sz="800" b="1" dirty="0"/>
              <a:t>We are finding </a:t>
            </a:r>
            <a:r>
              <a:rPr lang="en-US" sz="800" dirty="0"/>
              <a:t>through our C3G Natural </a:t>
            </a:r>
            <a:r>
              <a:rPr lang="en-US" sz="800" dirty="0" err="1"/>
              <a:t>Hx</a:t>
            </a:r>
            <a:r>
              <a:rPr lang="en-US" sz="800" dirty="0"/>
              <a:t> S Database</a:t>
            </a:r>
          </a:p>
          <a:p>
            <a:pPr marL="174708" indent="-174708">
              <a:buFontTx/>
              <a:buChar char="-"/>
            </a:pPr>
            <a:endParaRPr lang="en-US" sz="800" dirty="0"/>
          </a:p>
          <a:p>
            <a:pPr marL="174708" indent="-174708">
              <a:buFontTx/>
              <a:buChar char="-"/>
            </a:pPr>
            <a:r>
              <a:rPr lang="en-US" sz="800" b="1" dirty="0"/>
              <a:t>But before that </a:t>
            </a:r>
            <a:r>
              <a:rPr lang="en-US" sz="800" dirty="0"/>
              <a:t>–</a:t>
            </a:r>
          </a:p>
          <a:p>
            <a:pPr marL="465887" lvl="1"/>
            <a:r>
              <a:rPr lang="en-US" sz="800" dirty="0"/>
              <a:t>I’d like to share with you </a:t>
            </a:r>
            <a:r>
              <a:rPr lang="en-US" sz="800" b="1" dirty="0"/>
              <a:t>how VAST </a:t>
            </a:r>
            <a:r>
              <a:rPr lang="en-US" sz="800" dirty="0"/>
              <a:t>our database patient population is…….</a:t>
            </a:r>
          </a:p>
          <a:p>
            <a:pPr marL="640594" lvl="1" indent="-174708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3EC54F-4A18-4163-AEEE-B003EF2EFD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000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</a:t>
            </a:r>
            <a:r>
              <a:rPr lang="en-US" b="1" dirty="0"/>
              <a:t>University of Iowa Natural History Study </a:t>
            </a:r>
            <a:r>
              <a:rPr lang="en-US" dirty="0"/>
              <a:t>is currently the </a:t>
            </a:r>
            <a:r>
              <a:rPr lang="en-US" b="1" dirty="0"/>
              <a:t>Largest in the World</a:t>
            </a:r>
          </a:p>
          <a:p>
            <a:endParaRPr lang="en-US" dirty="0"/>
          </a:p>
          <a:p>
            <a:r>
              <a:rPr lang="en-US" dirty="0"/>
              <a:t>In our database, called </a:t>
            </a:r>
            <a:r>
              <a:rPr lang="en-US" dirty="0" err="1"/>
              <a:t>RedCap</a:t>
            </a:r>
            <a:r>
              <a:rPr lang="en-US" dirty="0"/>
              <a:t>, we have enrolled 327 patients in 43 states……………….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3EC54F-4A18-4163-AEEE-B003EF2EFD3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1507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15 different countries.</a:t>
            </a:r>
          </a:p>
          <a:p>
            <a:endParaRPr lang="en-US" dirty="0"/>
          </a:p>
          <a:p>
            <a:r>
              <a:rPr lang="en-US" dirty="0"/>
              <a:t>All 327 patients have had </a:t>
            </a:r>
            <a:r>
              <a:rPr lang="en-US" b="1" dirty="0"/>
              <a:t>kidney biopsies</a:t>
            </a:r>
          </a:p>
          <a:p>
            <a:r>
              <a:rPr lang="en-US" dirty="0"/>
              <a:t>	Over 300 of these patients have had </a:t>
            </a:r>
            <a:r>
              <a:rPr lang="en-US" b="1" dirty="0"/>
              <a:t>genetic renal panels</a:t>
            </a:r>
          </a:p>
          <a:p>
            <a:r>
              <a:rPr lang="en-US" dirty="0"/>
              <a:t>	and with these 327 patients –</a:t>
            </a:r>
          </a:p>
          <a:p>
            <a:endParaRPr lang="en-US" dirty="0"/>
          </a:p>
          <a:p>
            <a:r>
              <a:rPr lang="en-US" dirty="0"/>
              <a:t>	 we have reviewed over </a:t>
            </a:r>
            <a:r>
              <a:rPr lang="en-US" b="1" dirty="0"/>
              <a:t>1000 C3G Functional</a:t>
            </a:r>
            <a:r>
              <a:rPr lang="en-US" dirty="0"/>
              <a:t>/biomarker panels</a:t>
            </a:r>
          </a:p>
          <a:p>
            <a:r>
              <a:rPr lang="en-US" dirty="0"/>
              <a:t>	meaning each patient has had at least 1 biomarker panel </a:t>
            </a:r>
          </a:p>
          <a:p>
            <a:r>
              <a:rPr lang="en-US" dirty="0"/>
              <a:t>	– and some have had up to 16 panel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3EC54F-4A18-4163-AEEE-B003EF2EFD3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831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800" dirty="0"/>
              <a:t>For participants that are here today</a:t>
            </a:r>
          </a:p>
          <a:p>
            <a:r>
              <a:rPr lang="en-US" sz="800" dirty="0"/>
              <a:t> – you will find our </a:t>
            </a:r>
            <a:r>
              <a:rPr lang="en-US" sz="800" b="1" dirty="0"/>
              <a:t>C3G Education pamphlet </a:t>
            </a:r>
            <a:r>
              <a:rPr lang="en-US" sz="800" dirty="0"/>
              <a:t>in your conference folder:</a:t>
            </a:r>
          </a:p>
          <a:p>
            <a:endParaRPr lang="en-US" sz="800" dirty="0"/>
          </a:p>
          <a:p>
            <a:r>
              <a:rPr lang="en-US" sz="800" dirty="0"/>
              <a:t>This pamphlet was MADE POSSIBLE </a:t>
            </a:r>
            <a:r>
              <a:rPr lang="en-US" sz="800" b="1" dirty="0"/>
              <a:t>through the generous donations from rare disease family members.</a:t>
            </a:r>
          </a:p>
          <a:p>
            <a:endParaRPr lang="en-US" sz="800" dirty="0"/>
          </a:p>
          <a:p>
            <a:r>
              <a:rPr lang="en-US" sz="800" dirty="0"/>
              <a:t>Our C3G NHxS team made this pamphlet as an </a:t>
            </a:r>
            <a:r>
              <a:rPr lang="en-US" sz="800" b="1" dirty="0"/>
              <a:t>educational tool to be used during clinic visits</a:t>
            </a:r>
          </a:p>
          <a:p>
            <a:r>
              <a:rPr lang="en-US" sz="800" b="1" dirty="0"/>
              <a:t> </a:t>
            </a:r>
            <a:r>
              <a:rPr lang="en-US" sz="800" dirty="0"/>
              <a:t>– to aide Dr. Nester as she educates our patients and families on C3G.</a:t>
            </a:r>
          </a:p>
          <a:p>
            <a:endParaRPr lang="en-US" sz="800" dirty="0"/>
          </a:p>
          <a:p>
            <a:r>
              <a:rPr lang="en-US" sz="800" u="sng" dirty="0"/>
              <a:t>It has been so well received </a:t>
            </a:r>
            <a:r>
              <a:rPr lang="en-US" sz="800" dirty="0"/>
              <a:t>that </a:t>
            </a:r>
            <a:r>
              <a:rPr lang="en-US" sz="800" b="1" dirty="0"/>
              <a:t>we now share this pamphlet with nephrologists who contact us</a:t>
            </a:r>
          </a:p>
          <a:p>
            <a:r>
              <a:rPr lang="en-US" sz="800" b="1" dirty="0"/>
              <a:t> </a:t>
            </a:r>
            <a:r>
              <a:rPr lang="en-US" sz="800" dirty="0"/>
              <a:t>–requesting guidance with difficult C3G cases in their local areas.  </a:t>
            </a:r>
            <a:r>
              <a:rPr lang="en-US" sz="800" b="1" dirty="0"/>
              <a:t>we use it as a “Virtual Teaching Module” </a:t>
            </a:r>
          </a:p>
          <a:p>
            <a:endParaRPr lang="en-US" sz="800" dirty="0"/>
          </a:p>
          <a:p>
            <a:r>
              <a:rPr lang="en-US" sz="800" b="1" dirty="0"/>
              <a:t>C3G is often undiagnosed or diagnosed late</a:t>
            </a:r>
          </a:p>
          <a:p>
            <a:r>
              <a:rPr lang="en-US" sz="800" b="1" dirty="0"/>
              <a:t> </a:t>
            </a:r>
            <a:r>
              <a:rPr lang="en-US" sz="800" dirty="0"/>
              <a:t>–</a:t>
            </a:r>
            <a:r>
              <a:rPr lang="en-US" sz="800" b="1" dirty="0"/>
              <a:t>With shared education – we hope to offer a more Proactive approach to C3G care vs Reactive.  </a:t>
            </a:r>
          </a:p>
          <a:p>
            <a:endParaRPr lang="en-US" sz="800" dirty="0"/>
          </a:p>
          <a:p>
            <a:r>
              <a:rPr lang="en-US" sz="800" u="sng" dirty="0"/>
              <a:t>This morning Richard and Carla covered many of the aspects in our Educational Pamphlet, so I will just briefly highlights:</a:t>
            </a:r>
          </a:p>
          <a:p>
            <a:endParaRPr lang="en-US" sz="800" dirty="0"/>
          </a:p>
          <a:p>
            <a:r>
              <a:rPr lang="en-US" sz="800" b="1" dirty="0"/>
              <a:t>Page 1- What is C3G?  - </a:t>
            </a:r>
            <a:r>
              <a:rPr lang="en-US" sz="800" dirty="0"/>
              <a:t>	</a:t>
            </a:r>
          </a:p>
          <a:p>
            <a:r>
              <a:rPr lang="en-US" sz="800" b="1" dirty="0"/>
              <a:t>Page 2- Pathology – </a:t>
            </a:r>
          </a:p>
          <a:p>
            <a:r>
              <a:rPr lang="en-US" sz="800" b="1" dirty="0"/>
              <a:t>Page ¾- interpreting biomarkers/genetics</a:t>
            </a:r>
            <a:endParaRPr lang="en-US" sz="800" dirty="0"/>
          </a:p>
          <a:p>
            <a:r>
              <a:rPr lang="en-US" sz="800" b="1" dirty="0"/>
              <a:t>Page 5- complement cascade </a:t>
            </a:r>
            <a:r>
              <a:rPr lang="en-US" sz="800" dirty="0"/>
              <a:t>–	</a:t>
            </a:r>
          </a:p>
          <a:p>
            <a:r>
              <a:rPr lang="en-US" sz="800" b="1" dirty="0"/>
              <a:t>Page 6-  </a:t>
            </a:r>
            <a:r>
              <a:rPr lang="en-US" sz="800" dirty="0"/>
              <a:t>Shows a few Outcomes/Treatment Strategies and a place for patients or families to take Notes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3EC54F-4A18-4163-AEEE-B003EF2EFD3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59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sz="800" b="1" dirty="0"/>
              <a:t>Knowledge gained from a NHxS can lead to Improvement In Treatment. </a:t>
            </a:r>
          </a:p>
          <a:p>
            <a:pPr defTabSz="931774">
              <a:defRPr/>
            </a:pPr>
            <a:endParaRPr lang="en-US" sz="800" dirty="0"/>
          </a:p>
          <a:p>
            <a:pPr defTabSz="931774">
              <a:defRPr/>
            </a:pPr>
            <a:r>
              <a:rPr lang="en-US" sz="800" b="0" dirty="0"/>
              <a:t>In Rare Disease, doctors and patients can find themselves </a:t>
            </a:r>
            <a:r>
              <a:rPr lang="en-US" sz="800" b="1" dirty="0"/>
              <a:t>unprepared to manage the disease, </a:t>
            </a:r>
          </a:p>
          <a:p>
            <a:pPr defTabSz="931774">
              <a:defRPr/>
            </a:pPr>
            <a:r>
              <a:rPr lang="en-US" sz="800" b="1" dirty="0"/>
              <a:t>and unsure of what to expect as the disease progresses.</a:t>
            </a:r>
          </a:p>
          <a:p>
            <a:pPr defTabSz="931774">
              <a:defRPr/>
            </a:pPr>
            <a:endParaRPr lang="en-US" sz="800" dirty="0"/>
          </a:p>
          <a:p>
            <a:pPr defTabSz="931774">
              <a:defRPr/>
            </a:pPr>
            <a:r>
              <a:rPr lang="en-US" sz="800" dirty="0"/>
              <a:t>This Poster that was presented at the American Society of Nephrology Kidney Week 2020	</a:t>
            </a:r>
          </a:p>
          <a:p>
            <a:pPr defTabSz="931774">
              <a:defRPr/>
            </a:pPr>
            <a:r>
              <a:rPr lang="en-US" sz="800" b="1" dirty="0"/>
              <a:t>To understand what this the typical landscape of the C3 Level on our patient population</a:t>
            </a:r>
          </a:p>
          <a:p>
            <a:pPr defTabSz="931774">
              <a:defRPr/>
            </a:pPr>
            <a:r>
              <a:rPr lang="en-US" sz="800" b="1" dirty="0"/>
              <a:t> – we evaluated the trends in our Database:</a:t>
            </a:r>
          </a:p>
          <a:p>
            <a:pPr defTabSz="931774">
              <a:defRPr/>
            </a:pPr>
            <a:endParaRPr lang="en-US" sz="800" b="1" dirty="0"/>
          </a:p>
          <a:p>
            <a:pPr defTabSz="931774">
              <a:defRPr/>
            </a:pPr>
            <a:r>
              <a:rPr lang="en-US" sz="800" dirty="0"/>
              <a:t>we found – </a:t>
            </a:r>
            <a:r>
              <a:rPr lang="en-US" sz="800" b="1" dirty="0"/>
              <a:t>with CURRENT standards of C3G treatment </a:t>
            </a:r>
            <a:r>
              <a:rPr lang="en-US" sz="800" dirty="0"/>
              <a:t>(NOT ones in drug trials or after transplant)</a:t>
            </a:r>
          </a:p>
          <a:p>
            <a:pPr defTabSz="931774">
              <a:defRPr/>
            </a:pPr>
            <a:endParaRPr lang="en-US" sz="800" dirty="0"/>
          </a:p>
          <a:p>
            <a:pPr defTabSz="931774">
              <a:defRPr/>
            </a:pPr>
            <a:r>
              <a:rPr lang="en-US" sz="800" dirty="0"/>
              <a:t>1 –</a:t>
            </a:r>
            <a:r>
              <a:rPr lang="en-US" sz="800" b="1" dirty="0"/>
              <a:t>GFR changes slowly overall </a:t>
            </a:r>
            <a:r>
              <a:rPr lang="en-US" sz="800" dirty="0"/>
              <a:t>– in our cohort, there was minimal change in GFR over a 1 year time span</a:t>
            </a:r>
          </a:p>
          <a:p>
            <a:pPr defTabSz="931774">
              <a:defRPr/>
            </a:pPr>
            <a:r>
              <a:rPr lang="en-US" sz="800" dirty="0"/>
              <a:t>	our patients follow the already known tread – 50% of patients with C3G go to ESRD in 10 </a:t>
            </a:r>
            <a:r>
              <a:rPr lang="en-US" sz="800" dirty="0" err="1"/>
              <a:t>yrs</a:t>
            </a:r>
            <a:r>
              <a:rPr lang="en-US" sz="800" dirty="0"/>
              <a:t> </a:t>
            </a:r>
          </a:p>
          <a:p>
            <a:pPr defTabSz="931774">
              <a:defRPr/>
            </a:pPr>
            <a:r>
              <a:rPr lang="en-US" sz="800" dirty="0"/>
              <a:t>	when treated with current available treatment.</a:t>
            </a:r>
          </a:p>
          <a:p>
            <a:pPr defTabSz="931774">
              <a:defRPr/>
            </a:pPr>
            <a:r>
              <a:rPr lang="en-US" sz="800" b="1" dirty="0"/>
              <a:t>3 –C3 tends does not </a:t>
            </a:r>
            <a:r>
              <a:rPr lang="en-US" sz="800" b="1" dirty="0" err="1"/>
              <a:t>fluxuate</a:t>
            </a:r>
            <a:r>
              <a:rPr lang="en-US" sz="800" b="1" dirty="0"/>
              <a:t> a great deal over time</a:t>
            </a:r>
          </a:p>
          <a:p>
            <a:pPr defTabSz="931774">
              <a:defRPr/>
            </a:pPr>
            <a:r>
              <a:rPr lang="en-US" sz="800" b="1" dirty="0"/>
              <a:t>      </a:t>
            </a:r>
            <a:r>
              <a:rPr lang="en-US" sz="800" b="0" dirty="0"/>
              <a:t>(each patient has their own “normal or nadir” C3 level)</a:t>
            </a:r>
          </a:p>
          <a:p>
            <a:pPr defTabSz="931774">
              <a:defRPr/>
            </a:pPr>
            <a:r>
              <a:rPr lang="en-US" sz="800" b="1" dirty="0"/>
              <a:t>      No current </a:t>
            </a:r>
            <a:r>
              <a:rPr lang="en-US" sz="800" b="1" dirty="0" err="1"/>
              <a:t>tx</a:t>
            </a:r>
            <a:r>
              <a:rPr lang="en-US" sz="800" b="1" dirty="0"/>
              <a:t> strategies alter the C3 level </a:t>
            </a:r>
          </a:p>
          <a:p>
            <a:pPr defTabSz="931774">
              <a:defRPr/>
            </a:pPr>
            <a:r>
              <a:rPr lang="en-US" sz="800" dirty="0"/>
              <a:t>      (this is why we NEED to </a:t>
            </a:r>
            <a:r>
              <a:rPr lang="en-US" sz="800" dirty="0" err="1"/>
              <a:t>fnd</a:t>
            </a:r>
            <a:r>
              <a:rPr lang="en-US" sz="800" dirty="0"/>
              <a:t> a TX that stops the upstream dysregulation of the AP)</a:t>
            </a:r>
          </a:p>
          <a:p>
            <a:pPr defTabSz="931774">
              <a:defRPr/>
            </a:pPr>
            <a:endParaRPr lang="en-US" sz="800" dirty="0"/>
          </a:p>
          <a:p>
            <a:pPr defTabSz="931774">
              <a:defRPr/>
            </a:pPr>
            <a:r>
              <a:rPr lang="en-US" sz="800" b="1" dirty="0"/>
              <a:t>3 – Individuals with a </a:t>
            </a:r>
            <a:r>
              <a:rPr lang="en-US" sz="800" b="1" u="sng" dirty="0"/>
              <a:t>low C3 at baseline </a:t>
            </a:r>
            <a:r>
              <a:rPr lang="en-US" sz="800" b="1" dirty="0"/>
              <a:t>– RARELY achieve STABLE UPCR/GFR </a:t>
            </a:r>
          </a:p>
          <a:p>
            <a:pPr defTabSz="931774">
              <a:defRPr/>
            </a:pPr>
            <a:r>
              <a:rPr lang="en-US" sz="800" b="1" dirty="0"/>
              <a:t>	– </a:t>
            </a:r>
            <a:r>
              <a:rPr lang="en-US" sz="800" dirty="0"/>
              <a:t>(people w/ low C3’s typically have a more difficult course)</a:t>
            </a:r>
          </a:p>
          <a:p>
            <a:pPr defTabSz="931774"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3EC54F-4A18-4163-AEEE-B003EF2EFD3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2758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sz="800" dirty="0"/>
              <a:t>Natural History studies </a:t>
            </a:r>
            <a:r>
              <a:rPr lang="en-US" sz="800" b="1" dirty="0"/>
              <a:t>document the current standard of care for patients </a:t>
            </a:r>
          </a:p>
          <a:p>
            <a:pPr defTabSz="931774">
              <a:defRPr/>
            </a:pPr>
            <a:r>
              <a:rPr lang="en-US" sz="800" b="1" dirty="0"/>
              <a:t>	</a:t>
            </a:r>
            <a:r>
              <a:rPr lang="en-US" sz="800" dirty="0"/>
              <a:t>and </a:t>
            </a:r>
            <a:r>
              <a:rPr lang="en-US" sz="800" b="1" dirty="0"/>
              <a:t>CAN uncover ways Standard CARE can be Improved</a:t>
            </a:r>
            <a:r>
              <a:rPr lang="en-US" sz="800" dirty="0"/>
              <a:t>.</a:t>
            </a:r>
          </a:p>
          <a:p>
            <a:pPr defTabSz="931774">
              <a:defRPr/>
            </a:pPr>
            <a:endParaRPr lang="en-US" sz="800" dirty="0"/>
          </a:p>
          <a:p>
            <a:pPr defTabSz="931774">
              <a:defRPr/>
            </a:pPr>
            <a:r>
              <a:rPr lang="en-US" sz="800" dirty="0"/>
              <a:t>At times, </a:t>
            </a:r>
            <a:r>
              <a:rPr lang="en-US" sz="800" b="1" dirty="0"/>
              <a:t>women with C3G can be discouraged from becoming pregnant. </a:t>
            </a:r>
          </a:p>
          <a:p>
            <a:pPr defTabSz="931774">
              <a:defRPr/>
            </a:pPr>
            <a:endParaRPr lang="en-US" sz="800" b="1" dirty="0"/>
          </a:p>
          <a:p>
            <a:pPr defTabSz="931774">
              <a:defRPr/>
            </a:pPr>
            <a:r>
              <a:rPr lang="en-US" sz="800" b="1" dirty="0"/>
              <a:t>Although we do recognize each patient is unique in their disease, </a:t>
            </a:r>
          </a:p>
          <a:p>
            <a:pPr defTabSz="931774">
              <a:defRPr/>
            </a:pPr>
            <a:r>
              <a:rPr lang="en-US" sz="800" dirty="0"/>
              <a:t>from our data collected </a:t>
            </a:r>
            <a:r>
              <a:rPr lang="en-US" sz="800" b="1" dirty="0"/>
              <a:t>– we have changed our discussion</a:t>
            </a:r>
          </a:p>
          <a:p>
            <a:pPr defTabSz="931774">
              <a:defRPr/>
            </a:pPr>
            <a:r>
              <a:rPr lang="en-US" sz="800" b="1" dirty="0"/>
              <a:t> </a:t>
            </a:r>
            <a:r>
              <a:rPr lang="en-US" sz="800" dirty="0"/>
              <a:t>with women and </a:t>
            </a:r>
            <a:r>
              <a:rPr lang="en-US" sz="800" b="1" dirty="0"/>
              <a:t>educate them on our latest findings.</a:t>
            </a:r>
          </a:p>
          <a:p>
            <a:pPr defTabSz="931774">
              <a:defRPr/>
            </a:pPr>
            <a:endParaRPr lang="en-US" sz="800" dirty="0"/>
          </a:p>
          <a:p>
            <a:pPr defTabSz="931774">
              <a:defRPr/>
            </a:pPr>
            <a:r>
              <a:rPr lang="en-US" sz="800" dirty="0"/>
              <a:t>This poster was presented at </a:t>
            </a:r>
            <a:r>
              <a:rPr lang="en-US" sz="800" u="sng" dirty="0"/>
              <a:t>American Society of Nephrology Kidney Week 20</a:t>
            </a:r>
            <a:endParaRPr lang="en-US" sz="800" dirty="0"/>
          </a:p>
          <a:p>
            <a:pPr defTabSz="931774">
              <a:defRPr/>
            </a:pPr>
            <a:r>
              <a:rPr lang="en-US" sz="800" dirty="0"/>
              <a:t>In our cohort of women with C3G who become pregnant – we found</a:t>
            </a:r>
          </a:p>
          <a:p>
            <a:pPr defTabSz="931774">
              <a:defRPr/>
            </a:pPr>
            <a:endParaRPr lang="en-US" sz="800" dirty="0"/>
          </a:p>
          <a:p>
            <a:pPr defTabSz="931774">
              <a:defRPr/>
            </a:pPr>
            <a:r>
              <a:rPr lang="en-US" sz="800" dirty="0"/>
              <a:t>1 – </a:t>
            </a:r>
            <a:r>
              <a:rPr lang="en-US" sz="800" b="1" dirty="0"/>
              <a:t>Most pregnancies and deliveries were uneventful </a:t>
            </a:r>
            <a:r>
              <a:rPr lang="en-US" sz="800" dirty="0"/>
              <a:t>and had good outcomes for both mom and baby</a:t>
            </a:r>
          </a:p>
          <a:p>
            <a:pPr defTabSz="931774">
              <a:defRPr/>
            </a:pPr>
            <a:r>
              <a:rPr lang="en-US" sz="800" dirty="0"/>
              <a:t>2 – Expectant moms with C3G </a:t>
            </a:r>
            <a:r>
              <a:rPr lang="en-US" sz="800" b="1" dirty="0"/>
              <a:t>DO,</a:t>
            </a:r>
            <a:r>
              <a:rPr lang="en-US" sz="800" dirty="0"/>
              <a:t> however, have </a:t>
            </a:r>
            <a:r>
              <a:rPr lang="en-US" sz="800" b="1" dirty="0"/>
              <a:t>a higher risk of developing preeclampsia (1 out of 3)</a:t>
            </a:r>
          </a:p>
          <a:p>
            <a:pPr defTabSz="931774">
              <a:defRPr/>
            </a:pPr>
            <a:r>
              <a:rPr lang="en-US" sz="800" dirty="0"/>
              <a:t>           preeclampsia – defined as having elevated blood pressure; </a:t>
            </a:r>
          </a:p>
          <a:p>
            <a:pPr defTabSz="931774">
              <a:defRPr/>
            </a:pPr>
            <a:r>
              <a:rPr lang="en-US" sz="800" dirty="0"/>
              <a:t>           with some moms also retaining water and spilling protein in their urine</a:t>
            </a:r>
          </a:p>
          <a:p>
            <a:pPr defTabSz="931774">
              <a:defRPr/>
            </a:pPr>
            <a:r>
              <a:rPr lang="en-US" sz="800" dirty="0"/>
              <a:t>3 – </a:t>
            </a:r>
            <a:r>
              <a:rPr lang="en-US" sz="800" b="1" dirty="0"/>
              <a:t>1 out of 5 moms with C3G will deliver a bit early </a:t>
            </a:r>
            <a:r>
              <a:rPr lang="en-US" sz="800" dirty="0"/>
              <a:t>– before 37 weeks gestation</a:t>
            </a:r>
          </a:p>
          <a:p>
            <a:pPr defTabSz="931774">
              <a:defRPr/>
            </a:pPr>
            <a:r>
              <a:rPr lang="en-US" sz="800" dirty="0"/>
              <a:t>4 – In compared to women without C3G – in our cohort – we DID NOT find our patient population to</a:t>
            </a:r>
          </a:p>
          <a:p>
            <a:pPr defTabSz="931774">
              <a:defRPr/>
            </a:pPr>
            <a:r>
              <a:rPr lang="en-US" sz="800" dirty="0"/>
              <a:t>	have a higher risk of miscarriage, low birth weight, ectopic pregnancy or needing a C section</a:t>
            </a:r>
          </a:p>
          <a:p>
            <a:pPr defTabSz="931774">
              <a:defRPr/>
            </a:pPr>
            <a:endParaRPr lang="en-US" sz="800" dirty="0"/>
          </a:p>
          <a:p>
            <a:pPr defTabSz="931774">
              <a:defRPr/>
            </a:pPr>
            <a:r>
              <a:rPr lang="en-US" sz="800" b="1" dirty="0"/>
              <a:t>We educate our C3G moms when interested in becoming pregnant</a:t>
            </a:r>
          </a:p>
          <a:p>
            <a:pPr defTabSz="931774">
              <a:defRPr/>
            </a:pPr>
            <a:r>
              <a:rPr lang="en-US" sz="800" b="1" dirty="0"/>
              <a:t>– </a:t>
            </a:r>
            <a:r>
              <a:rPr lang="en-US" sz="800" dirty="0"/>
              <a:t>and we will </a:t>
            </a:r>
            <a:r>
              <a:rPr lang="en-US" sz="800" b="1" dirty="0"/>
              <a:t>surveil them closely </a:t>
            </a:r>
            <a:r>
              <a:rPr lang="en-US" sz="800" dirty="0"/>
              <a:t>and adjust meds accordingly if needed</a:t>
            </a:r>
          </a:p>
          <a:p>
            <a:pPr defTabSz="931774">
              <a:defRPr/>
            </a:pPr>
            <a:r>
              <a:rPr lang="en-US" sz="800" dirty="0"/>
              <a:t>(monthly) for, elevated BP, urine protein, serum creatinine</a:t>
            </a:r>
          </a:p>
          <a:p>
            <a:pPr defTabSz="931774">
              <a:defRPr/>
            </a:pPr>
            <a:r>
              <a:rPr lang="en-US" sz="800" dirty="0"/>
              <a:t> – every 3 months or more often if we note a rise, increased BP and Urine protein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3EC54F-4A18-4163-AEEE-B003EF2EFD3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5230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sz="800" dirty="0"/>
              <a:t>One of our more valuable achievements this past year was the development of a </a:t>
            </a:r>
            <a:r>
              <a:rPr lang="en-US" sz="800" b="1" dirty="0"/>
              <a:t>recurrence risk tool </a:t>
            </a:r>
            <a:r>
              <a:rPr lang="en-US" sz="800" dirty="0"/>
              <a:t>that can</a:t>
            </a:r>
          </a:p>
          <a:p>
            <a:pPr defTabSz="931774">
              <a:defRPr/>
            </a:pPr>
            <a:r>
              <a:rPr lang="en-US" sz="800" dirty="0"/>
              <a:t> </a:t>
            </a:r>
            <a:r>
              <a:rPr lang="en-US" sz="800" b="1" dirty="0"/>
              <a:t>assist transplant nephrology teams </a:t>
            </a:r>
            <a:r>
              <a:rPr lang="en-US" sz="800" dirty="0"/>
              <a:t>in </a:t>
            </a:r>
            <a:r>
              <a:rPr lang="en-US" sz="800" b="1" dirty="0"/>
              <a:t>determining who is at greatest risk of recurrent C3G Post transplant.  </a:t>
            </a:r>
          </a:p>
          <a:p>
            <a:pPr defTabSz="931774">
              <a:defRPr/>
            </a:pPr>
            <a:endParaRPr lang="en-US" sz="800" dirty="0"/>
          </a:p>
          <a:p>
            <a:pPr defTabSz="931774">
              <a:defRPr/>
            </a:pPr>
            <a:r>
              <a:rPr lang="en-US" sz="800" dirty="0"/>
              <a:t>This </a:t>
            </a:r>
            <a:r>
              <a:rPr lang="en-US" sz="800" b="1" dirty="0"/>
              <a:t>scoring system is unprecedented in C3G </a:t>
            </a:r>
            <a:r>
              <a:rPr lang="en-US" sz="800" dirty="0"/>
              <a:t>and will </a:t>
            </a:r>
          </a:p>
          <a:p>
            <a:pPr defTabSz="931774">
              <a:defRPr/>
            </a:pPr>
            <a:r>
              <a:rPr lang="en-US" sz="800" b="1" dirty="0"/>
              <a:t>function to facilitate a proactive surveillance plan for patients post transplant.  </a:t>
            </a:r>
          </a:p>
          <a:p>
            <a:pPr defTabSz="931774">
              <a:defRPr/>
            </a:pPr>
            <a:endParaRPr lang="en-US" sz="800" dirty="0"/>
          </a:p>
          <a:p>
            <a:pPr defTabSz="931774">
              <a:defRPr/>
            </a:pPr>
            <a:r>
              <a:rPr lang="en-US" sz="800" dirty="0"/>
              <a:t>This was a poster was presented -European Meeting on Complement in Human Disease in Switzerland 8/2022</a:t>
            </a:r>
          </a:p>
          <a:p>
            <a:pPr defTabSz="931774">
              <a:defRPr/>
            </a:pPr>
            <a:r>
              <a:rPr lang="en-US" sz="800" dirty="0"/>
              <a:t> </a:t>
            </a:r>
          </a:p>
          <a:p>
            <a:pPr defTabSz="931774">
              <a:defRPr/>
            </a:pPr>
            <a:r>
              <a:rPr lang="en-US" sz="800" dirty="0"/>
              <a:t>We found some biomarkers (C3, C3c, C3 and C5 </a:t>
            </a:r>
            <a:r>
              <a:rPr lang="en-US" sz="800" dirty="0" err="1"/>
              <a:t>nephs</a:t>
            </a:r>
            <a:r>
              <a:rPr lang="en-US" sz="800" dirty="0"/>
              <a:t> and </a:t>
            </a:r>
            <a:r>
              <a:rPr lang="en-US" sz="800" dirty="0" err="1"/>
              <a:t>sMAC</a:t>
            </a:r>
            <a:r>
              <a:rPr lang="en-US" sz="800" dirty="0"/>
              <a:t>)</a:t>
            </a:r>
            <a:endParaRPr lang="en-US" sz="800" b="1" dirty="0"/>
          </a:p>
          <a:p>
            <a:pPr defTabSz="931774">
              <a:defRPr/>
            </a:pPr>
            <a:r>
              <a:rPr lang="en-US" sz="800" b="1" dirty="0"/>
              <a:t>play a roll in defining RISK RECURRENCE.</a:t>
            </a:r>
          </a:p>
          <a:p>
            <a:pPr defTabSz="931774">
              <a:defRPr/>
            </a:pPr>
            <a:endParaRPr lang="en-US" sz="800" dirty="0"/>
          </a:p>
          <a:p>
            <a:pPr defTabSz="931774">
              <a:defRPr/>
            </a:pPr>
            <a:r>
              <a:rPr lang="en-US" sz="800" b="1" dirty="0"/>
              <a:t>This research is of great value – and plays a significant role in moving our understanding forward.  </a:t>
            </a:r>
          </a:p>
          <a:p>
            <a:pPr defTabSz="931774">
              <a:defRPr/>
            </a:pPr>
            <a:r>
              <a:rPr lang="en-US" sz="800" dirty="0"/>
              <a:t>	We can BEST PREPARE for post transplant Success</a:t>
            </a:r>
          </a:p>
          <a:p>
            <a:pPr defTabSz="931774">
              <a:defRPr/>
            </a:pPr>
            <a:r>
              <a:rPr lang="en-US" sz="800" dirty="0"/>
              <a:t>	we can </a:t>
            </a:r>
            <a:r>
              <a:rPr lang="en-US" sz="800" b="1" dirty="0"/>
              <a:t>work to ensure there is a treatment strategy in place</a:t>
            </a:r>
          </a:p>
          <a:p>
            <a:pPr defTabSz="931774">
              <a:defRPr/>
            </a:pPr>
            <a:r>
              <a:rPr lang="en-US" sz="800" b="1" dirty="0"/>
              <a:t>	 </a:t>
            </a:r>
            <a:r>
              <a:rPr lang="en-US" sz="800" dirty="0"/>
              <a:t>- so in the event clinical and histologic recurrence arise </a:t>
            </a:r>
          </a:p>
          <a:p>
            <a:pPr defTabSz="931774">
              <a:defRPr/>
            </a:pPr>
            <a:r>
              <a:rPr lang="en-US" sz="800" dirty="0"/>
              <a:t>	the patient has access to a drug trial showing successful outcomes </a:t>
            </a:r>
          </a:p>
          <a:p>
            <a:pPr defTabSz="931774">
              <a:defRPr/>
            </a:pPr>
            <a:r>
              <a:rPr lang="en-US" sz="800" dirty="0"/>
              <a:t>	or we can assist local MD’s request MAP – compassionate use</a:t>
            </a:r>
          </a:p>
          <a:p>
            <a:pPr defTabSz="931774">
              <a:defRPr/>
            </a:pPr>
            <a:r>
              <a:rPr lang="en-US" sz="800" u="sng" dirty="0"/>
              <a:t>To that point - I will also mention that</a:t>
            </a:r>
          </a:p>
          <a:p>
            <a:pPr defTabSz="931774">
              <a:defRPr/>
            </a:pPr>
            <a:r>
              <a:rPr lang="en-US" sz="800" dirty="0"/>
              <a:t>	</a:t>
            </a:r>
            <a:r>
              <a:rPr lang="en-US" sz="800" b="1" dirty="0"/>
              <a:t>Our C3G NHXS is a conduit to our Clinical Trials</a:t>
            </a:r>
          </a:p>
          <a:p>
            <a:pPr defTabSz="931774">
              <a:defRPr/>
            </a:pPr>
            <a:r>
              <a:rPr lang="en-US" sz="800" dirty="0"/>
              <a:t>	</a:t>
            </a:r>
            <a:r>
              <a:rPr lang="en-US" sz="800" b="1" dirty="0"/>
              <a:t>80% of enrollees into drug trials come from our NHxS</a:t>
            </a:r>
            <a:endParaRPr lang="en-US" sz="800" dirty="0"/>
          </a:p>
          <a:p>
            <a:pPr defTabSz="931774">
              <a:defRPr/>
            </a:pPr>
            <a:r>
              <a:rPr lang="en-US" sz="800" b="1" dirty="0"/>
              <a:t>The only way we will find a Treatment for C3G – is to have clinical trial participation.</a:t>
            </a:r>
          </a:p>
          <a:p>
            <a:pPr defTabSz="931774">
              <a:defRPr/>
            </a:pPr>
            <a:endParaRPr lang="en-US" sz="800" dirty="0"/>
          </a:p>
          <a:p>
            <a:pPr defTabSz="931774">
              <a:defRPr/>
            </a:pPr>
            <a:r>
              <a:rPr lang="en-US" sz="800" dirty="0"/>
              <a:t>The </a:t>
            </a:r>
            <a:r>
              <a:rPr lang="en-US" sz="800" b="1" dirty="0"/>
              <a:t>Univ of Iowa is the lead recruitment site WORLD-WIDE </a:t>
            </a:r>
            <a:r>
              <a:rPr lang="en-US" sz="800" dirty="0"/>
              <a:t>for the Factor B Inhibitor Trial</a:t>
            </a:r>
          </a:p>
          <a:p>
            <a:pPr defTabSz="931774">
              <a:defRPr/>
            </a:pPr>
            <a:r>
              <a:rPr lang="en-US" sz="800" dirty="0"/>
              <a:t>	and we are the </a:t>
            </a:r>
            <a:r>
              <a:rPr lang="en-US" sz="800" b="1" dirty="0"/>
              <a:t>only site currently enrolling adolescents</a:t>
            </a:r>
            <a:r>
              <a:rPr lang="en-US" sz="800" dirty="0"/>
              <a:t> in the C3 Inhibitor Trial.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3EC54F-4A18-4163-AEEE-B003EF2EFD3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4999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800" b="1" dirty="0"/>
              <a:t>W receive many calls and e-mails from local transplant providers requesting guidance on </a:t>
            </a:r>
          </a:p>
          <a:p>
            <a:r>
              <a:rPr lang="en-US" sz="800" b="1" dirty="0"/>
              <a:t>Post transplant C3G recurrence and how to surveil patients</a:t>
            </a:r>
            <a:r>
              <a:rPr lang="en-US" sz="800" dirty="0"/>
              <a:t>, </a:t>
            </a:r>
          </a:p>
          <a:p>
            <a:r>
              <a:rPr lang="en-US" sz="800" dirty="0"/>
              <a:t>	we have also developed a protocol for </a:t>
            </a:r>
            <a:r>
              <a:rPr lang="en-US" sz="800" u="sng" dirty="0"/>
              <a:t>POST TRANSPLANT surveillance protocol:</a:t>
            </a:r>
          </a:p>
          <a:p>
            <a:endParaRPr lang="en-US" sz="800" dirty="0"/>
          </a:p>
          <a:p>
            <a:pPr defTabSz="931774">
              <a:defRPr/>
            </a:pPr>
            <a:r>
              <a:rPr lang="en-US" sz="800" dirty="0"/>
              <a:t>C3G recurrence is </a:t>
            </a:r>
            <a:r>
              <a:rPr lang="en-US" sz="800" b="1" dirty="0"/>
              <a:t>defined as one who has both Clinical AND Histologic Recurrence in their transplanted kidney.</a:t>
            </a:r>
          </a:p>
          <a:p>
            <a:pPr defTabSz="931774">
              <a:defRPr/>
            </a:pPr>
            <a:r>
              <a:rPr lang="en-US" sz="800" dirty="0"/>
              <a:t>	</a:t>
            </a:r>
          </a:p>
          <a:p>
            <a:pPr defTabSz="931774">
              <a:defRPr/>
            </a:pPr>
            <a:r>
              <a:rPr lang="en-US" sz="800" b="1" dirty="0"/>
              <a:t>If a stent is placed post transplant </a:t>
            </a:r>
            <a:r>
              <a:rPr lang="en-US" sz="800" dirty="0"/>
              <a:t>– once it is out – you begin to monitor for urine blood and protein</a:t>
            </a:r>
          </a:p>
          <a:p>
            <a:pPr defTabSz="931774">
              <a:defRPr/>
            </a:pPr>
            <a:endParaRPr lang="en-US" sz="800" dirty="0"/>
          </a:p>
          <a:p>
            <a:pPr defTabSz="931774">
              <a:defRPr/>
            </a:pPr>
            <a:r>
              <a:rPr lang="en-US" sz="800" dirty="0"/>
              <a:t>The appearance of </a:t>
            </a:r>
            <a:r>
              <a:rPr lang="en-US" sz="800" b="1" dirty="0"/>
              <a:t>urine blood may be the 1</a:t>
            </a:r>
            <a:r>
              <a:rPr lang="en-US" sz="800" b="1" baseline="30000" dirty="0"/>
              <a:t>st</a:t>
            </a:r>
            <a:r>
              <a:rPr lang="en-US" sz="800" b="1" dirty="0"/>
              <a:t> sign of return of inflammation [but not an indication to biopsy]</a:t>
            </a:r>
          </a:p>
          <a:p>
            <a:pPr defTabSz="931774">
              <a:defRPr/>
            </a:pPr>
            <a:endParaRPr lang="en-US" sz="800" dirty="0"/>
          </a:p>
          <a:p>
            <a:pPr defTabSz="931774">
              <a:defRPr/>
            </a:pPr>
            <a:r>
              <a:rPr lang="en-US" sz="800" dirty="0"/>
              <a:t>The appearance of </a:t>
            </a:r>
            <a:r>
              <a:rPr lang="en-US" sz="800" b="1" dirty="0"/>
              <a:t>urine protein is more likely to represent SIGNIFICANT recurrence </a:t>
            </a:r>
            <a:r>
              <a:rPr lang="en-US" sz="800" dirty="0"/>
              <a:t>(or an elevated creatinine)</a:t>
            </a:r>
          </a:p>
          <a:p>
            <a:pPr defTabSz="931774">
              <a:defRPr/>
            </a:pPr>
            <a:r>
              <a:rPr lang="en-US" sz="800" dirty="0"/>
              <a:t>– but </a:t>
            </a:r>
            <a:r>
              <a:rPr lang="en-US" sz="800" b="1" dirty="0"/>
              <a:t>urine protein is more specific </a:t>
            </a:r>
            <a:r>
              <a:rPr lang="en-US" sz="800" dirty="0"/>
              <a:t>since there are so many factors that could attribute to a rise in creatinine. </a:t>
            </a:r>
          </a:p>
          <a:p>
            <a:pPr defTabSz="931774">
              <a:defRPr/>
            </a:pPr>
            <a:endParaRPr lang="en-US" sz="800" dirty="0"/>
          </a:p>
          <a:p>
            <a:pPr defTabSz="931774">
              <a:defRPr/>
            </a:pPr>
            <a:r>
              <a:rPr lang="en-US" sz="800" dirty="0"/>
              <a:t>When the transplanted kidney is biopsied -  </a:t>
            </a:r>
            <a:r>
              <a:rPr lang="en-US" sz="800" b="1" dirty="0"/>
              <a:t>C3 deposition MAY be present in up to 90% of C3G patients.</a:t>
            </a:r>
          </a:p>
          <a:p>
            <a:pPr defTabSz="931774">
              <a:defRPr/>
            </a:pPr>
            <a:endParaRPr lang="en-US" sz="800" b="1" dirty="0"/>
          </a:p>
          <a:p>
            <a:pPr defTabSz="931774">
              <a:defRPr/>
            </a:pPr>
            <a:r>
              <a:rPr lang="en-US" sz="800" b="1" dirty="0"/>
              <a:t>Positivity of C3 alone </a:t>
            </a:r>
            <a:r>
              <a:rPr lang="en-US" sz="800" dirty="0"/>
              <a:t>on Immunofluorescence is NOT a sign of “actionable” recurrence</a:t>
            </a:r>
          </a:p>
          <a:p>
            <a:pPr defTabSz="931774">
              <a:defRPr/>
            </a:pPr>
            <a:r>
              <a:rPr lang="en-US" sz="800" b="1" dirty="0"/>
              <a:t>There must also be a clinical parameter to trigger Treatment some degree of significant proliferation on bx.</a:t>
            </a:r>
          </a:p>
          <a:p>
            <a:pPr defTabSz="931774">
              <a:defRPr/>
            </a:pPr>
            <a:endParaRPr lang="en-US" sz="800" dirty="0"/>
          </a:p>
          <a:p>
            <a:r>
              <a:rPr lang="en-US" sz="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Once recurrence has been confirmed – assess the eligibility for clinical trial.</a:t>
            </a:r>
            <a:endParaRPr lang="en-US" sz="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If no trial is available – consider terminal complement blockade or upstream blockade via managed access.  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931774">
              <a:defRPr/>
            </a:pPr>
            <a:endParaRPr lang="en-US" dirty="0"/>
          </a:p>
          <a:p>
            <a:pPr defTabSz="931774"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3EC54F-4A18-4163-AEEE-B003EF2EFD3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656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9CCE0-B768-4041-8058-B8AE62026E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A6174C-964D-48E9-94D4-0CD739B2D9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FC29AE-7D71-4FA4-8182-969FF5D08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1384A-4B0E-488B-B6D9-AA66C4A4D77D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D271C4-CAB5-465D-B62D-2820A8953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F6FD7-DD8B-44F1-B572-C1D8E5E5B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6599D-DA40-4268-B3C6-5C342F4A7D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003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BC7A5-A8AB-470E-BC17-2008A9612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3747CA-DBE2-4740-A0D0-B47A0C68CD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8AB019-91CC-46BD-BFA3-BA1A9A34F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1384A-4B0E-488B-B6D9-AA66C4A4D77D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495A0E-2108-453C-92C6-1BBA75053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C2F54-1462-45DE-9509-4905C641F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6599D-DA40-4268-B3C6-5C342F4A7D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838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E3AC61-0A0A-428F-ACB1-B4B9DA1501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994072-D98B-4AD9-AF5B-93AA08528C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7380BD-BEB3-491E-8C2D-25E04E84F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1384A-4B0E-488B-B6D9-AA66C4A4D77D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080E17-9ACD-4A65-96E6-6BDD6519B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0E25AE-A1CF-4C5E-8931-96973D92D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6599D-DA40-4268-B3C6-5C342F4A7D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474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9B257-D9D3-4524-A22A-626A34A31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24E6D4-B600-4827-8976-21393C3F3E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B90EDB-A7A0-4673-98D0-8DA091FA3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1384A-4B0E-488B-B6D9-AA66C4A4D77D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575BF-239A-4E1C-B97D-A506F9FA2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C3D90-7EA9-4478-8471-215E84714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6599D-DA40-4268-B3C6-5C342F4A7D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918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C8084-65EE-4CBA-A180-402998391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02F2F0-F90C-41F9-99D8-4CD9CF57CB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DCDC9E-3C01-47A1-B025-B1617130B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1384A-4B0E-488B-B6D9-AA66C4A4D77D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D1022B-5129-47D8-A9B9-2DD7456E3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93D78E-1035-4B86-A12C-019BC29B4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6599D-DA40-4268-B3C6-5C342F4A7D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87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7ED3A-7AF3-4F51-BBA0-A2D4F29F3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CE857D-FD11-4E23-988B-DF6572902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64A0AD-CB53-4F55-9EF7-1FEE8FFFCF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41FC09-8543-4E2D-8A52-201141BB2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1384A-4B0E-488B-B6D9-AA66C4A4D77D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B4F231-8B74-4931-A072-43F3B9A16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3DCA1D-C6D8-4060-AFC3-8EB8B42BF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6599D-DA40-4268-B3C6-5C342F4A7D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136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E7A2C-693C-468A-8066-6EA10FE86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FA4DFD-F3A0-4615-B51B-909C908BD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0DC7A0-0B7F-4343-893E-7A796ED067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4A07DD-28A0-4240-AA41-19E17036B9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F678B3-FE12-4FFF-A6D2-842CA33F41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8F460C-9D5F-444A-A97B-358EF1157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1384A-4B0E-488B-B6D9-AA66C4A4D77D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2799CE-8EEB-405E-A891-597F90182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AFC57C-3814-4643-AA15-3C6D2B249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6599D-DA40-4268-B3C6-5C342F4A7D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982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AB9E5-9354-4B8A-BAFC-41CC0FDB8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C059EC-D57A-4D49-BF5C-807948244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1384A-4B0E-488B-B6D9-AA66C4A4D77D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0C168B-D2F8-407E-AD08-E1A42C9C6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4DFA46-BF39-4E94-93B4-F766DD76C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6599D-DA40-4268-B3C6-5C342F4A7D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95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BF8BED-D742-47B1-8D2B-2C1DD8D8D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1384A-4B0E-488B-B6D9-AA66C4A4D77D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F36AEA-A77A-4FFA-B36F-82941FF6B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7B363D-B1BC-44BC-9D98-4E4821400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6599D-DA40-4268-B3C6-5C342F4A7D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788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868B6-9E0E-4A31-830A-20FD5836C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11424C-9A25-44E4-AA6E-E997EDEBC2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F96D2F-9537-4FEE-934D-002637319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C1F90D-65D2-4D42-BAFA-3AD90D4BD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1384A-4B0E-488B-B6D9-AA66C4A4D77D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D9734F-374D-40DA-95C6-8F4E27723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D5DEF5-4B57-4CA2-8E8A-B2D7D4F0F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6599D-DA40-4268-B3C6-5C342F4A7D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71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DC3A1-8DE0-4844-A8EA-17C3EFF99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E1C6B8-7FDE-49EF-92CA-E4C6E317A5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A86B4D-8E1D-4C88-A64C-21F61B2B6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070011-F28C-4BE0-A5D5-7C5BD9C34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1384A-4B0E-488B-B6D9-AA66C4A4D77D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07DC7B-B7F5-4C3B-A440-E1F8068F4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4E13C7-5A4F-44C7-993B-1CEEA11E2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6599D-DA40-4268-B3C6-5C342F4A7D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969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0C5C9C-4FC0-446B-A22D-5F6F793A4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2EAA31-574E-403C-9749-84A29BDEB3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5FFC75-458B-445E-BBD0-0FF4F235AB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1384A-4B0E-488B-B6D9-AA66C4A4D77D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6C2A8-49D6-4FC4-A059-089CE50922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CAB502-31B7-40D0-98AF-0BE6599A3C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66599D-DA40-4268-B3C6-5C342F4A7D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589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_caMQpiwiaU?feature=oembed" TargetMode="Externa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E89D1D-707C-4DC3-987D-0316F84EBC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992" y="351995"/>
            <a:ext cx="10860016" cy="615400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D43BBD2-AF65-4EE3-8CEB-3372C73DA22F}"/>
              </a:ext>
            </a:extLst>
          </p:cNvPr>
          <p:cNvSpPr/>
          <p:nvPr/>
        </p:nvSpPr>
        <p:spPr>
          <a:xfrm>
            <a:off x="4153841" y="961453"/>
            <a:ext cx="3638940" cy="156965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D45C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AE1D13-9C1A-453F-8A4E-579CDDA3A0B0}"/>
              </a:ext>
            </a:extLst>
          </p:cNvPr>
          <p:cNvSpPr txBox="1"/>
          <p:nvPr/>
        </p:nvSpPr>
        <p:spPr>
          <a:xfrm>
            <a:off x="4153841" y="967931"/>
            <a:ext cx="36389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D45C2C"/>
                </a:solidFill>
              </a:rPr>
              <a:t>Welcome to </a:t>
            </a:r>
            <a:r>
              <a:rPr lang="en-US" sz="4800" b="1" dirty="0">
                <a:solidFill>
                  <a:srgbClr val="D45C2C"/>
                </a:solidFill>
                <a:cs typeface="Snap ITC" panose="020F0502020204030204" pitchFamily="34" charset="0"/>
              </a:rPr>
              <a:t>Iowa</a:t>
            </a:r>
            <a:r>
              <a:rPr lang="en-US" sz="4800" b="1" dirty="0">
                <a:solidFill>
                  <a:srgbClr val="D45C2C"/>
                </a:solidFill>
              </a:rPr>
              <a:t>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BFC6C21-1D97-4CF7-97A9-7A7EBA69132F}"/>
              </a:ext>
            </a:extLst>
          </p:cNvPr>
          <p:cNvSpPr/>
          <p:nvPr/>
        </p:nvSpPr>
        <p:spPr>
          <a:xfrm>
            <a:off x="161925" y="85725"/>
            <a:ext cx="11877675" cy="6657975"/>
          </a:xfrm>
          <a:prstGeom prst="rect">
            <a:avLst/>
          </a:prstGeom>
          <a:noFill/>
          <a:ln>
            <a:solidFill>
              <a:srgbClr val="D45C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867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E9F4DA1-7FB7-452C-B4E3-C9AA04596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8169" y="486747"/>
            <a:ext cx="3965737" cy="528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3305F3FE-DD33-4571-9144-3A4818068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2914" y="862642"/>
            <a:ext cx="4653525" cy="5490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4722DAD-62CF-4746-B95A-8565FC06E272}"/>
              </a:ext>
            </a:extLst>
          </p:cNvPr>
          <p:cNvSpPr/>
          <p:nvPr/>
        </p:nvSpPr>
        <p:spPr>
          <a:xfrm>
            <a:off x="161925" y="85725"/>
            <a:ext cx="11877675" cy="6657975"/>
          </a:xfrm>
          <a:prstGeom prst="rect">
            <a:avLst/>
          </a:prstGeom>
          <a:noFill/>
          <a:ln w="19050">
            <a:solidFill>
              <a:srgbClr val="D45C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28E7E50-2C4D-49A2-8D60-2264DA69BA9F}"/>
              </a:ext>
            </a:extLst>
          </p:cNvPr>
          <p:cNvSpPr/>
          <p:nvPr/>
        </p:nvSpPr>
        <p:spPr>
          <a:xfrm>
            <a:off x="693292" y="298460"/>
            <a:ext cx="4755491" cy="5664225"/>
          </a:xfrm>
          <a:prstGeom prst="rect">
            <a:avLst/>
          </a:prstGeom>
          <a:noFill/>
          <a:ln w="76200">
            <a:solidFill>
              <a:srgbClr val="A918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C28C5B-0DE4-4A98-8C8A-688BEE90F9C3}"/>
              </a:ext>
            </a:extLst>
          </p:cNvPr>
          <p:cNvSpPr/>
          <p:nvPr/>
        </p:nvSpPr>
        <p:spPr>
          <a:xfrm>
            <a:off x="6096001" y="609600"/>
            <a:ext cx="5187350" cy="5955825"/>
          </a:xfrm>
          <a:prstGeom prst="rect">
            <a:avLst/>
          </a:prstGeom>
          <a:noFill/>
          <a:ln w="76200">
            <a:solidFill>
              <a:srgbClr val="A918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4877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8A6EFFE-0F48-46D9-A6C2-497DCACAD16F}"/>
              </a:ext>
            </a:extLst>
          </p:cNvPr>
          <p:cNvSpPr/>
          <p:nvPr/>
        </p:nvSpPr>
        <p:spPr>
          <a:xfrm>
            <a:off x="161925" y="85725"/>
            <a:ext cx="11877675" cy="6657975"/>
          </a:xfrm>
          <a:prstGeom prst="rect">
            <a:avLst/>
          </a:prstGeom>
          <a:noFill/>
          <a:ln w="76200">
            <a:solidFill>
              <a:srgbClr val="A918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ADEE6D-7DF9-4AD6-89FA-EE4EA6BA90D3}"/>
              </a:ext>
            </a:extLst>
          </p:cNvPr>
          <p:cNvSpPr txBox="1"/>
          <p:nvPr/>
        </p:nvSpPr>
        <p:spPr>
          <a:xfrm>
            <a:off x="3048000" y="213633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488D252-F51D-41B0-9781-C0D807D33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089" y="1126332"/>
            <a:ext cx="6392186" cy="502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8966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78140E6-681D-4ED2-8A6E-263C5AAAFC6D}"/>
              </a:ext>
            </a:extLst>
          </p:cNvPr>
          <p:cNvSpPr/>
          <p:nvPr/>
        </p:nvSpPr>
        <p:spPr>
          <a:xfrm>
            <a:off x="161925" y="85725"/>
            <a:ext cx="11877675" cy="6657975"/>
          </a:xfrm>
          <a:prstGeom prst="rect">
            <a:avLst/>
          </a:prstGeom>
          <a:noFill/>
          <a:ln w="76200">
            <a:solidFill>
              <a:srgbClr val="A918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110526-D17C-4F33-9622-3512606398B9}"/>
              </a:ext>
            </a:extLst>
          </p:cNvPr>
          <p:cNvSpPr txBox="1"/>
          <p:nvPr/>
        </p:nvSpPr>
        <p:spPr>
          <a:xfrm>
            <a:off x="3052762" y="340713"/>
            <a:ext cx="6096000" cy="369332"/>
          </a:xfrm>
          <a:prstGeom prst="rect">
            <a:avLst/>
          </a:prstGeom>
          <a:noFill/>
          <a:ln w="57150">
            <a:solidFill>
              <a:srgbClr val="A9185B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C3G Natural History Study Student Team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76D685-7976-40B5-84DB-E64340C224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2520"/>
          <a:stretch/>
        </p:blipFill>
        <p:spPr>
          <a:xfrm>
            <a:off x="271415" y="1006611"/>
            <a:ext cx="2064795" cy="5347269"/>
          </a:xfrm>
          <a:prstGeom prst="rect">
            <a:avLst/>
          </a:prstGeom>
          <a:effectLst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8D9057-3104-45DE-971F-1596086185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1837"/>
          <a:stretch/>
        </p:blipFill>
        <p:spPr>
          <a:xfrm>
            <a:off x="5853427" y="1113143"/>
            <a:ext cx="2303247" cy="5347269"/>
          </a:xfrm>
          <a:prstGeom prst="rect">
            <a:avLst/>
          </a:prstGeom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9252A0-9274-95F1-EBD1-808112B985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190" t="9522" r="731" b="66211"/>
          <a:stretch/>
        </p:blipFill>
        <p:spPr>
          <a:xfrm>
            <a:off x="2324889" y="2027278"/>
            <a:ext cx="3549331" cy="874661"/>
          </a:xfrm>
          <a:prstGeom prst="rect">
            <a:avLst/>
          </a:prstGeom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A53243-3D6F-3660-235B-8D8992AD76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096" t="58635" b="18878"/>
          <a:stretch/>
        </p:blipFill>
        <p:spPr>
          <a:xfrm>
            <a:off x="2336210" y="4713039"/>
            <a:ext cx="3549331" cy="801043"/>
          </a:xfrm>
          <a:prstGeom prst="rect">
            <a:avLst/>
          </a:prstGeom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54F32D-B25A-3C35-15B1-4F4E7DEE22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268" t="64524" r="2471" b="13927"/>
          <a:stretch/>
        </p:blipFill>
        <p:spPr>
          <a:xfrm>
            <a:off x="8124560" y="4855082"/>
            <a:ext cx="3796025" cy="819903"/>
          </a:xfrm>
          <a:prstGeom prst="rect">
            <a:avLst/>
          </a:prstGeom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DAA03C-3CD1-7B89-74CB-0A32EEE04E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553" t="8436" r="1455" b="66501"/>
          <a:stretch/>
        </p:blipFill>
        <p:spPr>
          <a:xfrm>
            <a:off x="8092446" y="1928805"/>
            <a:ext cx="3828139" cy="91152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5056904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FD902AB-F9BD-4A7F-BA91-5A2B272286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7" r="13875"/>
          <a:stretch/>
        </p:blipFill>
        <p:spPr>
          <a:xfrm>
            <a:off x="6244814" y="1323719"/>
            <a:ext cx="5636765" cy="1797809"/>
          </a:xfrm>
          <a:prstGeom prst="rect">
            <a:avLst/>
          </a:prstGeom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8DC1A8-62D8-45D3-A0E6-6AC301385D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72" t="7397" r="4416"/>
          <a:stretch/>
        </p:blipFill>
        <p:spPr>
          <a:xfrm>
            <a:off x="608048" y="1323719"/>
            <a:ext cx="5190643" cy="1760621"/>
          </a:xfrm>
          <a:prstGeom prst="rect">
            <a:avLst/>
          </a:prstGeom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EE79CD-CE95-4EB4-9C02-118BC426275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275"/>
          <a:stretch/>
        </p:blipFill>
        <p:spPr>
          <a:xfrm>
            <a:off x="608578" y="3773661"/>
            <a:ext cx="5338607" cy="1760621"/>
          </a:xfrm>
          <a:prstGeom prst="rect">
            <a:avLst/>
          </a:prstGeom>
          <a:effectLst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91A834-E4A1-4300-8047-9E316F921EE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6374"/>
          <a:stretch/>
        </p:blipFill>
        <p:spPr>
          <a:xfrm>
            <a:off x="6244813" y="3749249"/>
            <a:ext cx="5636765" cy="1785032"/>
          </a:xfrm>
          <a:prstGeom prst="rect">
            <a:avLst/>
          </a:prstGeom>
          <a:effectLst/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627E39A-D3B2-4FE2-9C63-D0C325ED8A41}"/>
              </a:ext>
            </a:extLst>
          </p:cNvPr>
          <p:cNvSpPr/>
          <p:nvPr/>
        </p:nvSpPr>
        <p:spPr>
          <a:xfrm>
            <a:off x="161925" y="85725"/>
            <a:ext cx="11877675" cy="6657975"/>
          </a:xfrm>
          <a:prstGeom prst="rect">
            <a:avLst/>
          </a:prstGeom>
          <a:noFill/>
          <a:ln w="76200">
            <a:solidFill>
              <a:srgbClr val="A918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BB26F46-4FDD-41D3-B817-417E14D5BDBA}"/>
              </a:ext>
            </a:extLst>
          </p:cNvPr>
          <p:cNvSpPr/>
          <p:nvPr/>
        </p:nvSpPr>
        <p:spPr>
          <a:xfrm>
            <a:off x="1899821" y="1518082"/>
            <a:ext cx="4047364" cy="156625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C3123C9-76F0-43A2-8229-16A770F767A1}"/>
              </a:ext>
            </a:extLst>
          </p:cNvPr>
          <p:cNvSpPr/>
          <p:nvPr/>
        </p:nvSpPr>
        <p:spPr>
          <a:xfrm>
            <a:off x="2052221" y="3885967"/>
            <a:ext cx="4047364" cy="156625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94278A-C134-4FDF-A457-7BC60D95BDA0}"/>
              </a:ext>
            </a:extLst>
          </p:cNvPr>
          <p:cNvSpPr/>
          <p:nvPr/>
        </p:nvSpPr>
        <p:spPr>
          <a:xfrm>
            <a:off x="7760562" y="1651247"/>
            <a:ext cx="4055617" cy="135450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39F68CD-3DFE-4F36-8D05-895133CA1BB9}"/>
              </a:ext>
            </a:extLst>
          </p:cNvPr>
          <p:cNvSpPr/>
          <p:nvPr/>
        </p:nvSpPr>
        <p:spPr>
          <a:xfrm>
            <a:off x="7904972" y="3991843"/>
            <a:ext cx="3911207" cy="135450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63B6A6-54A4-4745-B4D7-13FA6E782D2A}"/>
              </a:ext>
            </a:extLst>
          </p:cNvPr>
          <p:cNvSpPr/>
          <p:nvPr/>
        </p:nvSpPr>
        <p:spPr>
          <a:xfrm>
            <a:off x="2128838" y="5078027"/>
            <a:ext cx="390525" cy="1702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6500E6-92EA-45B4-8EE2-DD33CEE243B9}"/>
              </a:ext>
            </a:extLst>
          </p:cNvPr>
          <p:cNvSpPr txBox="1"/>
          <p:nvPr/>
        </p:nvSpPr>
        <p:spPr>
          <a:xfrm>
            <a:off x="2075357" y="5032831"/>
            <a:ext cx="5052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Sterba</a:t>
            </a:r>
          </a:p>
        </p:txBody>
      </p:sp>
    </p:spTree>
    <p:extLst>
      <p:ext uri="{BB962C8B-B14F-4D97-AF65-F5344CB8AC3E}">
        <p14:creationId xmlns:p14="http://schemas.microsoft.com/office/powerpoint/2010/main" val="27208442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156C25-3A75-46A8-9579-B9E9E34F212B}"/>
              </a:ext>
            </a:extLst>
          </p:cNvPr>
          <p:cNvSpPr/>
          <p:nvPr/>
        </p:nvSpPr>
        <p:spPr>
          <a:xfrm>
            <a:off x="161925" y="85725"/>
            <a:ext cx="11877675" cy="6657975"/>
          </a:xfrm>
          <a:prstGeom prst="rect">
            <a:avLst/>
          </a:prstGeom>
          <a:noFill/>
          <a:ln w="76200">
            <a:solidFill>
              <a:srgbClr val="A918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3413F898-3C93-4192-978E-0FFF66DD1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96" y="207302"/>
            <a:ext cx="11447008" cy="6443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76657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E89D1D-707C-4DC3-987D-0316F84EBC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992" y="351995"/>
            <a:ext cx="10860016" cy="615400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D43BBD2-AF65-4EE3-8CEB-3372C73DA22F}"/>
              </a:ext>
            </a:extLst>
          </p:cNvPr>
          <p:cNvSpPr/>
          <p:nvPr/>
        </p:nvSpPr>
        <p:spPr>
          <a:xfrm>
            <a:off x="2351314" y="478972"/>
            <a:ext cx="6792686" cy="200852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D45C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AE1D13-9C1A-453F-8A4E-579CDDA3A0B0}"/>
              </a:ext>
            </a:extLst>
          </p:cNvPr>
          <p:cNvSpPr txBox="1"/>
          <p:nvPr/>
        </p:nvSpPr>
        <p:spPr>
          <a:xfrm>
            <a:off x="2203269" y="548502"/>
            <a:ext cx="71932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D45C2C"/>
                </a:solidFill>
                <a:latin typeface="American Typewriter" panose="02090604020004020304" pitchFamily="18" charset="77"/>
              </a:rPr>
              <a:t>Thanks for listening!</a:t>
            </a:r>
          </a:p>
          <a:p>
            <a:pPr algn="ctr"/>
            <a:r>
              <a:rPr lang="en-US" sz="4000" b="1" dirty="0">
                <a:solidFill>
                  <a:srgbClr val="D45C2C"/>
                </a:solidFill>
                <a:latin typeface="American Typewriter" panose="02090604020004020304" pitchFamily="18" charset="77"/>
              </a:rPr>
              <a:t> </a:t>
            </a:r>
          </a:p>
          <a:p>
            <a:pPr algn="ctr"/>
            <a:r>
              <a:rPr lang="en-US" sz="4000" b="1" dirty="0">
                <a:solidFill>
                  <a:srgbClr val="D45C2C"/>
                </a:solidFill>
                <a:latin typeface="American Typewriter" panose="02090604020004020304" pitchFamily="18" charset="77"/>
              </a:rPr>
              <a:t>Any questions?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BFC6C21-1D97-4CF7-97A9-7A7EBA69132F}"/>
              </a:ext>
            </a:extLst>
          </p:cNvPr>
          <p:cNvSpPr/>
          <p:nvPr/>
        </p:nvSpPr>
        <p:spPr>
          <a:xfrm>
            <a:off x="161925" y="85725"/>
            <a:ext cx="11877675" cy="6657975"/>
          </a:xfrm>
          <a:prstGeom prst="rect">
            <a:avLst/>
          </a:prstGeom>
          <a:noFill/>
          <a:ln>
            <a:solidFill>
              <a:srgbClr val="D45C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1499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C04C7DA-E4E2-4460-8357-A2C220B071DB}"/>
              </a:ext>
            </a:extLst>
          </p:cNvPr>
          <p:cNvSpPr/>
          <p:nvPr/>
        </p:nvSpPr>
        <p:spPr>
          <a:xfrm>
            <a:off x="161925" y="85725"/>
            <a:ext cx="11877675" cy="6657975"/>
          </a:xfrm>
          <a:prstGeom prst="rect">
            <a:avLst/>
          </a:prstGeom>
          <a:noFill/>
          <a:ln w="57150">
            <a:solidFill>
              <a:srgbClr val="A918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nline Media 3" descr="It's Corn - Songify This ft. Tariq and Recess Therapy">
            <a:hlinkClick r:id="" action="ppaction://media"/>
            <a:extLst>
              <a:ext uri="{FF2B5EF4-FFF2-40B4-BE49-F238E27FC236}">
                <a16:creationId xmlns:a16="http://schemas.microsoft.com/office/drawing/2014/main" id="{025D7208-8662-A94A-CAB2-BADF50591CE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91044" y="259509"/>
            <a:ext cx="11219437" cy="633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272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uman Lifespan Images – Browse 2,663 Stock Photos, Vectors, and Video |  Adobe Stock">
            <a:extLst>
              <a:ext uri="{FF2B5EF4-FFF2-40B4-BE49-F238E27FC236}">
                <a16:creationId xmlns:a16="http://schemas.microsoft.com/office/drawing/2014/main" id="{82DAF679-2D51-0AB6-8D11-C0F651857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270" y="1462955"/>
            <a:ext cx="8649460" cy="518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F036F8-8A6F-4D6A-A810-92EB2C5179BB}"/>
              </a:ext>
            </a:extLst>
          </p:cNvPr>
          <p:cNvSpPr txBox="1"/>
          <p:nvPr/>
        </p:nvSpPr>
        <p:spPr>
          <a:xfrm>
            <a:off x="1082842" y="277362"/>
            <a:ext cx="99621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A9185B"/>
                </a:solidFill>
              </a:rPr>
              <a:t>Natural History Studies gather information on how a disease affects a person over a lifetime.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F713CFF-90D8-4034-8A30-F7A59750E98A}"/>
              </a:ext>
            </a:extLst>
          </p:cNvPr>
          <p:cNvSpPr/>
          <p:nvPr/>
        </p:nvSpPr>
        <p:spPr>
          <a:xfrm>
            <a:off x="1082843" y="352926"/>
            <a:ext cx="9962146" cy="926091"/>
          </a:xfrm>
          <a:prstGeom prst="roundRect">
            <a:avLst/>
          </a:prstGeom>
          <a:noFill/>
          <a:ln w="38100">
            <a:solidFill>
              <a:srgbClr val="A918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363B99-E944-40D6-B003-BA7D3839DBA7}"/>
              </a:ext>
            </a:extLst>
          </p:cNvPr>
          <p:cNvSpPr/>
          <p:nvPr/>
        </p:nvSpPr>
        <p:spPr>
          <a:xfrm>
            <a:off x="161925" y="85725"/>
            <a:ext cx="11877675" cy="6657975"/>
          </a:xfrm>
          <a:prstGeom prst="rect">
            <a:avLst/>
          </a:prstGeom>
          <a:noFill/>
          <a:ln w="38100">
            <a:solidFill>
              <a:srgbClr val="A918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009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7D6A037-F319-D4E0-9A83-EC0725CB56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49" b="15965"/>
          <a:stretch/>
        </p:blipFill>
        <p:spPr>
          <a:xfrm>
            <a:off x="1170065" y="85725"/>
            <a:ext cx="9851870" cy="65691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BF9C1E-25D4-7299-68F0-55B370EABF86}"/>
              </a:ext>
            </a:extLst>
          </p:cNvPr>
          <p:cNvSpPr txBox="1"/>
          <p:nvPr/>
        </p:nvSpPr>
        <p:spPr>
          <a:xfrm>
            <a:off x="5719236" y="282934"/>
            <a:ext cx="35073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41AE75"/>
                </a:solidFill>
              </a:rPr>
              <a:t>We’re in 43 states…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606A5E-4087-4FBE-AEB0-B89D17A39E8A}"/>
              </a:ext>
            </a:extLst>
          </p:cNvPr>
          <p:cNvSpPr/>
          <p:nvPr/>
        </p:nvSpPr>
        <p:spPr>
          <a:xfrm>
            <a:off x="161925" y="85725"/>
            <a:ext cx="11877675" cy="6657975"/>
          </a:xfrm>
          <a:prstGeom prst="rect">
            <a:avLst/>
          </a:prstGeom>
          <a:noFill/>
          <a:ln w="38100">
            <a:solidFill>
              <a:srgbClr val="A918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2783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9F6C5B85-BCDE-23E8-887D-2242C42313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21063" r="15064" b="3719"/>
          <a:stretch/>
        </p:blipFill>
        <p:spPr>
          <a:xfrm>
            <a:off x="-1" y="464949"/>
            <a:ext cx="12118057" cy="59513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AF96B8-7F8C-0ADD-3DEC-E2AD74C42F1A}"/>
              </a:ext>
            </a:extLst>
          </p:cNvPr>
          <p:cNvSpPr txBox="1"/>
          <p:nvPr/>
        </p:nvSpPr>
        <p:spPr>
          <a:xfrm>
            <a:off x="6629489" y="172561"/>
            <a:ext cx="31941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41AE75"/>
                </a:solidFill>
              </a:rPr>
              <a:t>And 15 countries!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D7930E-0019-45D3-8469-8B02E51CC87B}"/>
              </a:ext>
            </a:extLst>
          </p:cNvPr>
          <p:cNvSpPr/>
          <p:nvPr/>
        </p:nvSpPr>
        <p:spPr>
          <a:xfrm>
            <a:off x="161925" y="85725"/>
            <a:ext cx="11877675" cy="6657975"/>
          </a:xfrm>
          <a:prstGeom prst="rect">
            <a:avLst/>
          </a:prstGeom>
          <a:noFill/>
          <a:ln w="38100">
            <a:solidFill>
              <a:srgbClr val="A918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4469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5A92BC41-5AE1-432E-87C7-12BF9E03D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1415" y="476778"/>
            <a:ext cx="7212450" cy="5920653"/>
          </a:xfrm>
          <a:prstGeom prst="rect">
            <a:avLst/>
          </a:prstGeom>
          <a:solidFill>
            <a:srgbClr val="406970">
              <a:alpha val="9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E846F1-8696-4DE7-98D3-A7027F1122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29463" y="1050828"/>
            <a:ext cx="5956353" cy="3404488"/>
          </a:xfrm>
        </p:spPr>
        <p:txBody>
          <a:bodyPr>
            <a:normAutofit/>
          </a:bodyPr>
          <a:lstStyle/>
          <a:p>
            <a:pPr algn="l"/>
            <a:r>
              <a:rPr lang="en-US" sz="4800" dirty="0">
                <a:solidFill>
                  <a:srgbClr val="FFFFFF"/>
                </a:solidFill>
              </a:rPr>
              <a:t>Education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28EFF9-F686-4711-84D0-A332BDDFA6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41495" y="4866870"/>
            <a:ext cx="5956353" cy="1247274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FFFFFF"/>
                </a:solidFill>
              </a:rPr>
              <a:t>This pamphlet was made possible through the generous donations of rare disease family members. </a:t>
            </a:r>
          </a:p>
        </p:txBody>
      </p: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DC0E1208-0B30-4396-AE7C-AEBFFAEE66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87478" y="4713662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86E8289A-2B1E-402E-8C3D-A693001988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4" t="3290" r="-1057" b="946"/>
          <a:stretch/>
        </p:blipFill>
        <p:spPr>
          <a:xfrm>
            <a:off x="152399" y="255525"/>
            <a:ext cx="4349015" cy="653280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E8A8721-592D-4F0E-916A-97ED7F549EA5}"/>
              </a:ext>
            </a:extLst>
          </p:cNvPr>
          <p:cNvSpPr/>
          <p:nvPr/>
        </p:nvSpPr>
        <p:spPr>
          <a:xfrm>
            <a:off x="161926" y="130357"/>
            <a:ext cx="11877675" cy="6657974"/>
          </a:xfrm>
          <a:prstGeom prst="rect">
            <a:avLst/>
          </a:prstGeom>
          <a:noFill/>
          <a:ln w="38100">
            <a:solidFill>
              <a:srgbClr val="A918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37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7CC225-BEE8-1657-EB60-242749A0C62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642" y="18629"/>
            <a:ext cx="9728717" cy="560313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00C8F84-60A2-4EDA-86EC-DD3BB10B53AD}"/>
              </a:ext>
            </a:extLst>
          </p:cNvPr>
          <p:cNvSpPr/>
          <p:nvPr/>
        </p:nvSpPr>
        <p:spPr>
          <a:xfrm>
            <a:off x="161925" y="85725"/>
            <a:ext cx="11877675" cy="6657975"/>
          </a:xfrm>
          <a:prstGeom prst="rect">
            <a:avLst/>
          </a:prstGeom>
          <a:noFill/>
          <a:ln>
            <a:solidFill>
              <a:srgbClr val="D45C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014692-480A-657F-6746-7552C1FBD025}"/>
              </a:ext>
            </a:extLst>
          </p:cNvPr>
          <p:cNvSpPr txBox="1"/>
          <p:nvPr/>
        </p:nvSpPr>
        <p:spPr>
          <a:xfrm>
            <a:off x="2110566" y="5574149"/>
            <a:ext cx="797086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C3 tends to stay within </a:t>
            </a:r>
            <a:r>
              <a:rPr lang="en-US" sz="1400" b="1" i="0" dirty="0">
                <a:effectLst/>
              </a:rPr>
              <a:t>± </a:t>
            </a:r>
            <a:r>
              <a:rPr lang="en-US" sz="1400" b="1" dirty="0"/>
              <a:t>25 mg/dL of baseline value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Minimal change in eGFR over 1 year span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No association of baseline C3 level and change in UPCR/GFR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Individuals with low C3 at baseline rarely achieve stable GFR or UPC reduction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Modest association between ACE inhibitor use (Lisinopril/Enalapril) and decline in proteinuria</a:t>
            </a:r>
          </a:p>
        </p:txBody>
      </p:sp>
    </p:spTree>
    <p:extLst>
      <p:ext uri="{BB962C8B-B14F-4D97-AF65-F5344CB8AC3E}">
        <p14:creationId xmlns:p14="http://schemas.microsoft.com/office/powerpoint/2010/main" val="35877237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00C8F84-60A2-4EDA-86EC-DD3BB10B53AD}"/>
              </a:ext>
            </a:extLst>
          </p:cNvPr>
          <p:cNvSpPr/>
          <p:nvPr/>
        </p:nvSpPr>
        <p:spPr>
          <a:xfrm>
            <a:off x="161925" y="85725"/>
            <a:ext cx="11877675" cy="6657975"/>
          </a:xfrm>
          <a:prstGeom prst="rect">
            <a:avLst/>
          </a:prstGeom>
          <a:noFill/>
          <a:ln>
            <a:solidFill>
              <a:srgbClr val="D45C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FCBADF-1002-F795-BBE5-02740C5FD8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964" y="0"/>
            <a:ext cx="8720073" cy="59194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014692-480A-657F-6746-7552C1FBD025}"/>
              </a:ext>
            </a:extLst>
          </p:cNvPr>
          <p:cNvSpPr txBox="1"/>
          <p:nvPr/>
        </p:nvSpPr>
        <p:spPr>
          <a:xfrm>
            <a:off x="1735964" y="5940911"/>
            <a:ext cx="872007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/>
              <a:t>Most pregnancies are uneventful and have good outcomes for both mom and baby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/>
              <a:t>Higher risk of developing preeclampsia (1/3 of C3G pregnancies)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/>
              <a:t>Higher risk of delivering before 37 weeks gestation (1/5 of C3G pregnancies)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/>
              <a:t>No excess risk of miscarriage, low birth weight, ectopic pregnancy, or needing a c-section compared to a typical pregnancy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8063073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1CBE7AC-B768-4AAC-AA77-B0D37C9284BC}"/>
              </a:ext>
            </a:extLst>
          </p:cNvPr>
          <p:cNvSpPr txBox="1"/>
          <p:nvPr/>
        </p:nvSpPr>
        <p:spPr>
          <a:xfrm>
            <a:off x="5830304" y="351569"/>
            <a:ext cx="6151460" cy="61093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Looked at a group of 40 C3G patients who received a kidney transplant - 11 had disease recurrence.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Demographic characteristics (sex, ethnicity, age, DDD vs. C3GN) do not increase risk of recurrence.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Everyone who recurred had a C3 &lt;90, but so did ½ of the non-recurrence group. Having a low C3 does not necessarily mean you will recur.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Developed scoring system for forecasting outcome, showing that excess complement activity across multiple biomarker assays was the best predictor of recurrence.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Looking at all the biomarkers and genetic variants, 5 biomarkers that were significantly different between recurrence and non-recurrence groups.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On evaluating each patient post kidney transplant, 1 point was awarded for each abnormal biomarker or genetic variant.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A total score of 3 or greater indicated high-risk for C3G recurrence (100% of the recurrence group had 3+ points).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106D197-AA0B-489A-BB3C-E32D73E76454}"/>
              </a:ext>
            </a:extLst>
          </p:cNvPr>
          <p:cNvSpPr/>
          <p:nvPr/>
        </p:nvSpPr>
        <p:spPr>
          <a:xfrm>
            <a:off x="5781994" y="174988"/>
            <a:ext cx="6248081" cy="6518776"/>
          </a:xfrm>
          <a:prstGeom prst="rect">
            <a:avLst/>
          </a:prstGeom>
          <a:noFill/>
          <a:ln w="28575">
            <a:solidFill>
              <a:srgbClr val="A918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55F77B-7090-D9A6-3E35-3CD4AB013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457"/>
            <a:ext cx="5629594" cy="685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1282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08D5780-085E-4E65-A5C0-576473C8706E}"/>
              </a:ext>
            </a:extLst>
          </p:cNvPr>
          <p:cNvSpPr/>
          <p:nvPr/>
        </p:nvSpPr>
        <p:spPr>
          <a:xfrm>
            <a:off x="197224" y="174988"/>
            <a:ext cx="11832851" cy="6518776"/>
          </a:xfrm>
          <a:prstGeom prst="rect">
            <a:avLst/>
          </a:prstGeom>
          <a:noFill/>
          <a:ln w="28575">
            <a:solidFill>
              <a:srgbClr val="A918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2300EF-3F1D-4C64-B36B-E94D99C45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3232" y="242699"/>
            <a:ext cx="6710818" cy="620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0616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957</TotalTime>
  <Words>2204</Words>
  <Application>Microsoft Office PowerPoint</Application>
  <PresentationFormat>Widescreen</PresentationFormat>
  <Paragraphs>255</Paragraphs>
  <Slides>16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American Typewriter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Education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Hall, Monica D</dc:creator>
  <cp:lastModifiedBy>Hendon, Jori E</cp:lastModifiedBy>
  <cp:revision>14</cp:revision>
  <cp:lastPrinted>2022-10-13T11:47:57Z</cp:lastPrinted>
  <dcterms:created xsi:type="dcterms:W3CDTF">2022-09-19T14:34:36Z</dcterms:created>
  <dcterms:modified xsi:type="dcterms:W3CDTF">2022-10-13T11:48:05Z</dcterms:modified>
</cp:coreProperties>
</file>