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</p:sldMasterIdLst>
  <p:notesMasterIdLst>
    <p:notesMasterId r:id="rId17"/>
  </p:notesMasterIdLst>
  <p:sldIdLst>
    <p:sldId id="256" r:id="rId6"/>
    <p:sldId id="372" r:id="rId7"/>
    <p:sldId id="257" r:id="rId8"/>
    <p:sldId id="595" r:id="rId9"/>
    <p:sldId id="594" r:id="rId10"/>
    <p:sldId id="596" r:id="rId11"/>
    <p:sldId id="597" r:id="rId12"/>
    <p:sldId id="513" r:id="rId13"/>
    <p:sldId id="590" r:id="rId14"/>
    <p:sldId id="526" r:id="rId15"/>
    <p:sldId id="4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72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  <p15:guide id="5" orient="horz" pos="2335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7" orient="horz" pos="642" userDrawn="1">
          <p15:clr>
            <a:srgbClr val="A4A3A4"/>
          </p15:clr>
        </p15:guide>
        <p15:guide id="8" orient="horz" pos="3840" userDrawn="1">
          <p15:clr>
            <a:srgbClr val="A4A3A4"/>
          </p15:clr>
        </p15:guide>
        <p15:guide id="9" pos="192" userDrawn="1">
          <p15:clr>
            <a:srgbClr val="A4A3A4"/>
          </p15:clr>
        </p15:guide>
        <p15:guide id="10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FD78"/>
    <a:srgbClr val="FFFC00"/>
    <a:srgbClr val="FFCE00"/>
    <a:srgbClr val="D6D6D6"/>
    <a:srgbClr val="000000"/>
    <a:srgbClr val="2D7E94"/>
    <a:srgbClr val="FFE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6" autoAdjust="0"/>
    <p:restoredTop sz="86395"/>
  </p:normalViewPr>
  <p:slideViewPr>
    <p:cSldViewPr>
      <p:cViewPr varScale="1">
        <p:scale>
          <a:sx n="68" d="100"/>
          <a:sy n="68" d="100"/>
        </p:scale>
        <p:origin x="300" y="72"/>
      </p:cViewPr>
      <p:guideLst>
        <p:guide orient="horz" pos="2160"/>
        <p:guide pos="3840"/>
        <p:guide orient="horz" pos="4272"/>
        <p:guide orient="horz" pos="480"/>
        <p:guide orient="horz" pos="2335"/>
        <p:guide orient="horz" pos="864"/>
        <p:guide orient="horz" pos="642"/>
        <p:guide orient="horz" pos="3840"/>
        <p:guide pos="192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E649-5200-DF46-939B-9FA76922D33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4983-FFB4-104B-A295-DC7CF97B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8132" indent="-2877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0974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1363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1752" indent="-23019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2142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2531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2920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3310" indent="-2301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A8205-DDDA-C749-A0D3-CF5DC87AD2D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I am the PI in a number of clinical trials testing anti-complement therapeutics.</a:t>
            </a:r>
          </a:p>
          <a:p>
            <a:r>
              <a:rPr lang="en-US" dirty="0">
                <a:latin typeface="Calibri" charset="0"/>
              </a:rPr>
              <a:t>Since there are no targeted therapeutics I can prescribe – we have made it our mission to change that (by trial).</a:t>
            </a:r>
          </a:p>
        </p:txBody>
      </p:sp>
    </p:spTree>
    <p:extLst>
      <p:ext uri="{BB962C8B-B14F-4D97-AF65-F5344CB8AC3E}">
        <p14:creationId xmlns:p14="http://schemas.microsoft.com/office/powerpoint/2010/main" val="123877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always call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04983-FFB4-104B-A295-DC7CF97B5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always call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04983-FFB4-104B-A295-DC7CF97B5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A2EB-D587-0A42-B720-D8807E8122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75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is mostly available in abstract form</a:t>
            </a:r>
          </a:p>
          <a:p>
            <a:endParaRPr lang="en-US" dirty="0"/>
          </a:p>
          <a:p>
            <a:r>
              <a:rPr lang="en-US" dirty="0"/>
              <a:t>It is worth noting that Pegcetacoplan is probably the farthest ahead in safety data collection</a:t>
            </a:r>
          </a:p>
          <a:p>
            <a:endParaRPr lang="en-US" dirty="0"/>
          </a:p>
          <a:p>
            <a:r>
              <a:rPr lang="en-US" dirty="0"/>
              <a:t>Many other options are coming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A2EB-D587-0A42-B720-D8807E8122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Strongly encourage you to go to clinical </a:t>
            </a:r>
            <a:r>
              <a:rPr lang="en-US" dirty="0" err="1"/>
              <a:t>trials.gov</a:t>
            </a:r>
            <a:r>
              <a:rPr lang="en-US" dirty="0"/>
              <a:t>:  15 studies</a:t>
            </a:r>
          </a:p>
          <a:p>
            <a:endParaRPr lang="en-US" dirty="0"/>
          </a:p>
          <a:p>
            <a:r>
              <a:rPr lang="en-US" dirty="0"/>
              <a:t>Phase III means placebo</a:t>
            </a:r>
          </a:p>
          <a:p>
            <a:r>
              <a:rPr lang="en-US" dirty="0"/>
              <a:t>Only going to talk about AP blockers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6A2EB-D587-0A42-B720-D8807E8122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8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3"/>
            <a:ext cx="2743200" cy="5287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3"/>
            <a:ext cx="80264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0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82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38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38201"/>
            <a:ext cx="6815667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1"/>
            <a:ext cx="4011084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0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7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1"/>
            <a:ext cx="2743200" cy="5287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1"/>
            <a:ext cx="802640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38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38203"/>
            <a:ext cx="6815667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57403"/>
            <a:ext cx="4011084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102659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57628"/>
            <a:ext cx="8839200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441"/>
            <a:ext cx="11582400" cy="4648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23814"/>
            <a:ext cx="12192000" cy="109859"/>
          </a:xfrm>
          <a:prstGeom prst="rect">
            <a:avLst/>
          </a:prstGeom>
          <a:solidFill>
            <a:srgbClr val="FFE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782159"/>
            <a:ext cx="12192000" cy="8890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5036C-50DC-4057-B629-5092EB69A6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46" y="136522"/>
            <a:ext cx="2307854" cy="8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80741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57628"/>
            <a:ext cx="8839200" cy="76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1"/>
            <a:ext cx="115824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13F-635E-BA43-AC31-8AA5E2D6AACD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80741"/>
            <a:ext cx="12192000" cy="109859"/>
          </a:xfrm>
          <a:prstGeom prst="rect">
            <a:avLst/>
          </a:prstGeom>
          <a:solidFill>
            <a:srgbClr val="FFED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6782158"/>
            <a:ext cx="12192000" cy="75843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5" descr="C:\Users\potterr\Desktop\UI Stead Family Childrens_Logo_Full Color_DropShadow copy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24481"/>
            <a:ext cx="3149600" cy="7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i.research.uiowa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linicaltrials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linicaltrials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415A7F-6BDC-1848-88F0-7861D5B65234}"/>
              </a:ext>
            </a:extLst>
          </p:cNvPr>
          <p:cNvGrpSpPr/>
          <p:nvPr/>
        </p:nvGrpSpPr>
        <p:grpSpPr>
          <a:xfrm flipV="1">
            <a:off x="0" y="1023150"/>
            <a:ext cx="12192000" cy="119850"/>
            <a:chOff x="0" y="5579237"/>
            <a:chExt cx="27432000" cy="182880"/>
          </a:xfrm>
        </p:grpSpPr>
        <p:sp>
          <p:nvSpPr>
            <p:cNvPr id="6" name="Rectangle 1029">
              <a:extLst>
                <a:ext uri="{FF2B5EF4-FFF2-40B4-BE49-F238E27FC236}">
                  <a16:creationId xmlns:a16="http://schemas.microsoft.com/office/drawing/2014/main" id="{6AADAC56-C7BB-534A-80AF-AA7553ECD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79237"/>
              <a:ext cx="4572000" cy="182880"/>
            </a:xfrm>
            <a:prstGeom prst="rect">
              <a:avLst/>
            </a:prstGeom>
            <a:solidFill>
              <a:srgbClr val="FF5B35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8" name="Rectangle 1029">
              <a:extLst>
                <a:ext uri="{FF2B5EF4-FFF2-40B4-BE49-F238E27FC236}">
                  <a16:creationId xmlns:a16="http://schemas.microsoft.com/office/drawing/2014/main" id="{91AB0F12-D1FD-6B48-A1D0-7EEDC25BF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579237"/>
              <a:ext cx="4572000" cy="182880"/>
            </a:xfrm>
            <a:prstGeom prst="rect">
              <a:avLst/>
            </a:prstGeom>
            <a:solidFill>
              <a:srgbClr val="F7B33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9" name="Rectangle 1029">
              <a:extLst>
                <a:ext uri="{FF2B5EF4-FFF2-40B4-BE49-F238E27FC236}">
                  <a16:creationId xmlns:a16="http://schemas.microsoft.com/office/drawing/2014/main" id="{DB77EF8D-E289-8648-9C8B-22853CFA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79237"/>
              <a:ext cx="4572000" cy="182880"/>
            </a:xfrm>
            <a:prstGeom prst="rect">
              <a:avLst/>
            </a:prstGeom>
            <a:solidFill>
              <a:srgbClr val="63A70A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0" name="Rectangle 1029">
              <a:extLst>
                <a:ext uri="{FF2B5EF4-FFF2-40B4-BE49-F238E27FC236}">
                  <a16:creationId xmlns:a16="http://schemas.microsoft.com/office/drawing/2014/main" id="{78360D23-DF05-674F-B8F3-409A2D21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0" y="5579237"/>
              <a:ext cx="4572000" cy="182880"/>
            </a:xfrm>
            <a:prstGeom prst="rect">
              <a:avLst/>
            </a:prstGeom>
            <a:solidFill>
              <a:srgbClr val="7E4082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1" name="Rectangle 1029">
              <a:extLst>
                <a:ext uri="{FF2B5EF4-FFF2-40B4-BE49-F238E27FC236}">
                  <a16:creationId xmlns:a16="http://schemas.microsoft.com/office/drawing/2014/main" id="{2046A5F3-BE2B-EF40-BDAE-CB84012B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0" y="5579237"/>
              <a:ext cx="4572000" cy="182880"/>
            </a:xfrm>
            <a:prstGeom prst="rect">
              <a:avLst/>
            </a:prstGeom>
            <a:solidFill>
              <a:srgbClr val="F1EA40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2" name="Rectangle 1029">
              <a:extLst>
                <a:ext uri="{FF2B5EF4-FFF2-40B4-BE49-F238E27FC236}">
                  <a16:creationId xmlns:a16="http://schemas.microsoft.com/office/drawing/2014/main" id="{4CEDA6E9-02A5-BD48-9153-05A58723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0" y="5579237"/>
              <a:ext cx="4572000" cy="182880"/>
            </a:xfrm>
            <a:prstGeom prst="rect">
              <a:avLst/>
            </a:prstGeom>
            <a:solidFill>
              <a:srgbClr val="007DA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18AECF-5526-354E-AF64-836B9BEAA5E7}"/>
              </a:ext>
            </a:extLst>
          </p:cNvPr>
          <p:cNvGrpSpPr/>
          <p:nvPr/>
        </p:nvGrpSpPr>
        <p:grpSpPr>
          <a:xfrm flipV="1">
            <a:off x="3124200" y="3348052"/>
            <a:ext cx="6096000" cy="157148"/>
            <a:chOff x="0" y="5579237"/>
            <a:chExt cx="27432000" cy="182880"/>
          </a:xfrm>
        </p:grpSpPr>
        <p:sp>
          <p:nvSpPr>
            <p:cNvPr id="14" name="Rectangle 1029">
              <a:extLst>
                <a:ext uri="{FF2B5EF4-FFF2-40B4-BE49-F238E27FC236}">
                  <a16:creationId xmlns:a16="http://schemas.microsoft.com/office/drawing/2014/main" id="{7972CECE-B2ED-DF4F-AEC1-73955E47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79237"/>
              <a:ext cx="4572000" cy="182880"/>
            </a:xfrm>
            <a:prstGeom prst="rect">
              <a:avLst/>
            </a:prstGeom>
            <a:solidFill>
              <a:srgbClr val="FF5B35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5" name="Rectangle 1029">
              <a:extLst>
                <a:ext uri="{FF2B5EF4-FFF2-40B4-BE49-F238E27FC236}">
                  <a16:creationId xmlns:a16="http://schemas.microsoft.com/office/drawing/2014/main" id="{4A5F4830-BC25-7D4F-8859-2CAE3D7E9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579237"/>
              <a:ext cx="4572000" cy="182880"/>
            </a:xfrm>
            <a:prstGeom prst="rect">
              <a:avLst/>
            </a:prstGeom>
            <a:solidFill>
              <a:srgbClr val="F7B33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6" name="Rectangle 1029">
              <a:extLst>
                <a:ext uri="{FF2B5EF4-FFF2-40B4-BE49-F238E27FC236}">
                  <a16:creationId xmlns:a16="http://schemas.microsoft.com/office/drawing/2014/main" id="{F57C3892-3422-7145-B2F6-8995B27FF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5579237"/>
              <a:ext cx="4572000" cy="182880"/>
            </a:xfrm>
            <a:prstGeom prst="rect">
              <a:avLst/>
            </a:prstGeom>
            <a:solidFill>
              <a:srgbClr val="63A70A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7" name="Rectangle 1029">
              <a:extLst>
                <a:ext uri="{FF2B5EF4-FFF2-40B4-BE49-F238E27FC236}">
                  <a16:creationId xmlns:a16="http://schemas.microsoft.com/office/drawing/2014/main" id="{CDE9A49C-520B-8845-9744-73F7D26C4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0" y="5579237"/>
              <a:ext cx="4572000" cy="182880"/>
            </a:xfrm>
            <a:prstGeom prst="rect">
              <a:avLst/>
            </a:prstGeom>
            <a:solidFill>
              <a:srgbClr val="7E4082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8" name="Rectangle 1029">
              <a:extLst>
                <a:ext uri="{FF2B5EF4-FFF2-40B4-BE49-F238E27FC236}">
                  <a16:creationId xmlns:a16="http://schemas.microsoft.com/office/drawing/2014/main" id="{5A66469A-A023-3C4F-A065-88C652EC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0" y="5579237"/>
              <a:ext cx="4572000" cy="182880"/>
            </a:xfrm>
            <a:prstGeom prst="rect">
              <a:avLst/>
            </a:prstGeom>
            <a:solidFill>
              <a:srgbClr val="F1EA40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9" name="Rectangle 1029">
              <a:extLst>
                <a:ext uri="{FF2B5EF4-FFF2-40B4-BE49-F238E27FC236}">
                  <a16:creationId xmlns:a16="http://schemas.microsoft.com/office/drawing/2014/main" id="{2F786BCD-7E70-F04A-8AB3-5B5E32F1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0" y="5579237"/>
              <a:ext cx="4572000" cy="182880"/>
            </a:xfrm>
            <a:prstGeom prst="rect">
              <a:avLst/>
            </a:prstGeom>
            <a:solidFill>
              <a:srgbClr val="007DA4"/>
            </a:solidFill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11964" tIns="58223" rIns="111964" bIns="58223" anchor="ctr"/>
            <a:lstStyle>
              <a:lvl1pPr defTabSz="446088" eaLnBrk="0" hangingPunct="0">
                <a:spcBef>
                  <a:spcPts val="425"/>
                </a:spcBef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17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1779588" indent="-685800" defTabSz="446088" eaLnBrk="0" hangingPunct="0">
                <a:spcBef>
                  <a:spcPts val="9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6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2pPr>
              <a:lvl3pPr marL="2743200" indent="-552450" defTabSz="446088" eaLnBrk="0" hangingPunct="0">
                <a:spcBef>
                  <a:spcPts val="788"/>
                </a:spcBef>
                <a:buChar char="•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31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3pPr>
              <a:lvl4pPr marL="3836988" indent="-549275" defTabSz="446088" eaLnBrk="0" hangingPunct="0">
                <a:spcBef>
                  <a:spcPts val="600"/>
                </a:spcBef>
                <a:buChar char="–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4pPr>
              <a:lvl5pPr marL="4933950" indent="-547688" defTabSz="446088" eaLnBrk="0" hangingPunct="0">
                <a:spcBef>
                  <a:spcPts val="600"/>
                </a:spcBef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5pPr>
              <a:lvl6pPr marL="53911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6pPr>
              <a:lvl7pPr marL="58483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7pPr>
              <a:lvl8pPr marL="63055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8pPr>
              <a:lvl9pPr marL="6762750" indent="-547688" defTabSz="446088" eaLnBrk="0" fontAlgn="base" hangingPunct="0">
                <a:lnSpc>
                  <a:spcPct val="87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»"/>
                <a:tabLst>
                  <a:tab pos="0" algn="l"/>
                  <a:tab pos="446088" algn="l"/>
                  <a:tab pos="895350" algn="l"/>
                  <a:tab pos="1344613" algn="l"/>
                  <a:tab pos="1795463" algn="l"/>
                  <a:tab pos="2244725" algn="l"/>
                  <a:tab pos="2693988" algn="l"/>
                  <a:tab pos="3143250" algn="l"/>
                  <a:tab pos="3589338" algn="l"/>
                  <a:tab pos="4043363" algn="l"/>
                  <a:tab pos="4487863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6613" algn="l"/>
                  <a:tab pos="7635875" algn="l"/>
                  <a:tab pos="8081963" algn="l"/>
                  <a:tab pos="8534400" algn="l"/>
                  <a:tab pos="8980488" algn="l"/>
                  <a:tab pos="9407525" algn="l"/>
                  <a:tab pos="10131425" algn="l"/>
                  <a:tab pos="10858500" algn="l"/>
                  <a:tab pos="11579225" algn="l"/>
                  <a:tab pos="12303125" algn="l"/>
                  <a:tab pos="13027025" algn="l"/>
                  <a:tab pos="13750925" algn="l"/>
                  <a:tab pos="14474825" algn="l"/>
                  <a:tab pos="15198725" algn="l"/>
                  <a:tab pos="15917863" algn="l"/>
                  <a:tab pos="166417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endParaRPr lang="en-GB" altLang="zh-CN" sz="2987" dirty="0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339FBB-45DB-CB43-9F66-1A2DA872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926425"/>
            <a:ext cx="9601200" cy="2340775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rgbClr val="2D7E94"/>
                </a:solidFill>
              </a:rPr>
            </a:br>
            <a:r>
              <a:rPr lang="en-US" sz="3600" dirty="0">
                <a:solidFill>
                  <a:srgbClr val="2D7E94"/>
                </a:solidFill>
              </a:rPr>
              <a:t> The Future</a:t>
            </a:r>
            <a:br>
              <a:rPr lang="en-US" sz="3600" dirty="0">
                <a:solidFill>
                  <a:srgbClr val="2D7E94"/>
                </a:solidFill>
              </a:rPr>
            </a:br>
            <a:br>
              <a:rPr lang="en-US" sz="3600" dirty="0">
                <a:solidFill>
                  <a:srgbClr val="2D7E94"/>
                </a:solidFill>
              </a:rPr>
            </a:br>
            <a:r>
              <a:rPr lang="en-US" sz="3600" dirty="0">
                <a:solidFill>
                  <a:srgbClr val="2D7E94"/>
                </a:solidFill>
              </a:rPr>
              <a:t>Treating C3 Glomerulopathy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77C1C-5CFF-0044-8D7F-87C1FD61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8534400" cy="17526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Carla M. Nester MD, MSA, FASN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Jean E. Robillard MD, Chair in Pediatric Nephrology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Director, Division of Pediatric Nephrology, Dialysis and Transplantation</a:t>
            </a: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Associate Director, Molecular Otolaryngology and Renal Research Laboratory</a:t>
            </a:r>
          </a:p>
          <a:p>
            <a:pPr>
              <a:buClr>
                <a:schemeClr val="hlink"/>
              </a:buClr>
              <a:defRPr/>
            </a:pPr>
            <a:endParaRPr lang="en-US" dirty="0">
              <a:solidFill>
                <a:srgbClr val="29292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>
              <a:buClr>
                <a:schemeClr val="hlink"/>
              </a:buClr>
              <a:defRPr/>
            </a:pPr>
            <a:r>
              <a:rPr lang="en-US" dirty="0">
                <a:solidFill>
                  <a:srgbClr val="29292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C3 Glomerulopathy Family Support Group –  October 2022</a:t>
            </a:r>
          </a:p>
        </p:txBody>
      </p:sp>
    </p:spTree>
    <p:extLst>
      <p:ext uri="{BB962C8B-B14F-4D97-AF65-F5344CB8AC3E}">
        <p14:creationId xmlns:p14="http://schemas.microsoft.com/office/powerpoint/2010/main" val="367456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rc 208"/>
          <p:cNvSpPr/>
          <p:nvPr/>
        </p:nvSpPr>
        <p:spPr>
          <a:xfrm rot="14430162">
            <a:off x="6821762" y="2416501"/>
            <a:ext cx="655351" cy="565244"/>
          </a:xfrm>
          <a:prstGeom prst="arc">
            <a:avLst>
              <a:gd name="adj1" fmla="val 16324929"/>
              <a:gd name="adj2" fmla="val 0"/>
            </a:avLst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Arc 181"/>
          <p:cNvSpPr/>
          <p:nvPr/>
        </p:nvSpPr>
        <p:spPr>
          <a:xfrm rot="4330711">
            <a:off x="6611258" y="1772920"/>
            <a:ext cx="622937" cy="635214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Arc 197"/>
          <p:cNvSpPr/>
          <p:nvPr/>
        </p:nvSpPr>
        <p:spPr>
          <a:xfrm rot="1431463">
            <a:off x="4082739" y="5175813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86831" y="1596020"/>
            <a:ext cx="673776" cy="301625"/>
            <a:chOff x="5246685" y="927100"/>
            <a:chExt cx="673776" cy="301625"/>
          </a:xfrm>
        </p:grpSpPr>
        <p:sp>
          <p:nvSpPr>
            <p:cNvPr id="8" name="Oval 7"/>
            <p:cNvSpPr/>
            <p:nvPr/>
          </p:nvSpPr>
          <p:spPr>
            <a:xfrm>
              <a:off x="5286375" y="92710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6685" y="927425"/>
              <a:ext cx="6737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8454" y="3845844"/>
            <a:ext cx="555625" cy="309563"/>
            <a:chOff x="4273550" y="2551112"/>
            <a:chExt cx="555625" cy="309563"/>
          </a:xfrm>
        </p:grpSpPr>
        <p:sp>
          <p:nvSpPr>
            <p:cNvPr id="31" name="Oval 30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24999" y="4892519"/>
            <a:ext cx="353783" cy="341312"/>
            <a:chOff x="2492375" y="943300"/>
            <a:chExt cx="353783" cy="341312"/>
          </a:xfrm>
        </p:grpSpPr>
        <p:sp>
          <p:nvSpPr>
            <p:cNvPr id="4" name="Oval 3"/>
            <p:cNvSpPr/>
            <p:nvPr/>
          </p:nvSpPr>
          <p:spPr>
            <a:xfrm>
              <a:off x="2492375" y="943300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1442" y="950140"/>
              <a:ext cx="344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</a:t>
              </a:r>
            </a:p>
          </p:txBody>
        </p:sp>
      </p:grpSp>
      <p:sp>
        <p:nvSpPr>
          <p:cNvPr id="91" name="Oval 90"/>
          <p:cNvSpPr/>
          <p:nvPr/>
        </p:nvSpPr>
        <p:spPr>
          <a:xfrm>
            <a:off x="4458345" y="5752787"/>
            <a:ext cx="262788" cy="234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90102" y="5726362"/>
            <a:ext cx="390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C5a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6831245" y="2867391"/>
            <a:ext cx="326616" cy="263888"/>
            <a:chOff x="488717" y="5923220"/>
            <a:chExt cx="326616" cy="263888"/>
          </a:xfrm>
        </p:grpSpPr>
        <p:sp>
          <p:nvSpPr>
            <p:cNvPr id="94" name="Oval 93"/>
            <p:cNvSpPr/>
            <p:nvPr/>
          </p:nvSpPr>
          <p:spPr>
            <a:xfrm>
              <a:off x="511011" y="5952660"/>
              <a:ext cx="262788" cy="23444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8717" y="5923220"/>
              <a:ext cx="3266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560056" y="2221536"/>
            <a:ext cx="359991" cy="341312"/>
            <a:chOff x="1676346" y="5113133"/>
            <a:chExt cx="359991" cy="341312"/>
          </a:xfrm>
        </p:grpSpPr>
        <p:sp>
          <p:nvSpPr>
            <p:cNvPr id="98" name="Oval 97"/>
            <p:cNvSpPr/>
            <p:nvPr/>
          </p:nvSpPr>
          <p:spPr>
            <a:xfrm>
              <a:off x="1676346" y="511313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92222" y="5133947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48060" y="427078"/>
            <a:ext cx="352204" cy="341312"/>
            <a:chOff x="2213134" y="4172703"/>
            <a:chExt cx="352204" cy="341312"/>
          </a:xfrm>
        </p:grpSpPr>
        <p:sp>
          <p:nvSpPr>
            <p:cNvPr id="100" name="Oval 99"/>
            <p:cNvSpPr/>
            <p:nvPr/>
          </p:nvSpPr>
          <p:spPr>
            <a:xfrm>
              <a:off x="2213134" y="417270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1223" y="4190415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0430" y="1014317"/>
            <a:ext cx="390655" cy="266153"/>
            <a:chOff x="4540423" y="1130954"/>
            <a:chExt cx="390655" cy="266153"/>
          </a:xfrm>
        </p:grpSpPr>
        <p:sp>
          <p:nvSpPr>
            <p:cNvPr id="105" name="Oval 104"/>
            <p:cNvSpPr/>
            <p:nvPr/>
          </p:nvSpPr>
          <p:spPr>
            <a:xfrm>
              <a:off x="4599161" y="1162659"/>
              <a:ext cx="262788" cy="23444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40423" y="1130954"/>
              <a:ext cx="3906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C3a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57010" y="1348095"/>
            <a:ext cx="555625" cy="309563"/>
            <a:chOff x="4273550" y="2551112"/>
            <a:chExt cx="555625" cy="309563"/>
          </a:xfrm>
        </p:grpSpPr>
        <p:sp>
          <p:nvSpPr>
            <p:cNvPr id="114" name="Oval 113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4285" y="2266363"/>
            <a:ext cx="642142" cy="301625"/>
            <a:chOff x="6320770" y="1960798"/>
            <a:chExt cx="642142" cy="301625"/>
          </a:xfrm>
        </p:grpSpPr>
        <p:sp>
          <p:nvSpPr>
            <p:cNvPr id="117" name="Oval 116"/>
            <p:cNvSpPr/>
            <p:nvPr/>
          </p:nvSpPr>
          <p:spPr>
            <a:xfrm>
              <a:off x="6351645" y="1960798"/>
              <a:ext cx="555625" cy="30162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20770" y="1968736"/>
              <a:ext cx="642142" cy="253916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B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746276" y="3217465"/>
            <a:ext cx="734537" cy="423701"/>
            <a:chOff x="5220979" y="3047867"/>
            <a:chExt cx="734537" cy="423701"/>
          </a:xfrm>
        </p:grpSpPr>
        <p:grpSp>
          <p:nvGrpSpPr>
            <p:cNvPr id="27" name="Group 26"/>
            <p:cNvGrpSpPr/>
            <p:nvPr/>
          </p:nvGrpSpPr>
          <p:grpSpPr>
            <a:xfrm>
              <a:off x="5220979" y="3162005"/>
              <a:ext cx="555625" cy="309563"/>
              <a:chOff x="4273550" y="2551112"/>
              <a:chExt cx="555625" cy="30956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85629" y="3047867"/>
              <a:ext cx="369887" cy="276999"/>
              <a:chOff x="3456922" y="4951412"/>
              <a:chExt cx="369887" cy="27699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456922" y="5013299"/>
                <a:ext cx="369887" cy="176213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68670" y="4951412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Bb</a:t>
                </a: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5081436" y="98139"/>
            <a:ext cx="1857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 Pathway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529211" y="4277587"/>
            <a:ext cx="1094892" cy="431780"/>
            <a:chOff x="3059160" y="4521603"/>
            <a:chExt cx="1094892" cy="431780"/>
          </a:xfrm>
        </p:grpSpPr>
        <p:grpSp>
          <p:nvGrpSpPr>
            <p:cNvPr id="172" name="Group 171"/>
            <p:cNvGrpSpPr/>
            <p:nvPr/>
          </p:nvGrpSpPr>
          <p:grpSpPr>
            <a:xfrm>
              <a:off x="3598427" y="4643820"/>
              <a:ext cx="555625" cy="309563"/>
              <a:chOff x="4273550" y="2551112"/>
              <a:chExt cx="555625" cy="309563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059160" y="4521603"/>
              <a:ext cx="734537" cy="423701"/>
              <a:chOff x="5220979" y="3047867"/>
              <a:chExt cx="734537" cy="423701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5220979" y="3162005"/>
                <a:ext cx="555625" cy="309563"/>
                <a:chOff x="4273550" y="2551112"/>
                <a:chExt cx="555625" cy="309563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C3b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585629" y="3047867"/>
                <a:ext cx="369887" cy="276999"/>
                <a:chOff x="3456922" y="4951412"/>
                <a:chExt cx="369887" cy="276999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456922" y="5013299"/>
                  <a:ext cx="369887" cy="176213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468670" y="4951412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Bb</a:t>
                  </a: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5282578" y="5407839"/>
            <a:ext cx="1900484" cy="913196"/>
            <a:chOff x="6148145" y="5293828"/>
            <a:chExt cx="1900484" cy="913196"/>
          </a:xfrm>
        </p:grpSpPr>
        <p:grpSp>
          <p:nvGrpSpPr>
            <p:cNvPr id="192" name="Group 191"/>
            <p:cNvGrpSpPr/>
            <p:nvPr/>
          </p:nvGrpSpPr>
          <p:grpSpPr>
            <a:xfrm>
              <a:off x="6408638" y="5293828"/>
              <a:ext cx="1120213" cy="705341"/>
              <a:chOff x="5826230" y="5269558"/>
              <a:chExt cx="1120213" cy="705341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6586267" y="5329098"/>
                <a:ext cx="360176" cy="555625"/>
                <a:chOff x="8485684" y="5119158"/>
                <a:chExt cx="360176" cy="555625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8485684" y="5119158"/>
                  <a:ext cx="360176" cy="555625"/>
                  <a:chOff x="8485684" y="5119158"/>
                  <a:chExt cx="360176" cy="555625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 rot="16200000">
                    <a:off x="8260472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 rot="16200000">
                    <a:off x="8348160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 rot="16200000">
                    <a:off x="8427759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 rot="16200000">
                    <a:off x="8515447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0" name="TextBox 189"/>
                <p:cNvSpPr txBox="1"/>
                <p:nvPr/>
              </p:nvSpPr>
              <p:spPr>
                <a:xfrm>
                  <a:off x="8494726" y="5230182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C9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317916" y="5269558"/>
                <a:ext cx="395637" cy="555625"/>
                <a:chOff x="6575085" y="4750424"/>
                <a:chExt cx="395637" cy="555625"/>
              </a:xfrm>
            </p:grpSpPr>
            <p:sp>
              <p:nvSpPr>
                <p:cNvPr id="6" name="Oval 5"/>
                <p:cNvSpPr/>
                <p:nvPr/>
              </p:nvSpPr>
              <p:spPr>
                <a:xfrm rot="5400000">
                  <a:off x="6466262" y="4877424"/>
                  <a:ext cx="555625" cy="3016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6575085" y="4850772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C8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6205237" y="5633587"/>
                <a:ext cx="472596" cy="341312"/>
                <a:chOff x="7068211" y="5825387"/>
                <a:chExt cx="472596" cy="341312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7068211" y="5825387"/>
                  <a:ext cx="472057" cy="34131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45170" y="5843133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C7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6050292" y="5289869"/>
                <a:ext cx="352492" cy="341312"/>
                <a:chOff x="6004385" y="4285278"/>
                <a:chExt cx="352492" cy="34131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004385" y="4285278"/>
                  <a:ext cx="350838" cy="3413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012762" y="4298401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C6</a:t>
                  </a: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5826230" y="5515824"/>
                <a:ext cx="555625" cy="309563"/>
                <a:chOff x="4273550" y="2551112"/>
                <a:chExt cx="555625" cy="309563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C5b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6148145" y="5976932"/>
              <a:ext cx="1900484" cy="230092"/>
              <a:chOff x="6092579" y="6088064"/>
              <a:chExt cx="1900484" cy="230092"/>
            </a:xfrm>
          </p:grpSpPr>
          <p:sp>
            <p:nvSpPr>
              <p:cNvPr id="194" name="Punched Tape 193"/>
              <p:cNvSpPr/>
              <p:nvPr/>
            </p:nvSpPr>
            <p:spPr>
              <a:xfrm>
                <a:off x="6092579" y="6088064"/>
                <a:ext cx="1900484" cy="230092"/>
              </a:xfrm>
              <a:prstGeom prst="flowChartPunchedTap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6" name="Straight Connector 195"/>
              <p:cNvCxnSpPr>
                <a:stCxn id="194" idx="0"/>
                <a:endCxn id="194" idx="2"/>
              </p:cNvCxnSpPr>
              <p:nvPr/>
            </p:nvCxnSpPr>
            <p:spPr>
              <a:xfrm>
                <a:off x="7042821" y="6111073"/>
                <a:ext cx="0" cy="18407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/>
              <p:cNvSpPr/>
              <p:nvPr/>
            </p:nvSpPr>
            <p:spPr>
              <a:xfrm>
                <a:off x="6458248" y="6159314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395102" y="6121120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3" name="Straight Arrow Connector 192"/>
          <p:cNvCxnSpPr/>
          <p:nvPr/>
        </p:nvCxnSpPr>
        <p:spPr>
          <a:xfrm>
            <a:off x="4394207" y="5150483"/>
            <a:ext cx="1134761" cy="45478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35280" y="4677658"/>
            <a:ext cx="1113278" cy="354279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4458345" y="3643899"/>
            <a:ext cx="1170246" cy="29299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4434423" y="4090483"/>
            <a:ext cx="1053494" cy="382137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Arc 150"/>
          <p:cNvSpPr/>
          <p:nvPr/>
        </p:nvSpPr>
        <p:spPr>
          <a:xfrm rot="5808562">
            <a:off x="5349398" y="484521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6027129" y="879873"/>
            <a:ext cx="0" cy="39032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5456374" y="1895236"/>
            <a:ext cx="1190142" cy="1139510"/>
          </a:xfrm>
          <a:prstGeom prst="donut">
            <a:avLst>
              <a:gd name="adj" fmla="val 26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6686151" y="2401721"/>
            <a:ext cx="643193" cy="0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992828" y="2401721"/>
            <a:ext cx="381403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5400000">
            <a:off x="5984287" y="1777259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1800000">
            <a:off x="6179860" y="1960034"/>
            <a:ext cx="85687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6300000">
            <a:off x="6559933" y="265732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11700000">
            <a:off x="5741103" y="295914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8000000">
            <a:off x="5467656" y="228973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51449" y="2300683"/>
            <a:ext cx="100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rot="5400000">
            <a:off x="5984287" y="3154903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7652393" y="1082652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19" name="Oval 21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73570" y="3572194"/>
              <a:ext cx="913584" cy="261610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D Inhibitor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628470" y="289775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29" name="Oval 22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91451" y="3583621"/>
              <a:ext cx="657462" cy="261610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 Inhibitor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544867" y="5841067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32" name="Oval 231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80636" y="3583621"/>
              <a:ext cx="1079098" cy="261610"/>
            </a:xfrm>
            <a:prstGeom prst="rect">
              <a:avLst/>
            </a:prstGeom>
            <a:no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C5a Receptor Blocker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022234" y="4622185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36" name="Oval 235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00065" y="3583621"/>
              <a:ext cx="657463" cy="261610"/>
            </a:xfrm>
            <a:prstGeom prst="rect">
              <a:avLst/>
            </a:prstGeom>
            <a:no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 Inhibitor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57799" y="4287587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 Convertase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780495" y="3230358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 Convertase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7772400" y="2606652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41" name="Oval 240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7193" y="3572192"/>
              <a:ext cx="906336" cy="261610"/>
            </a:xfrm>
            <a:prstGeom prst="rect">
              <a:avLst/>
            </a:prstGeom>
            <a:no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B Inhibitor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 rot="9090721">
            <a:off x="5627013" y="3097772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sp>
        <p:nvSpPr>
          <p:cNvPr id="247" name="TextBox 246"/>
          <p:cNvSpPr txBox="1"/>
          <p:nvPr/>
        </p:nvSpPr>
        <p:spPr>
          <a:xfrm rot="9090721">
            <a:off x="5650843" y="4052489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6AE6EE4-1D8A-BC4C-8F78-460AEA8C57F3}"/>
              </a:ext>
            </a:extLst>
          </p:cNvPr>
          <p:cNvGrpSpPr/>
          <p:nvPr/>
        </p:nvGrpSpPr>
        <p:grpSpPr>
          <a:xfrm>
            <a:off x="6326838" y="3654172"/>
            <a:ext cx="985941" cy="580957"/>
            <a:chOff x="6116458" y="3636115"/>
            <a:chExt cx="1252216" cy="81837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40C0417-1EB9-2F4A-B826-B0AF26E17CDE}"/>
                </a:ext>
              </a:extLst>
            </p:cNvPr>
            <p:cNvGrpSpPr/>
            <p:nvPr/>
          </p:nvGrpSpPr>
          <p:grpSpPr>
            <a:xfrm>
              <a:off x="6457274" y="3857052"/>
              <a:ext cx="911400" cy="390200"/>
              <a:chOff x="6066390" y="3769286"/>
              <a:chExt cx="911400" cy="3902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7C31A67-487A-B64C-9010-20BD8766394D}"/>
                  </a:ext>
                </a:extLst>
              </p:cNvPr>
              <p:cNvSpPr/>
              <p:nvPr/>
            </p:nvSpPr>
            <p:spPr>
              <a:xfrm>
                <a:off x="6066390" y="3810000"/>
                <a:ext cx="397231" cy="3013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27" name="Triangle 126">
                <a:extLst>
                  <a:ext uri="{FF2B5EF4-FFF2-40B4-BE49-F238E27FC236}">
                    <a16:creationId xmlns:a16="http://schemas.microsoft.com/office/drawing/2014/main" id="{8BBA69FA-F768-644F-9E3D-BA4E99DB88EA}"/>
                  </a:ext>
                </a:extLst>
              </p:cNvPr>
              <p:cNvSpPr/>
              <p:nvPr/>
            </p:nvSpPr>
            <p:spPr>
              <a:xfrm>
                <a:off x="6718051" y="3818145"/>
                <a:ext cx="259739" cy="244305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E87D30F-C740-DB42-84E3-B98A0101F89D}"/>
                  </a:ext>
                </a:extLst>
              </p:cNvPr>
              <p:cNvSpPr txBox="1"/>
              <p:nvPr/>
            </p:nvSpPr>
            <p:spPr>
              <a:xfrm>
                <a:off x="6463624" y="376928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197FE-9F1D-7345-8A1E-02101C4F39AC}"/>
                  </a:ext>
                </a:extLst>
              </p:cNvPr>
              <p:cNvSpPr txBox="1"/>
              <p:nvPr/>
            </p:nvSpPr>
            <p:spPr>
              <a:xfrm>
                <a:off x="6735239" y="3769286"/>
                <a:ext cx="150295" cy="39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</p:grpSp>
        <p:sp>
          <p:nvSpPr>
            <p:cNvPr id="124" name="Right Bracket 123">
              <a:extLst>
                <a:ext uri="{FF2B5EF4-FFF2-40B4-BE49-F238E27FC236}">
                  <a16:creationId xmlns:a16="http://schemas.microsoft.com/office/drawing/2014/main" id="{125DAD6A-1EEB-CF45-BCEF-566D70E2016A}"/>
                </a:ext>
              </a:extLst>
            </p:cNvPr>
            <p:cNvSpPr/>
            <p:nvPr/>
          </p:nvSpPr>
          <p:spPr>
            <a:xfrm rot="10800000" flipH="1">
              <a:off x="6116458" y="3636115"/>
              <a:ext cx="94471" cy="81837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550879-97A9-1B4D-8172-776D720D08A0}"/>
                </a:ext>
              </a:extLst>
            </p:cNvPr>
            <p:cNvCxnSpPr>
              <a:cxnSpLocks/>
            </p:cNvCxnSpPr>
            <p:nvPr/>
          </p:nvCxnSpPr>
          <p:spPr>
            <a:xfrm rot="-300000">
              <a:off x="6210929" y="4045303"/>
              <a:ext cx="246345" cy="20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E3A5D24-0F8E-574C-859F-5869204824CB}"/>
              </a:ext>
            </a:extLst>
          </p:cNvPr>
          <p:cNvSpPr txBox="1"/>
          <p:nvPr/>
        </p:nvSpPr>
        <p:spPr>
          <a:xfrm>
            <a:off x="982622" y="5223680"/>
            <a:ext cx="137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Eculizumab</a:t>
            </a:r>
          </a:p>
          <a:p>
            <a:r>
              <a:rPr lang="en-US" dirty="0">
                <a:solidFill>
                  <a:srgbClr val="00B0F0"/>
                </a:solidFill>
              </a:rPr>
              <a:t>Ravulizumab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D131D63-1C0A-7942-B8B9-3E9933AFEEC9}"/>
              </a:ext>
            </a:extLst>
          </p:cNvPr>
          <p:cNvSpPr txBox="1"/>
          <p:nvPr/>
        </p:nvSpPr>
        <p:spPr>
          <a:xfrm>
            <a:off x="2013365" y="1240245"/>
            <a:ext cx="3312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E79"/>
                </a:solidFill>
              </a:rPr>
              <a:t>Apellis:  </a:t>
            </a:r>
          </a:p>
          <a:p>
            <a:r>
              <a:rPr lang="en-US" dirty="0">
                <a:solidFill>
                  <a:srgbClr val="FF7E79"/>
                </a:solidFill>
              </a:rPr>
              <a:t>   Phase III Subcutaneous Infusion</a:t>
            </a:r>
          </a:p>
          <a:p>
            <a:r>
              <a:rPr lang="en-US" dirty="0">
                <a:solidFill>
                  <a:srgbClr val="FF7E79"/>
                </a:solidFill>
              </a:rPr>
              <a:t>   Twice weekly</a:t>
            </a:r>
          </a:p>
          <a:p>
            <a:r>
              <a:rPr lang="en-US" dirty="0">
                <a:solidFill>
                  <a:srgbClr val="FF7E79"/>
                </a:solidFill>
              </a:rPr>
              <a:t>   13yo and up</a:t>
            </a:r>
          </a:p>
          <a:p>
            <a:r>
              <a:rPr lang="en-US" dirty="0">
                <a:solidFill>
                  <a:srgbClr val="FF7E79"/>
                </a:solidFill>
              </a:rPr>
              <a:t>   Includes Tx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0ACFB83-49D0-3948-AA74-054E53935ABE}"/>
              </a:ext>
            </a:extLst>
          </p:cNvPr>
          <p:cNvSpPr txBox="1"/>
          <p:nvPr/>
        </p:nvSpPr>
        <p:spPr>
          <a:xfrm>
            <a:off x="9353398" y="3355822"/>
            <a:ext cx="1504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Novartis:  </a:t>
            </a:r>
          </a:p>
          <a:p>
            <a:r>
              <a:rPr lang="en-US" dirty="0">
                <a:solidFill>
                  <a:srgbClr val="0070C0"/>
                </a:solidFill>
              </a:rPr>
              <a:t>   Phase III </a:t>
            </a:r>
          </a:p>
          <a:p>
            <a:r>
              <a:rPr lang="en-US" dirty="0">
                <a:solidFill>
                  <a:srgbClr val="0070C0"/>
                </a:solidFill>
              </a:rPr>
              <a:t>   Oral </a:t>
            </a:r>
          </a:p>
          <a:p>
            <a:r>
              <a:rPr lang="en-US" dirty="0">
                <a:solidFill>
                  <a:srgbClr val="0070C0"/>
                </a:solidFill>
              </a:rPr>
              <a:t>   Twice daily</a:t>
            </a:r>
          </a:p>
          <a:p>
            <a:r>
              <a:rPr lang="en-US" dirty="0">
                <a:solidFill>
                  <a:srgbClr val="0070C0"/>
                </a:solidFill>
              </a:rPr>
              <a:t>   18yo and up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28A3B1D-E04D-EF4C-A85A-796C108A0673}"/>
              </a:ext>
            </a:extLst>
          </p:cNvPr>
          <p:cNvSpPr txBox="1"/>
          <p:nvPr/>
        </p:nvSpPr>
        <p:spPr>
          <a:xfrm>
            <a:off x="9619048" y="1154061"/>
            <a:ext cx="2477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BioCryst:  </a:t>
            </a:r>
          </a:p>
          <a:p>
            <a:r>
              <a:rPr lang="en-US" dirty="0">
                <a:solidFill>
                  <a:srgbClr val="00B050"/>
                </a:solidFill>
              </a:rPr>
              <a:t>   Phase II/III? open</a:t>
            </a:r>
          </a:p>
          <a:p>
            <a:r>
              <a:rPr lang="en-US" dirty="0">
                <a:solidFill>
                  <a:srgbClr val="00B050"/>
                </a:solidFill>
              </a:rPr>
              <a:t>        in Europe</a:t>
            </a:r>
          </a:p>
          <a:p>
            <a:r>
              <a:rPr lang="en-US" dirty="0">
                <a:solidFill>
                  <a:srgbClr val="00B050"/>
                </a:solidFill>
              </a:rPr>
              <a:t>   Oral </a:t>
            </a:r>
          </a:p>
          <a:p>
            <a:r>
              <a:rPr lang="en-US" dirty="0">
                <a:solidFill>
                  <a:srgbClr val="00B050"/>
                </a:solidFill>
              </a:rPr>
              <a:t>   Twice daily</a:t>
            </a:r>
          </a:p>
          <a:p>
            <a:r>
              <a:rPr lang="en-US" dirty="0">
                <a:solidFill>
                  <a:srgbClr val="00B050"/>
                </a:solidFill>
              </a:rPr>
              <a:t>   18yo and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0EC01-0ACE-424F-A686-09315213C2A2}"/>
              </a:ext>
            </a:extLst>
          </p:cNvPr>
          <p:cNvSpPr txBox="1"/>
          <p:nvPr/>
        </p:nvSpPr>
        <p:spPr>
          <a:xfrm>
            <a:off x="466791" y="243893"/>
            <a:ext cx="3942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Complement Blockade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D5B1C2-6DDD-2F7E-A92D-4580E5D44BB1}"/>
              </a:ext>
            </a:extLst>
          </p:cNvPr>
          <p:cNvGrpSpPr/>
          <p:nvPr/>
        </p:nvGrpSpPr>
        <p:grpSpPr>
          <a:xfrm>
            <a:off x="1213558" y="2823563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99C8CA-BA79-08D7-F57C-F0364FCAE9A1}"/>
                </a:ext>
              </a:extLst>
            </p:cNvPr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767611-BA78-3848-CFD3-643B04DE9969}"/>
                </a:ext>
              </a:extLst>
            </p:cNvPr>
            <p:cNvSpPr txBox="1"/>
            <p:nvPr/>
          </p:nvSpPr>
          <p:spPr>
            <a:xfrm>
              <a:off x="491451" y="3583621"/>
              <a:ext cx="657462" cy="261610"/>
            </a:xfrm>
            <a:prstGeom prst="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 Inhibitor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7BF073-B09D-7490-D4EB-B195EEDD4254}"/>
              </a:ext>
            </a:extLst>
          </p:cNvPr>
          <p:cNvSpPr txBox="1"/>
          <p:nvPr/>
        </p:nvSpPr>
        <p:spPr>
          <a:xfrm>
            <a:off x="337738" y="3573117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Arrowhead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Phase I/II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D1, D85 sq Injection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9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55670C-E36D-C74E-9C90-AA46D67E3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1804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11893"/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FAC67-7C3B-894F-B5FC-10C552C1B80D}"/>
              </a:ext>
            </a:extLst>
          </p:cNvPr>
          <p:cNvSpPr txBox="1"/>
          <p:nvPr/>
        </p:nvSpPr>
        <p:spPr>
          <a:xfrm>
            <a:off x="2514600" y="3657600"/>
            <a:ext cx="6999608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FFC000"/>
                </a:solidFill>
              </a:rPr>
              <a:t>Good Health To All!</a:t>
            </a:r>
          </a:p>
        </p:txBody>
      </p:sp>
    </p:spTree>
    <p:extLst>
      <p:ext uri="{BB962C8B-B14F-4D97-AF65-F5344CB8AC3E}">
        <p14:creationId xmlns:p14="http://schemas.microsoft.com/office/powerpoint/2010/main" val="591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066800" y="5884988"/>
            <a:ext cx="10058400" cy="8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156" tIns="40578" rIns="81156" bIns="40578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My conflicts are managed by a University of Iowa mandatory conflict plan.</a:t>
            </a:r>
          </a:p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Both prior and current relationships are on record at the University of Iowa’s Conflict in Research Office: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3"/>
              </a:rPr>
              <a:t>https://coi.research.uiowa.edu/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5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0776"/>
              </p:ext>
            </p:extLst>
          </p:nvPr>
        </p:nvGraphicFramePr>
        <p:xfrm>
          <a:off x="1066800" y="1993900"/>
          <a:ext cx="10058400" cy="3492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59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Affiliation / Financial Interest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Organization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Molecular Otolaryngology and Renal Research Laboratory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1R01DK110023-01A1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47478" marR="47478" marT="19791" marB="197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Investigator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ChemoCentryx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455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Investigator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Alexion Pharmaceuticals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Novartis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Retrophin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686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BioCryst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278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Site Investigator, Advisory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Apellis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7231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Data Safety Monitoring Board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Kira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3477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Author Royalties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UpToDate</a:t>
                      </a:r>
                    </a:p>
                  </a:txBody>
                  <a:tcPr marL="63305" marR="63305" marT="23749" marB="23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0894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4550" y="1295400"/>
            <a:ext cx="7962900" cy="358947"/>
          </a:xfrm>
          <a:prstGeom prst="rect">
            <a:avLst/>
          </a:prstGeom>
          <a:noFill/>
        </p:spPr>
        <p:txBody>
          <a:bodyPr wrap="square" lIns="81156" tIns="40578" rIns="81156" bIns="4057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includes a list of current (within the last 24 months) affiliations: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35795-12B2-8542-81CC-0BFB43DF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830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5944-890C-3E4D-9F48-E0C9E170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DAC4-11C5-6A44-9A46-6F1B78AD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441"/>
            <a:ext cx="11582400" cy="5029559"/>
          </a:xfrm>
        </p:spPr>
        <p:txBody>
          <a:bodyPr>
            <a:normAutofit/>
          </a:bodyPr>
          <a:lstStyle/>
          <a:p>
            <a:r>
              <a:rPr lang="en-US" dirty="0"/>
              <a:t>Quickly review how to find a clinical trial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inclusion and exclusion criteria for trials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 the features of a given trial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Quickly review published data on current trial agents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2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960-A802-B3D8-D2FB-160B0BCA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B6B3-7049-3F5A-9789-F9821221E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-1685652"/>
            <a:ext cx="5943600" cy="4648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Sample inclusions</a:t>
            </a:r>
          </a:p>
          <a:p>
            <a:pPr lvl="1"/>
            <a:r>
              <a:rPr lang="en-US" dirty="0"/>
              <a:t>C3G Biopsy</a:t>
            </a:r>
          </a:p>
          <a:p>
            <a:pPr lvl="1"/>
            <a:r>
              <a:rPr lang="en-US" dirty="0"/>
              <a:t>At least 1 gram of urine protein</a:t>
            </a:r>
          </a:p>
          <a:p>
            <a:pPr lvl="1"/>
            <a:r>
              <a:rPr lang="en-US" dirty="0"/>
              <a:t>eGFR &gt;30</a:t>
            </a:r>
          </a:p>
          <a:p>
            <a:pPr lvl="1"/>
            <a:r>
              <a:rPr lang="en-US" dirty="0"/>
              <a:t>Stable medications</a:t>
            </a:r>
          </a:p>
          <a:p>
            <a:pPr lvl="1"/>
            <a:r>
              <a:rPr lang="en-US" dirty="0"/>
              <a:t>No complement drugs in last 6 months</a:t>
            </a:r>
          </a:p>
          <a:p>
            <a:pPr lvl="1"/>
            <a:endParaRPr lang="en-US" dirty="0"/>
          </a:p>
          <a:p>
            <a:r>
              <a:rPr lang="en-US" dirty="0"/>
              <a:t>Sample exclusions</a:t>
            </a:r>
          </a:p>
          <a:p>
            <a:pPr lvl="1"/>
            <a:r>
              <a:rPr lang="en-US" dirty="0"/>
              <a:t>Age (most are 12 and older)</a:t>
            </a:r>
          </a:p>
          <a:p>
            <a:pPr lvl="1"/>
            <a:r>
              <a:rPr lang="en-US" dirty="0"/>
              <a:t>Not all accept transplant</a:t>
            </a:r>
          </a:p>
          <a:p>
            <a:pPr lvl="1"/>
            <a:r>
              <a:rPr lang="en-US" dirty="0"/>
              <a:t>Urine protein too low</a:t>
            </a:r>
          </a:p>
          <a:p>
            <a:pPr lvl="1"/>
            <a:r>
              <a:rPr lang="en-US" dirty="0"/>
              <a:t>Too much scarring</a:t>
            </a:r>
          </a:p>
          <a:p>
            <a:pPr lvl="1"/>
            <a:r>
              <a:rPr lang="en-US" dirty="0"/>
              <a:t>eGFR below 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97180-0784-0EC4-BA65-E31F35174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7459"/>
            <a:ext cx="5029200" cy="316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FBB8-E8F2-DBDD-7681-F1C84F857B2A}"/>
              </a:ext>
            </a:extLst>
          </p:cNvPr>
          <p:cNvSpPr txBox="1"/>
          <p:nvPr/>
        </p:nvSpPr>
        <p:spPr>
          <a:xfrm>
            <a:off x="442732" y="1106269"/>
            <a:ext cx="248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https://clinicaltrials.gov/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41895-46FB-42C1-0276-53DF0516C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393109"/>
            <a:ext cx="7772400" cy="22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960-A802-B3D8-D2FB-160B0BCA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trial: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97180-0784-0EC4-BA65-E31F35174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7459"/>
            <a:ext cx="5029200" cy="316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45FBB8-E8F2-DBDD-7681-F1C84F857B2A}"/>
              </a:ext>
            </a:extLst>
          </p:cNvPr>
          <p:cNvSpPr txBox="1"/>
          <p:nvPr/>
        </p:nvSpPr>
        <p:spPr>
          <a:xfrm>
            <a:off x="3352800" y="496669"/>
            <a:ext cx="248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https://clinicaltrials.gov/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41895-46FB-42C1-0276-53DF0516C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343400"/>
            <a:ext cx="7772400" cy="221980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A8F72EF-2EE1-218C-18C0-F88564409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1512" y="1371600"/>
            <a:ext cx="11582400" cy="29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5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F851B-A724-338C-6091-EDF05C78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27695"/>
            <a:ext cx="10172594" cy="65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0B9AC-5A35-775A-5088-9BAC29E2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3887"/>
            <a:ext cx="10134600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1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rc 208"/>
          <p:cNvSpPr/>
          <p:nvPr/>
        </p:nvSpPr>
        <p:spPr>
          <a:xfrm rot="14430162">
            <a:off x="6821762" y="2416501"/>
            <a:ext cx="655351" cy="565244"/>
          </a:xfrm>
          <a:prstGeom prst="arc">
            <a:avLst>
              <a:gd name="adj1" fmla="val 16324929"/>
              <a:gd name="adj2" fmla="val 0"/>
            </a:avLst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Arc 181"/>
          <p:cNvSpPr/>
          <p:nvPr/>
        </p:nvSpPr>
        <p:spPr>
          <a:xfrm rot="4330711">
            <a:off x="6611258" y="1772920"/>
            <a:ext cx="622937" cy="635214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Arc 197"/>
          <p:cNvSpPr/>
          <p:nvPr/>
        </p:nvSpPr>
        <p:spPr>
          <a:xfrm rot="1431463">
            <a:off x="4082739" y="5175813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86831" y="1596020"/>
            <a:ext cx="673776" cy="301625"/>
            <a:chOff x="5246685" y="927100"/>
            <a:chExt cx="673776" cy="301625"/>
          </a:xfrm>
        </p:grpSpPr>
        <p:sp>
          <p:nvSpPr>
            <p:cNvPr id="8" name="Oval 7"/>
            <p:cNvSpPr/>
            <p:nvPr/>
          </p:nvSpPr>
          <p:spPr>
            <a:xfrm>
              <a:off x="5286375" y="92710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6685" y="927425"/>
              <a:ext cx="6737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8454" y="3845844"/>
            <a:ext cx="555625" cy="309563"/>
            <a:chOff x="4273550" y="2551112"/>
            <a:chExt cx="555625" cy="309563"/>
          </a:xfrm>
        </p:grpSpPr>
        <p:sp>
          <p:nvSpPr>
            <p:cNvPr id="31" name="Oval 30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24999" y="4892519"/>
            <a:ext cx="353783" cy="341312"/>
            <a:chOff x="2492375" y="943300"/>
            <a:chExt cx="353783" cy="341312"/>
          </a:xfrm>
        </p:grpSpPr>
        <p:sp>
          <p:nvSpPr>
            <p:cNvPr id="4" name="Oval 3"/>
            <p:cNvSpPr/>
            <p:nvPr/>
          </p:nvSpPr>
          <p:spPr>
            <a:xfrm>
              <a:off x="2492375" y="943300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1442" y="950140"/>
              <a:ext cx="344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</a:t>
              </a:r>
            </a:p>
          </p:txBody>
        </p:sp>
      </p:grpSp>
      <p:sp>
        <p:nvSpPr>
          <p:cNvPr id="91" name="Oval 90"/>
          <p:cNvSpPr/>
          <p:nvPr/>
        </p:nvSpPr>
        <p:spPr>
          <a:xfrm>
            <a:off x="4458345" y="5752787"/>
            <a:ext cx="262788" cy="234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90102" y="5726362"/>
            <a:ext cx="390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C5a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6831245" y="2867391"/>
            <a:ext cx="326616" cy="263888"/>
            <a:chOff x="488717" y="5923220"/>
            <a:chExt cx="326616" cy="263888"/>
          </a:xfrm>
        </p:grpSpPr>
        <p:sp>
          <p:nvSpPr>
            <p:cNvPr id="94" name="Oval 93"/>
            <p:cNvSpPr/>
            <p:nvPr/>
          </p:nvSpPr>
          <p:spPr>
            <a:xfrm>
              <a:off x="511011" y="5952660"/>
              <a:ext cx="262788" cy="23444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8717" y="5923220"/>
              <a:ext cx="3266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560056" y="2221536"/>
            <a:ext cx="359991" cy="341312"/>
            <a:chOff x="1676346" y="5113133"/>
            <a:chExt cx="359991" cy="341312"/>
          </a:xfrm>
        </p:grpSpPr>
        <p:sp>
          <p:nvSpPr>
            <p:cNvPr id="98" name="Oval 97"/>
            <p:cNvSpPr/>
            <p:nvPr/>
          </p:nvSpPr>
          <p:spPr>
            <a:xfrm>
              <a:off x="1676346" y="511313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92222" y="5133947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48060" y="427078"/>
            <a:ext cx="352204" cy="341312"/>
            <a:chOff x="2213134" y="4172703"/>
            <a:chExt cx="352204" cy="341312"/>
          </a:xfrm>
        </p:grpSpPr>
        <p:sp>
          <p:nvSpPr>
            <p:cNvPr id="100" name="Oval 99"/>
            <p:cNvSpPr/>
            <p:nvPr/>
          </p:nvSpPr>
          <p:spPr>
            <a:xfrm>
              <a:off x="2213134" y="417270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1223" y="4190415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0430" y="1014317"/>
            <a:ext cx="390655" cy="266153"/>
            <a:chOff x="4540423" y="1130954"/>
            <a:chExt cx="390655" cy="266153"/>
          </a:xfrm>
        </p:grpSpPr>
        <p:sp>
          <p:nvSpPr>
            <p:cNvPr id="105" name="Oval 104"/>
            <p:cNvSpPr/>
            <p:nvPr/>
          </p:nvSpPr>
          <p:spPr>
            <a:xfrm>
              <a:off x="4599161" y="1162659"/>
              <a:ext cx="262788" cy="23444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40423" y="1130954"/>
              <a:ext cx="3906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C3a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57010" y="1348095"/>
            <a:ext cx="555625" cy="309563"/>
            <a:chOff x="4273550" y="2551112"/>
            <a:chExt cx="555625" cy="309563"/>
          </a:xfrm>
        </p:grpSpPr>
        <p:sp>
          <p:nvSpPr>
            <p:cNvPr id="114" name="Oval 113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4285" y="2266363"/>
            <a:ext cx="642142" cy="301625"/>
            <a:chOff x="6320770" y="1960798"/>
            <a:chExt cx="642142" cy="301625"/>
          </a:xfrm>
        </p:grpSpPr>
        <p:sp>
          <p:nvSpPr>
            <p:cNvPr id="117" name="Oval 116"/>
            <p:cNvSpPr/>
            <p:nvPr/>
          </p:nvSpPr>
          <p:spPr>
            <a:xfrm>
              <a:off x="6351645" y="1960798"/>
              <a:ext cx="555625" cy="30162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20770" y="1968736"/>
              <a:ext cx="642142" cy="253916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B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746276" y="3217465"/>
            <a:ext cx="734537" cy="423701"/>
            <a:chOff x="5220979" y="3047867"/>
            <a:chExt cx="734537" cy="423701"/>
          </a:xfrm>
        </p:grpSpPr>
        <p:grpSp>
          <p:nvGrpSpPr>
            <p:cNvPr id="27" name="Group 26"/>
            <p:cNvGrpSpPr/>
            <p:nvPr/>
          </p:nvGrpSpPr>
          <p:grpSpPr>
            <a:xfrm>
              <a:off x="5220979" y="3162005"/>
              <a:ext cx="555625" cy="309563"/>
              <a:chOff x="4273550" y="2551112"/>
              <a:chExt cx="555625" cy="30956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85629" y="3047867"/>
              <a:ext cx="369887" cy="276999"/>
              <a:chOff x="3456922" y="4951412"/>
              <a:chExt cx="369887" cy="27699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456922" y="5013299"/>
                <a:ext cx="369887" cy="176213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68670" y="4951412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Bb</a:t>
                </a: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5081436" y="98139"/>
            <a:ext cx="1857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 Pathway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529211" y="4277587"/>
            <a:ext cx="1094892" cy="431780"/>
            <a:chOff x="3059160" y="4521603"/>
            <a:chExt cx="1094892" cy="431780"/>
          </a:xfrm>
        </p:grpSpPr>
        <p:grpSp>
          <p:nvGrpSpPr>
            <p:cNvPr id="172" name="Group 171"/>
            <p:cNvGrpSpPr/>
            <p:nvPr/>
          </p:nvGrpSpPr>
          <p:grpSpPr>
            <a:xfrm>
              <a:off x="3598427" y="4643820"/>
              <a:ext cx="555625" cy="309563"/>
              <a:chOff x="4273550" y="2551112"/>
              <a:chExt cx="555625" cy="309563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059160" y="4521603"/>
              <a:ext cx="734537" cy="423701"/>
              <a:chOff x="5220979" y="3047867"/>
              <a:chExt cx="734537" cy="423701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5220979" y="3162005"/>
                <a:ext cx="555625" cy="309563"/>
                <a:chOff x="4273550" y="2551112"/>
                <a:chExt cx="555625" cy="309563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C3b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585629" y="3047867"/>
                <a:ext cx="369887" cy="276999"/>
                <a:chOff x="3456922" y="4951412"/>
                <a:chExt cx="369887" cy="276999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456922" y="5013299"/>
                  <a:ext cx="369887" cy="176213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468670" y="4951412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Bb</a:t>
                  </a: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5282578" y="5407839"/>
            <a:ext cx="1900484" cy="913196"/>
            <a:chOff x="6148145" y="5293828"/>
            <a:chExt cx="1900484" cy="913196"/>
          </a:xfrm>
        </p:grpSpPr>
        <p:grpSp>
          <p:nvGrpSpPr>
            <p:cNvPr id="192" name="Group 191"/>
            <p:cNvGrpSpPr/>
            <p:nvPr/>
          </p:nvGrpSpPr>
          <p:grpSpPr>
            <a:xfrm>
              <a:off x="6408638" y="5293828"/>
              <a:ext cx="1120213" cy="705341"/>
              <a:chOff x="5826230" y="5269558"/>
              <a:chExt cx="1120213" cy="705341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6586267" y="5329098"/>
                <a:ext cx="360176" cy="555625"/>
                <a:chOff x="8485684" y="5119158"/>
                <a:chExt cx="360176" cy="555625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8485684" y="5119158"/>
                  <a:ext cx="360176" cy="555625"/>
                  <a:chOff x="8485684" y="5119158"/>
                  <a:chExt cx="360176" cy="555625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 rot="16200000">
                    <a:off x="8260472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 rot="16200000">
                    <a:off x="8348160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 rot="16200000">
                    <a:off x="8427759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 rot="16200000">
                    <a:off x="8515447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0" name="TextBox 189"/>
                <p:cNvSpPr txBox="1"/>
                <p:nvPr/>
              </p:nvSpPr>
              <p:spPr>
                <a:xfrm>
                  <a:off x="8494726" y="5230182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C9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317916" y="5269558"/>
                <a:ext cx="395637" cy="555625"/>
                <a:chOff x="6575085" y="4750424"/>
                <a:chExt cx="395637" cy="555625"/>
              </a:xfrm>
            </p:grpSpPr>
            <p:sp>
              <p:nvSpPr>
                <p:cNvPr id="6" name="Oval 5"/>
                <p:cNvSpPr/>
                <p:nvPr/>
              </p:nvSpPr>
              <p:spPr>
                <a:xfrm rot="5400000">
                  <a:off x="6466262" y="4877424"/>
                  <a:ext cx="555625" cy="3016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6575085" y="4850772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C8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6205237" y="5633587"/>
                <a:ext cx="472596" cy="341312"/>
                <a:chOff x="7068211" y="5825387"/>
                <a:chExt cx="472596" cy="341312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7068211" y="5825387"/>
                  <a:ext cx="472057" cy="34131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45170" y="5843133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C7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6050292" y="5289869"/>
                <a:ext cx="352492" cy="341312"/>
                <a:chOff x="6004385" y="4285278"/>
                <a:chExt cx="352492" cy="34131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004385" y="4285278"/>
                  <a:ext cx="350838" cy="3413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012762" y="4298401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C6</a:t>
                  </a: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5826230" y="5515824"/>
                <a:ext cx="555625" cy="309563"/>
                <a:chOff x="4273550" y="2551112"/>
                <a:chExt cx="555625" cy="309563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C5b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6148145" y="5976932"/>
              <a:ext cx="1900484" cy="230092"/>
              <a:chOff x="6092579" y="6088064"/>
              <a:chExt cx="1900484" cy="230092"/>
            </a:xfrm>
          </p:grpSpPr>
          <p:sp>
            <p:nvSpPr>
              <p:cNvPr id="194" name="Punched Tape 193"/>
              <p:cNvSpPr/>
              <p:nvPr/>
            </p:nvSpPr>
            <p:spPr>
              <a:xfrm>
                <a:off x="6092579" y="6088064"/>
                <a:ext cx="1900484" cy="230092"/>
              </a:xfrm>
              <a:prstGeom prst="flowChartPunchedTap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6" name="Straight Connector 195"/>
              <p:cNvCxnSpPr>
                <a:stCxn id="194" idx="0"/>
                <a:endCxn id="194" idx="2"/>
              </p:cNvCxnSpPr>
              <p:nvPr/>
            </p:nvCxnSpPr>
            <p:spPr>
              <a:xfrm>
                <a:off x="7042821" y="6111073"/>
                <a:ext cx="0" cy="18407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/>
              <p:cNvSpPr/>
              <p:nvPr/>
            </p:nvSpPr>
            <p:spPr>
              <a:xfrm>
                <a:off x="6458248" y="6159314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395102" y="6121120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3" name="Straight Arrow Connector 192"/>
          <p:cNvCxnSpPr/>
          <p:nvPr/>
        </p:nvCxnSpPr>
        <p:spPr>
          <a:xfrm>
            <a:off x="4394207" y="5150483"/>
            <a:ext cx="1134761" cy="45478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35280" y="4677658"/>
            <a:ext cx="1113278" cy="354279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4458345" y="3643899"/>
            <a:ext cx="1170246" cy="29299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4434423" y="4090483"/>
            <a:ext cx="1053494" cy="382137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Arc 150"/>
          <p:cNvSpPr/>
          <p:nvPr/>
        </p:nvSpPr>
        <p:spPr>
          <a:xfrm rot="5808562">
            <a:off x="5349398" y="484521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6027129" y="879873"/>
            <a:ext cx="0" cy="39032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5456374" y="1895236"/>
            <a:ext cx="1190142" cy="1139510"/>
          </a:xfrm>
          <a:prstGeom prst="donut">
            <a:avLst>
              <a:gd name="adj" fmla="val 26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6686151" y="2401721"/>
            <a:ext cx="643193" cy="0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992828" y="2401721"/>
            <a:ext cx="381403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5400000">
            <a:off x="5984287" y="1777259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1800000">
            <a:off x="6179860" y="1960034"/>
            <a:ext cx="85687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6300000">
            <a:off x="6559933" y="265732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11700000">
            <a:off x="5741103" y="295914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8000000">
            <a:off x="5467656" y="228973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51449" y="2300683"/>
            <a:ext cx="100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rot="5400000">
            <a:off x="5984287" y="3154903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7518842" y="1066316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19" name="Oval 21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373570" y="3572194"/>
              <a:ext cx="913584" cy="261610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D Inhibitor</a:t>
              </a:r>
            </a:p>
          </p:txBody>
        </p:sp>
      </p:grpSp>
      <p:cxnSp>
        <p:nvCxnSpPr>
          <p:cNvPr id="227" name="Straight Arrow Connector 226"/>
          <p:cNvCxnSpPr/>
          <p:nvPr/>
        </p:nvCxnSpPr>
        <p:spPr>
          <a:xfrm flipV="1">
            <a:off x="6717625" y="4538303"/>
            <a:ext cx="1268803" cy="20252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5880" r="8007"/>
          <a:stretch/>
        </p:blipFill>
        <p:spPr>
          <a:xfrm>
            <a:off x="8153644" y="3049737"/>
            <a:ext cx="1141836" cy="1034113"/>
          </a:xfrm>
          <a:prstGeom prst="rect">
            <a:avLst/>
          </a:prstGeom>
        </p:spPr>
      </p:pic>
      <p:grpSp>
        <p:nvGrpSpPr>
          <p:cNvPr id="228" name="Group 227"/>
          <p:cNvGrpSpPr/>
          <p:nvPr/>
        </p:nvGrpSpPr>
        <p:grpSpPr>
          <a:xfrm>
            <a:off x="3628470" y="289775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29" name="Oval 22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91451" y="3583621"/>
              <a:ext cx="657462" cy="261610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 Inhibitor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544867" y="5841067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32" name="Oval 231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280636" y="3583621"/>
              <a:ext cx="1079098" cy="261610"/>
            </a:xfrm>
            <a:prstGeom prst="rect">
              <a:avLst/>
            </a:prstGeom>
            <a:no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C5a Receptor Blocker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022234" y="4622185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36" name="Oval 235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00065" y="3583621"/>
              <a:ext cx="657463" cy="261610"/>
            </a:xfrm>
            <a:prstGeom prst="rect">
              <a:avLst/>
            </a:prstGeom>
            <a:no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 Inhibitor</a:t>
              </a:r>
            </a:p>
          </p:txBody>
        </p:sp>
      </p:grpSp>
      <p:cxnSp>
        <p:nvCxnSpPr>
          <p:cNvPr id="238" name="Straight Arrow Connector 237"/>
          <p:cNvCxnSpPr/>
          <p:nvPr/>
        </p:nvCxnSpPr>
        <p:spPr>
          <a:xfrm flipV="1">
            <a:off x="6706985" y="3480350"/>
            <a:ext cx="1268803" cy="20252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57799" y="4287587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 Convertase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780495" y="3230358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 Convertase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8035395" y="211118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41" name="Oval 240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7193" y="3572192"/>
              <a:ext cx="906336" cy="261610"/>
            </a:xfrm>
            <a:prstGeom prst="rect">
              <a:avLst/>
            </a:prstGeom>
            <a:no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B Inhibitor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50596" t="3522" r="1888" b="65093"/>
          <a:stretch/>
        </p:blipFill>
        <p:spPr>
          <a:xfrm rot="5400000">
            <a:off x="8169125" y="4054432"/>
            <a:ext cx="1114844" cy="113786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467165" y="336745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DDD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9415244" y="440774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TextBox 243"/>
          <p:cNvSpPr txBox="1"/>
          <p:nvPr/>
        </p:nvSpPr>
        <p:spPr>
          <a:xfrm rot="9090721">
            <a:off x="5627013" y="3097772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sp>
        <p:nvSpPr>
          <p:cNvPr id="247" name="TextBox 246"/>
          <p:cNvSpPr txBox="1"/>
          <p:nvPr/>
        </p:nvSpPr>
        <p:spPr>
          <a:xfrm rot="9090721">
            <a:off x="5650843" y="4052489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6AE6EE4-1D8A-BC4C-8F78-460AEA8C57F3}"/>
              </a:ext>
            </a:extLst>
          </p:cNvPr>
          <p:cNvGrpSpPr/>
          <p:nvPr/>
        </p:nvGrpSpPr>
        <p:grpSpPr>
          <a:xfrm>
            <a:off x="6326838" y="3654172"/>
            <a:ext cx="985941" cy="580957"/>
            <a:chOff x="6116458" y="3636115"/>
            <a:chExt cx="1252216" cy="81837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40C0417-1EB9-2F4A-B826-B0AF26E17CDE}"/>
                </a:ext>
              </a:extLst>
            </p:cNvPr>
            <p:cNvGrpSpPr/>
            <p:nvPr/>
          </p:nvGrpSpPr>
          <p:grpSpPr>
            <a:xfrm>
              <a:off x="6457274" y="3857052"/>
              <a:ext cx="911400" cy="390200"/>
              <a:chOff x="6066390" y="3769286"/>
              <a:chExt cx="911400" cy="3902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7C31A67-487A-B64C-9010-20BD8766394D}"/>
                  </a:ext>
                </a:extLst>
              </p:cNvPr>
              <p:cNvSpPr/>
              <p:nvPr/>
            </p:nvSpPr>
            <p:spPr>
              <a:xfrm>
                <a:off x="6066390" y="3810000"/>
                <a:ext cx="397231" cy="3013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27" name="Triangle 126">
                <a:extLst>
                  <a:ext uri="{FF2B5EF4-FFF2-40B4-BE49-F238E27FC236}">
                    <a16:creationId xmlns:a16="http://schemas.microsoft.com/office/drawing/2014/main" id="{8BBA69FA-F768-644F-9E3D-BA4E99DB88EA}"/>
                  </a:ext>
                </a:extLst>
              </p:cNvPr>
              <p:cNvSpPr/>
              <p:nvPr/>
            </p:nvSpPr>
            <p:spPr>
              <a:xfrm>
                <a:off x="6718051" y="3818145"/>
                <a:ext cx="259739" cy="244305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E87D30F-C740-DB42-84E3-B98A0101F89D}"/>
                  </a:ext>
                </a:extLst>
              </p:cNvPr>
              <p:cNvSpPr txBox="1"/>
              <p:nvPr/>
            </p:nvSpPr>
            <p:spPr>
              <a:xfrm>
                <a:off x="6463624" y="376928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197FE-9F1D-7345-8A1E-02101C4F39AC}"/>
                  </a:ext>
                </a:extLst>
              </p:cNvPr>
              <p:cNvSpPr txBox="1"/>
              <p:nvPr/>
            </p:nvSpPr>
            <p:spPr>
              <a:xfrm>
                <a:off x="6735239" y="3769286"/>
                <a:ext cx="150295" cy="39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</p:grpSp>
        <p:sp>
          <p:nvSpPr>
            <p:cNvPr id="124" name="Right Bracket 123">
              <a:extLst>
                <a:ext uri="{FF2B5EF4-FFF2-40B4-BE49-F238E27FC236}">
                  <a16:creationId xmlns:a16="http://schemas.microsoft.com/office/drawing/2014/main" id="{125DAD6A-1EEB-CF45-BCEF-566D70E2016A}"/>
                </a:ext>
              </a:extLst>
            </p:cNvPr>
            <p:cNvSpPr/>
            <p:nvPr/>
          </p:nvSpPr>
          <p:spPr>
            <a:xfrm rot="10800000" flipH="1">
              <a:off x="6116458" y="3636115"/>
              <a:ext cx="94471" cy="81837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550879-97A9-1B4D-8172-776D720D08A0}"/>
                </a:ext>
              </a:extLst>
            </p:cNvPr>
            <p:cNvCxnSpPr>
              <a:cxnSpLocks/>
            </p:cNvCxnSpPr>
            <p:nvPr/>
          </p:nvCxnSpPr>
          <p:spPr>
            <a:xfrm rot="-300000">
              <a:off x="6210929" y="4045303"/>
              <a:ext cx="246345" cy="20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103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rc 208"/>
          <p:cNvSpPr/>
          <p:nvPr/>
        </p:nvSpPr>
        <p:spPr>
          <a:xfrm rot="14430162">
            <a:off x="6821762" y="2416501"/>
            <a:ext cx="655351" cy="565244"/>
          </a:xfrm>
          <a:prstGeom prst="arc">
            <a:avLst>
              <a:gd name="adj1" fmla="val 16324929"/>
              <a:gd name="adj2" fmla="val 0"/>
            </a:avLst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Arc 181"/>
          <p:cNvSpPr/>
          <p:nvPr/>
        </p:nvSpPr>
        <p:spPr>
          <a:xfrm rot="4330711">
            <a:off x="6611258" y="1772920"/>
            <a:ext cx="622937" cy="635214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Arc 197"/>
          <p:cNvSpPr/>
          <p:nvPr/>
        </p:nvSpPr>
        <p:spPr>
          <a:xfrm rot="1431463">
            <a:off x="4082739" y="5175813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86831" y="1596020"/>
            <a:ext cx="673776" cy="301625"/>
            <a:chOff x="5246685" y="927100"/>
            <a:chExt cx="673776" cy="301625"/>
          </a:xfrm>
        </p:grpSpPr>
        <p:sp>
          <p:nvSpPr>
            <p:cNvPr id="8" name="Oval 7"/>
            <p:cNvSpPr/>
            <p:nvPr/>
          </p:nvSpPr>
          <p:spPr>
            <a:xfrm>
              <a:off x="5286375" y="927100"/>
              <a:ext cx="555625" cy="30162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6685" y="927425"/>
              <a:ext cx="6737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8454" y="3845844"/>
            <a:ext cx="555625" cy="309563"/>
            <a:chOff x="4273550" y="2551112"/>
            <a:chExt cx="555625" cy="309563"/>
          </a:xfrm>
        </p:grpSpPr>
        <p:sp>
          <p:nvSpPr>
            <p:cNvPr id="31" name="Oval 30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24999" y="4892519"/>
            <a:ext cx="353783" cy="341312"/>
            <a:chOff x="2492375" y="943300"/>
            <a:chExt cx="353783" cy="341312"/>
          </a:xfrm>
        </p:grpSpPr>
        <p:sp>
          <p:nvSpPr>
            <p:cNvPr id="4" name="Oval 3"/>
            <p:cNvSpPr/>
            <p:nvPr/>
          </p:nvSpPr>
          <p:spPr>
            <a:xfrm>
              <a:off x="2492375" y="943300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01442" y="950140"/>
              <a:ext cx="344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C5</a:t>
              </a:r>
            </a:p>
          </p:txBody>
        </p:sp>
      </p:grpSp>
      <p:sp>
        <p:nvSpPr>
          <p:cNvPr id="91" name="Oval 90"/>
          <p:cNvSpPr/>
          <p:nvPr/>
        </p:nvSpPr>
        <p:spPr>
          <a:xfrm>
            <a:off x="4458345" y="5752787"/>
            <a:ext cx="262788" cy="234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90102" y="5726362"/>
            <a:ext cx="390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C5a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6831245" y="2867391"/>
            <a:ext cx="326616" cy="263888"/>
            <a:chOff x="488717" y="5923220"/>
            <a:chExt cx="326616" cy="263888"/>
          </a:xfrm>
        </p:grpSpPr>
        <p:sp>
          <p:nvSpPr>
            <p:cNvPr id="94" name="Oval 93"/>
            <p:cNvSpPr/>
            <p:nvPr/>
          </p:nvSpPr>
          <p:spPr>
            <a:xfrm>
              <a:off x="511011" y="5952660"/>
              <a:ext cx="262788" cy="23444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8717" y="5923220"/>
              <a:ext cx="3266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560056" y="2221536"/>
            <a:ext cx="359991" cy="341312"/>
            <a:chOff x="1676346" y="5113133"/>
            <a:chExt cx="359991" cy="341312"/>
          </a:xfrm>
        </p:grpSpPr>
        <p:sp>
          <p:nvSpPr>
            <p:cNvPr id="98" name="Oval 97"/>
            <p:cNvSpPr/>
            <p:nvPr/>
          </p:nvSpPr>
          <p:spPr>
            <a:xfrm>
              <a:off x="1676346" y="511313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692222" y="5133947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48060" y="427078"/>
            <a:ext cx="352204" cy="341312"/>
            <a:chOff x="2213134" y="4172703"/>
            <a:chExt cx="352204" cy="341312"/>
          </a:xfrm>
        </p:grpSpPr>
        <p:sp>
          <p:nvSpPr>
            <p:cNvPr id="100" name="Oval 99"/>
            <p:cNvSpPr/>
            <p:nvPr/>
          </p:nvSpPr>
          <p:spPr>
            <a:xfrm>
              <a:off x="2213134" y="4172703"/>
              <a:ext cx="350838" cy="3413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1223" y="4190415"/>
              <a:ext cx="344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0430" y="1014317"/>
            <a:ext cx="390655" cy="266153"/>
            <a:chOff x="4540423" y="1130954"/>
            <a:chExt cx="390655" cy="266153"/>
          </a:xfrm>
        </p:grpSpPr>
        <p:sp>
          <p:nvSpPr>
            <p:cNvPr id="105" name="Oval 104"/>
            <p:cNvSpPr/>
            <p:nvPr/>
          </p:nvSpPr>
          <p:spPr>
            <a:xfrm>
              <a:off x="4599161" y="1162659"/>
              <a:ext cx="262788" cy="23444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40423" y="1130954"/>
              <a:ext cx="3906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C3a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57010" y="1348095"/>
            <a:ext cx="555625" cy="309563"/>
            <a:chOff x="4273550" y="2551112"/>
            <a:chExt cx="555625" cy="309563"/>
          </a:xfrm>
        </p:grpSpPr>
        <p:sp>
          <p:nvSpPr>
            <p:cNvPr id="114" name="Oval 113"/>
            <p:cNvSpPr/>
            <p:nvPr/>
          </p:nvSpPr>
          <p:spPr>
            <a:xfrm>
              <a:off x="4273550" y="2559050"/>
              <a:ext cx="555625" cy="3016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57236" y="2551112"/>
              <a:ext cx="426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C3b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4285" y="2266363"/>
            <a:ext cx="642142" cy="301625"/>
            <a:chOff x="6320770" y="1960798"/>
            <a:chExt cx="642142" cy="301625"/>
          </a:xfrm>
        </p:grpSpPr>
        <p:sp>
          <p:nvSpPr>
            <p:cNvPr id="117" name="Oval 116"/>
            <p:cNvSpPr/>
            <p:nvPr/>
          </p:nvSpPr>
          <p:spPr>
            <a:xfrm>
              <a:off x="6351645" y="1960798"/>
              <a:ext cx="555625" cy="30162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320770" y="1968736"/>
              <a:ext cx="642142" cy="253916"/>
            </a:xfrm>
            <a:prstGeom prst="rect">
              <a:avLst/>
            </a:prstGeom>
            <a:no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Factor B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746276" y="3217465"/>
            <a:ext cx="734537" cy="423701"/>
            <a:chOff x="5220979" y="3047867"/>
            <a:chExt cx="734537" cy="423701"/>
          </a:xfrm>
        </p:grpSpPr>
        <p:grpSp>
          <p:nvGrpSpPr>
            <p:cNvPr id="27" name="Group 26"/>
            <p:cNvGrpSpPr/>
            <p:nvPr/>
          </p:nvGrpSpPr>
          <p:grpSpPr>
            <a:xfrm>
              <a:off x="5220979" y="3162005"/>
              <a:ext cx="555625" cy="309563"/>
              <a:chOff x="4273550" y="2551112"/>
              <a:chExt cx="555625" cy="30956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85629" y="3047867"/>
              <a:ext cx="369887" cy="276999"/>
              <a:chOff x="3456922" y="4951412"/>
              <a:chExt cx="369887" cy="276999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456922" y="5013299"/>
                <a:ext cx="369887" cy="176213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68670" y="4951412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Bb</a:t>
                </a: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5081436" y="98139"/>
            <a:ext cx="1857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 Pathway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529211" y="4277587"/>
            <a:ext cx="1094892" cy="431780"/>
            <a:chOff x="3059160" y="4521603"/>
            <a:chExt cx="1094892" cy="431780"/>
          </a:xfrm>
        </p:grpSpPr>
        <p:grpSp>
          <p:nvGrpSpPr>
            <p:cNvPr id="172" name="Group 171"/>
            <p:cNvGrpSpPr/>
            <p:nvPr/>
          </p:nvGrpSpPr>
          <p:grpSpPr>
            <a:xfrm>
              <a:off x="3598427" y="4643820"/>
              <a:ext cx="555625" cy="309563"/>
              <a:chOff x="4273550" y="2551112"/>
              <a:chExt cx="555625" cy="309563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4273550" y="2559050"/>
                <a:ext cx="555625" cy="30162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357236" y="2551112"/>
                <a:ext cx="42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C3b</a:t>
                </a: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059160" y="4521603"/>
              <a:ext cx="734537" cy="423701"/>
              <a:chOff x="5220979" y="3047867"/>
              <a:chExt cx="734537" cy="423701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5220979" y="3162005"/>
                <a:ext cx="555625" cy="309563"/>
                <a:chOff x="4273550" y="2551112"/>
                <a:chExt cx="555625" cy="309563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C3b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585629" y="3047867"/>
                <a:ext cx="369887" cy="276999"/>
                <a:chOff x="3456922" y="4951412"/>
                <a:chExt cx="369887" cy="276999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456922" y="5013299"/>
                  <a:ext cx="369887" cy="176213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468670" y="4951412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Bb</a:t>
                  </a: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5282578" y="5407839"/>
            <a:ext cx="1900484" cy="913196"/>
            <a:chOff x="6148145" y="5293828"/>
            <a:chExt cx="1900484" cy="913196"/>
          </a:xfrm>
        </p:grpSpPr>
        <p:grpSp>
          <p:nvGrpSpPr>
            <p:cNvPr id="192" name="Group 191"/>
            <p:cNvGrpSpPr/>
            <p:nvPr/>
          </p:nvGrpSpPr>
          <p:grpSpPr>
            <a:xfrm>
              <a:off x="6408638" y="5293828"/>
              <a:ext cx="1120213" cy="705341"/>
              <a:chOff x="5826230" y="5269558"/>
              <a:chExt cx="1120213" cy="705341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6586267" y="5329098"/>
                <a:ext cx="360176" cy="555625"/>
                <a:chOff x="8485684" y="5119158"/>
                <a:chExt cx="360176" cy="555625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8485684" y="5119158"/>
                  <a:ext cx="360176" cy="555625"/>
                  <a:chOff x="8485684" y="5119158"/>
                  <a:chExt cx="360176" cy="555625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 rot="16200000">
                    <a:off x="8260472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 rot="16200000">
                    <a:off x="8348160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 rot="16200000">
                    <a:off x="8427759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 rot="16200000">
                    <a:off x="8515447" y="5344370"/>
                    <a:ext cx="555625" cy="105201"/>
                  </a:xfrm>
                  <a:prstGeom prst="ellipse">
                    <a:avLst/>
                  </a:prstGeom>
                  <a:solidFill>
                    <a:srgbClr val="FFDD39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DD3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0" name="TextBox 189"/>
                <p:cNvSpPr txBox="1"/>
                <p:nvPr/>
              </p:nvSpPr>
              <p:spPr>
                <a:xfrm>
                  <a:off x="8494726" y="5230182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C9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317916" y="5269558"/>
                <a:ext cx="395637" cy="555625"/>
                <a:chOff x="6575085" y="4750424"/>
                <a:chExt cx="395637" cy="555625"/>
              </a:xfrm>
            </p:grpSpPr>
            <p:sp>
              <p:nvSpPr>
                <p:cNvPr id="6" name="Oval 5"/>
                <p:cNvSpPr/>
                <p:nvPr/>
              </p:nvSpPr>
              <p:spPr>
                <a:xfrm rot="5400000">
                  <a:off x="6466262" y="4877424"/>
                  <a:ext cx="555625" cy="3016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6575085" y="4850772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C8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6205237" y="5633587"/>
                <a:ext cx="472596" cy="341312"/>
                <a:chOff x="7068211" y="5825387"/>
                <a:chExt cx="472596" cy="341312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7068211" y="5825387"/>
                  <a:ext cx="472057" cy="341312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45170" y="5843133"/>
                  <a:ext cx="39563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C7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6050292" y="5289869"/>
                <a:ext cx="352492" cy="341312"/>
                <a:chOff x="6004385" y="4285278"/>
                <a:chExt cx="352492" cy="341312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004385" y="4285278"/>
                  <a:ext cx="350838" cy="34131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012762" y="4298401"/>
                  <a:ext cx="3441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C6</a:t>
                  </a: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5826230" y="5515824"/>
                <a:ext cx="555625" cy="309563"/>
                <a:chOff x="4273550" y="2551112"/>
                <a:chExt cx="555625" cy="309563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4273550" y="2559050"/>
                  <a:ext cx="555625" cy="301625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4357236" y="2551112"/>
                  <a:ext cx="4266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C5b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6148145" y="5976932"/>
              <a:ext cx="1900484" cy="230092"/>
              <a:chOff x="6092579" y="6088064"/>
              <a:chExt cx="1900484" cy="230092"/>
            </a:xfrm>
          </p:grpSpPr>
          <p:sp>
            <p:nvSpPr>
              <p:cNvPr id="194" name="Punched Tape 193"/>
              <p:cNvSpPr/>
              <p:nvPr/>
            </p:nvSpPr>
            <p:spPr>
              <a:xfrm>
                <a:off x="6092579" y="6088064"/>
                <a:ext cx="1900484" cy="230092"/>
              </a:xfrm>
              <a:prstGeom prst="flowChartPunchedTap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6" name="Straight Connector 195"/>
              <p:cNvCxnSpPr>
                <a:stCxn id="194" idx="0"/>
                <a:endCxn id="194" idx="2"/>
              </p:cNvCxnSpPr>
              <p:nvPr/>
            </p:nvCxnSpPr>
            <p:spPr>
              <a:xfrm>
                <a:off x="7042821" y="6111073"/>
                <a:ext cx="0" cy="18407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Oval 196"/>
              <p:cNvSpPr/>
              <p:nvPr/>
            </p:nvSpPr>
            <p:spPr>
              <a:xfrm>
                <a:off x="6458248" y="6159314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395102" y="6121120"/>
                <a:ext cx="253460" cy="1038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3" name="Straight Arrow Connector 192"/>
          <p:cNvCxnSpPr/>
          <p:nvPr/>
        </p:nvCxnSpPr>
        <p:spPr>
          <a:xfrm>
            <a:off x="4394207" y="5150483"/>
            <a:ext cx="1134761" cy="45478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335280" y="4677658"/>
            <a:ext cx="1113278" cy="354279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4458345" y="3643899"/>
            <a:ext cx="1170246" cy="29299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4434423" y="4090483"/>
            <a:ext cx="1053494" cy="382137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Arc 150"/>
          <p:cNvSpPr/>
          <p:nvPr/>
        </p:nvSpPr>
        <p:spPr>
          <a:xfrm rot="5808562">
            <a:off x="5349398" y="484521"/>
            <a:ext cx="622937" cy="732546"/>
          </a:xfrm>
          <a:prstGeom prst="arc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6027129" y="879873"/>
            <a:ext cx="0" cy="390325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5456374" y="1895236"/>
            <a:ext cx="1190142" cy="1139510"/>
          </a:xfrm>
          <a:prstGeom prst="donut">
            <a:avLst>
              <a:gd name="adj" fmla="val 26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6686151" y="2401721"/>
            <a:ext cx="643193" cy="0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992828" y="2401721"/>
            <a:ext cx="381403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5400000">
            <a:off x="5984287" y="1777259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1800000">
            <a:off x="6179860" y="1960034"/>
            <a:ext cx="85687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rot="6300000">
            <a:off x="6559933" y="265732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rot="11700000">
            <a:off x="5741103" y="295914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rot="18000000">
            <a:off x="5467656" y="2289736"/>
            <a:ext cx="85687" cy="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551449" y="2300683"/>
            <a:ext cx="100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rot="5400000">
            <a:off x="5984287" y="3154903"/>
            <a:ext cx="85687" cy="1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7518842" y="1066316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19" name="Oval 21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18053" y="3540466"/>
              <a:ext cx="824619" cy="33855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Danicopan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628470" y="289775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29" name="Oval 228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87132" y="3537832"/>
              <a:ext cx="1066099" cy="338554"/>
            </a:xfrm>
            <a:prstGeom prst="rect">
              <a:avLst/>
            </a:prstGeom>
            <a:no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Pegcetacoplan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544867" y="5841067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32" name="Oval 231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36269" y="3517825"/>
              <a:ext cx="767837" cy="338554"/>
            </a:xfrm>
            <a:prstGeom prst="rect">
              <a:avLst/>
            </a:prstGeom>
            <a:no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Avacopan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62600" y="4752201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C5 Convertase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477000" y="3429000"/>
            <a:ext cx="1079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C3 Convertase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8035395" y="211118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241" name="Oval 240"/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9653" y="3530627"/>
              <a:ext cx="781416" cy="338554"/>
            </a:xfrm>
            <a:prstGeom prst="rect">
              <a:avLst/>
            </a:prstGeom>
            <a:no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Iptacopan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 rot="9090721">
            <a:off x="5627013" y="3097772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sp>
        <p:nvSpPr>
          <p:cNvPr id="247" name="TextBox 246"/>
          <p:cNvSpPr txBox="1"/>
          <p:nvPr/>
        </p:nvSpPr>
        <p:spPr>
          <a:xfrm rot="9090721">
            <a:off x="5650843" y="4052489"/>
            <a:ext cx="326629" cy="30727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DD39"/>
                </a:solidFill>
                <a:effectLst>
                  <a:glow>
                    <a:srgbClr val="8064A2">
                      <a:satMod val="175000"/>
                    </a:srgbClr>
                  </a:glow>
                  <a:outerShdw dist="39000" sx="1000" sy="1000" algn="tl">
                    <a:srgbClr val="000000"/>
                  </a:outerShdw>
                </a:effectLst>
                <a:uLnTx/>
                <a:uFillTx/>
                <a:latin typeface="KufiStandardGK"/>
                <a:ea typeface="+mn-ea"/>
                <a:cs typeface="KufiStandardGK"/>
              </a:rPr>
              <a:t>Y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6AE6EE4-1D8A-BC4C-8F78-460AEA8C57F3}"/>
              </a:ext>
            </a:extLst>
          </p:cNvPr>
          <p:cNvGrpSpPr/>
          <p:nvPr/>
        </p:nvGrpSpPr>
        <p:grpSpPr>
          <a:xfrm>
            <a:off x="6326838" y="3654172"/>
            <a:ext cx="985941" cy="580957"/>
            <a:chOff x="6116458" y="3636115"/>
            <a:chExt cx="1252216" cy="81837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40C0417-1EB9-2F4A-B826-B0AF26E17CDE}"/>
                </a:ext>
              </a:extLst>
            </p:cNvPr>
            <p:cNvGrpSpPr/>
            <p:nvPr/>
          </p:nvGrpSpPr>
          <p:grpSpPr>
            <a:xfrm>
              <a:off x="6457274" y="3857052"/>
              <a:ext cx="911400" cy="390200"/>
              <a:chOff x="6066390" y="3769286"/>
              <a:chExt cx="911400" cy="3902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7C31A67-487A-B64C-9010-20BD8766394D}"/>
                  </a:ext>
                </a:extLst>
              </p:cNvPr>
              <p:cNvSpPr/>
              <p:nvPr/>
            </p:nvSpPr>
            <p:spPr>
              <a:xfrm>
                <a:off x="6066390" y="3810000"/>
                <a:ext cx="397231" cy="30131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27" name="Triangle 126">
                <a:extLst>
                  <a:ext uri="{FF2B5EF4-FFF2-40B4-BE49-F238E27FC236}">
                    <a16:creationId xmlns:a16="http://schemas.microsoft.com/office/drawing/2014/main" id="{8BBA69FA-F768-644F-9E3D-BA4E99DB88EA}"/>
                  </a:ext>
                </a:extLst>
              </p:cNvPr>
              <p:cNvSpPr/>
              <p:nvPr/>
            </p:nvSpPr>
            <p:spPr>
              <a:xfrm>
                <a:off x="6718051" y="3818145"/>
                <a:ext cx="259739" cy="244305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E87D30F-C740-DB42-84E3-B98A0101F89D}"/>
                  </a:ext>
                </a:extLst>
              </p:cNvPr>
              <p:cNvSpPr txBox="1"/>
              <p:nvPr/>
            </p:nvSpPr>
            <p:spPr>
              <a:xfrm>
                <a:off x="6463624" y="376928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197FE-9F1D-7345-8A1E-02101C4F39AC}"/>
                  </a:ext>
                </a:extLst>
              </p:cNvPr>
              <p:cNvSpPr txBox="1"/>
              <p:nvPr/>
            </p:nvSpPr>
            <p:spPr>
              <a:xfrm>
                <a:off x="6735239" y="3769286"/>
                <a:ext cx="150295" cy="390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</p:grpSp>
        <p:sp>
          <p:nvSpPr>
            <p:cNvPr id="124" name="Right Bracket 123">
              <a:extLst>
                <a:ext uri="{FF2B5EF4-FFF2-40B4-BE49-F238E27FC236}">
                  <a16:creationId xmlns:a16="http://schemas.microsoft.com/office/drawing/2014/main" id="{125DAD6A-1EEB-CF45-BCEF-566D70E2016A}"/>
                </a:ext>
              </a:extLst>
            </p:cNvPr>
            <p:cNvSpPr/>
            <p:nvPr/>
          </p:nvSpPr>
          <p:spPr>
            <a:xfrm rot="10800000" flipH="1">
              <a:off x="6116458" y="3636115"/>
              <a:ext cx="94471" cy="818376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550879-97A9-1B4D-8172-776D720D08A0}"/>
                </a:ext>
              </a:extLst>
            </p:cNvPr>
            <p:cNvCxnSpPr>
              <a:cxnSpLocks/>
            </p:cNvCxnSpPr>
            <p:nvPr/>
          </p:nvCxnSpPr>
          <p:spPr>
            <a:xfrm rot="-300000">
              <a:off x="6210929" y="4045303"/>
              <a:ext cx="246345" cy="20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76C894-2224-8E45-B3D0-CBCD86FB5406}"/>
              </a:ext>
            </a:extLst>
          </p:cNvPr>
          <p:cNvGrpSpPr/>
          <p:nvPr/>
        </p:nvGrpSpPr>
        <p:grpSpPr>
          <a:xfrm>
            <a:off x="10090793" y="1066800"/>
            <a:ext cx="1796407" cy="746148"/>
            <a:chOff x="135827" y="3346017"/>
            <a:chExt cx="1353888" cy="746148"/>
          </a:xfrm>
          <a:solidFill>
            <a:schemeClr val="bg1"/>
          </a:solidFill>
          <a:effectLst>
            <a:glow rad="635000">
              <a:srgbClr val="FFC000">
                <a:alpha val="10000"/>
              </a:srgbClr>
            </a:glow>
            <a:outerShdw blurRad="444500" dist="50800" dir="5400000" sx="72000" sy="72000" algn="ctr" rotWithShape="0">
              <a:srgbClr val="FFC000">
                <a:alpha val="70000"/>
              </a:srgbClr>
            </a:outerShdw>
            <a:reflection endPos="3000" dir="5400000" sy="-100000" algn="bl" rotWithShape="0"/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0A4EEF7-60E0-E249-A391-4360567864C0}"/>
                </a:ext>
              </a:extLst>
            </p:cNvPr>
            <p:cNvSpPr/>
            <p:nvPr/>
          </p:nvSpPr>
          <p:spPr>
            <a:xfrm rot="5400000">
              <a:off x="439697" y="3042147"/>
              <a:ext cx="746148" cy="135388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8B97AF4-DEB0-7C41-B1BF-71CC75F73E0A}"/>
                </a:ext>
              </a:extLst>
            </p:cNvPr>
            <p:cNvSpPr txBox="1"/>
            <p:nvPr/>
          </p:nvSpPr>
          <p:spPr>
            <a:xfrm>
              <a:off x="476261" y="3544484"/>
              <a:ext cx="708204" cy="33855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BCX9930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A648D3-8468-B84B-9F95-05FF4403A32B}"/>
              </a:ext>
            </a:extLst>
          </p:cNvPr>
          <p:cNvSpPr txBox="1"/>
          <p:nvPr/>
        </p:nvSpPr>
        <p:spPr>
          <a:xfrm>
            <a:off x="6899258" y="445764"/>
            <a:ext cx="283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Negative Trial – Soon to be published in AJN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9CD635-022D-F94E-B831-D75FA47F230E}"/>
              </a:ext>
            </a:extLst>
          </p:cNvPr>
          <p:cNvGrpSpPr/>
          <p:nvPr/>
        </p:nvGrpSpPr>
        <p:grpSpPr>
          <a:xfrm>
            <a:off x="1206551" y="1495468"/>
            <a:ext cx="3410232" cy="1277788"/>
            <a:chOff x="1206551" y="1495468"/>
            <a:chExt cx="3410232" cy="127778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19150BC-222A-9E4E-B805-6B41B16A3C6B}"/>
                </a:ext>
              </a:extLst>
            </p:cNvPr>
            <p:cNvSpPr txBox="1"/>
            <p:nvPr/>
          </p:nvSpPr>
          <p:spPr>
            <a:xfrm>
              <a:off x="1206551" y="1495468"/>
              <a:ext cx="34102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FF7E7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Single Arm – 5 Patients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FF7E7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74% UPCR reduction at 48 w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FF7E7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Significant increases in serum albumin and serum C3</a:t>
              </a:r>
              <a:endParaRPr kumimoji="0" lang="en-GB" sz="1600" b="0" u="none" strike="noStrike" kern="1200" cap="none" spc="0" normalizeH="0" baseline="0" dirty="0">
                <a:ln>
                  <a:noFill/>
                </a:ln>
                <a:solidFill>
                  <a:srgbClr val="FF7E7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157D4B-A75D-354F-AFE2-CEA3A9704823}"/>
                </a:ext>
              </a:extLst>
            </p:cNvPr>
            <p:cNvSpPr txBox="1"/>
            <p:nvPr/>
          </p:nvSpPr>
          <p:spPr>
            <a:xfrm>
              <a:off x="2254901" y="2496257"/>
              <a:ext cx="793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ASN 2020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1BAF10-FED4-9F4C-AFF6-38CF080D8B90}"/>
              </a:ext>
            </a:extLst>
          </p:cNvPr>
          <p:cNvGrpSpPr/>
          <p:nvPr/>
        </p:nvGrpSpPr>
        <p:grpSpPr>
          <a:xfrm>
            <a:off x="91284" y="2832021"/>
            <a:ext cx="3440838" cy="3558158"/>
            <a:chOff x="91284" y="2832021"/>
            <a:chExt cx="3440838" cy="3558158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7C3E627-232D-EB4B-8CA2-3BDE4CC37785}"/>
                </a:ext>
              </a:extLst>
            </p:cNvPr>
            <p:cNvSpPr txBox="1"/>
            <p:nvPr/>
          </p:nvSpPr>
          <p:spPr>
            <a:xfrm>
              <a:off x="91284" y="2832021"/>
              <a:ext cx="3440838" cy="3293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Placebo Controlled (26 and 26) Main outcome: Change in -disease activity in a second kidney biopsy at 26 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Results: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significant change in activity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Significant improvement in eGFR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Significant decrease of UPCR and urinary MCP-1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Significantly less progression of chronicity lesions 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B9F30B1-6763-4E4E-91C5-9CA56164E47E}"/>
                </a:ext>
              </a:extLst>
            </p:cNvPr>
            <p:cNvSpPr txBox="1"/>
            <p:nvPr/>
          </p:nvSpPr>
          <p:spPr>
            <a:xfrm>
              <a:off x="1000216" y="6113180"/>
              <a:ext cx="855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EDTA 2021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680F9-A7B6-044E-850D-56424C073501}"/>
              </a:ext>
            </a:extLst>
          </p:cNvPr>
          <p:cNvGrpSpPr/>
          <p:nvPr/>
        </p:nvGrpSpPr>
        <p:grpSpPr>
          <a:xfrm>
            <a:off x="7798042" y="2968681"/>
            <a:ext cx="4319569" cy="2746319"/>
            <a:chOff x="7798042" y="2968681"/>
            <a:chExt cx="4319569" cy="27463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CDA8E4-45C8-E147-A816-656D4CD480F3}"/>
                </a:ext>
              </a:extLst>
            </p:cNvPr>
            <p:cNvSpPr txBox="1"/>
            <p:nvPr/>
          </p:nvSpPr>
          <p:spPr>
            <a:xfrm>
              <a:off x="7798042" y="2968681"/>
              <a:ext cx="431956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Single Arm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Cohort A (n=16) Native kidneys: Proteinuria reduction at 12w.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Cohort b (n=11) Transplant:  Change in C3 IF at 12 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Results</a:t>
              </a:r>
              <a:r>
                <a:rPr lang="en-GB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</a:rPr>
                <a:t>: 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45% proteinuria reduction in Cohort A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Significant decrease of C3 deposit score in Cohort B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937B892-64A7-9D47-9A91-A68F24F42769}"/>
                </a:ext>
              </a:extLst>
            </p:cNvPr>
            <p:cNvSpPr txBox="1"/>
            <p:nvPr/>
          </p:nvSpPr>
          <p:spPr>
            <a:xfrm>
              <a:off x="9647133" y="5438001"/>
              <a:ext cx="793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ASN 2021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0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.8|4.3|15.1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20.1|29.8|25.6|37.8|53.6|52.2"/>
</p:tagLst>
</file>

<file path=ppt/theme/theme1.xml><?xml version="1.0" encoding="utf-8"?>
<a:theme xmlns:a="http://schemas.openxmlformats.org/drawingml/2006/main" name="UI Childrens PowerPoint Template_L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 Childrens PowerPoint Template_L3" id="{3769F7AE-647D-474B-A396-0C828081B269}" vid="{A2CEEF17-1876-6A4A-8BCD-AC9F2716B25E}"/>
    </a:ext>
  </a:extLst>
</a:theme>
</file>

<file path=ppt/theme/theme2.xml><?xml version="1.0" encoding="utf-8"?>
<a:theme xmlns:a="http://schemas.openxmlformats.org/drawingml/2006/main" name="1_UI Childrens PowerPoint Template_L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I Childrens PowerPoint Template_L3" id="{3769F7AE-647D-474B-A396-0C828081B269}" vid="{A2CEEF17-1876-6A4A-8BCD-AC9F2716B2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088424B52EF47900DB2E92109891A" ma:contentTypeVersion="0" ma:contentTypeDescription="Create a new document." ma:contentTypeScope="" ma:versionID="c16ae928a663ef3e6b076aef125a3c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E0877-57CF-4E60-8AA9-16A61166A29E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FF2787-E09C-4347-8B6E-C7790F4E5D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29A66-A910-42FD-90FB-485661411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12606</TotalTime>
  <Words>719</Words>
  <Application>Microsoft Office PowerPoint</Application>
  <PresentationFormat>Widescreen</PresentationFormat>
  <Paragraphs>232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KufiStandardGK</vt:lpstr>
      <vt:lpstr>UI Childrens PowerPoint Template_L6</vt:lpstr>
      <vt:lpstr>1_UI Childrens PowerPoint Template_L6</vt:lpstr>
      <vt:lpstr>  The Future  Treating C3 Glomerulopathy</vt:lpstr>
      <vt:lpstr>Disclosures</vt:lpstr>
      <vt:lpstr>Objectives</vt:lpstr>
      <vt:lpstr>How to find a trial</vt:lpstr>
      <vt:lpstr>How to find a trial: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Hodgson, Cheryl</dc:creator>
  <cp:lastModifiedBy>Hendon, Jori E</cp:lastModifiedBy>
  <cp:revision>71</cp:revision>
  <dcterms:created xsi:type="dcterms:W3CDTF">2016-10-24T22:54:06Z</dcterms:created>
  <dcterms:modified xsi:type="dcterms:W3CDTF">2022-10-14T12:50:56Z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0x010100707088424B52EF47900DB2E92109891A</vt:lpwstr>
  </property>
</Properties>
</file>