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</p:sldMasterIdLst>
  <p:notesMasterIdLst>
    <p:notesMasterId r:id="rId21"/>
  </p:notesMasterIdLst>
  <p:sldIdLst>
    <p:sldId id="256" r:id="rId6"/>
    <p:sldId id="372" r:id="rId7"/>
    <p:sldId id="507" r:id="rId8"/>
    <p:sldId id="257" r:id="rId9"/>
    <p:sldId id="594" r:id="rId10"/>
    <p:sldId id="511" r:id="rId11"/>
    <p:sldId id="476" r:id="rId12"/>
    <p:sldId id="595" r:id="rId13"/>
    <p:sldId id="588" r:id="rId14"/>
    <p:sldId id="465" r:id="rId15"/>
    <p:sldId id="578" r:id="rId16"/>
    <p:sldId id="510" r:id="rId17"/>
    <p:sldId id="596" r:id="rId18"/>
    <p:sldId id="401" r:id="rId19"/>
    <p:sldId id="4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72" userDrawn="1">
          <p15:clr>
            <a:srgbClr val="A4A3A4"/>
          </p15:clr>
        </p15:guide>
        <p15:guide id="4" orient="horz" pos="480" userDrawn="1">
          <p15:clr>
            <a:srgbClr val="A4A3A4"/>
          </p15:clr>
        </p15:guide>
        <p15:guide id="5" orient="horz" pos="2335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7" orient="horz" pos="642" userDrawn="1">
          <p15:clr>
            <a:srgbClr val="A4A3A4"/>
          </p15:clr>
        </p15:guide>
        <p15:guide id="8" orient="horz" pos="3840" userDrawn="1">
          <p15:clr>
            <a:srgbClr val="A4A3A4"/>
          </p15:clr>
        </p15:guide>
        <p15:guide id="9" pos="192" userDrawn="1">
          <p15:clr>
            <a:srgbClr val="A4A3A4"/>
          </p15:clr>
        </p15:guide>
        <p15:guide id="10" pos="7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FD78"/>
    <a:srgbClr val="FFFC00"/>
    <a:srgbClr val="FFCE00"/>
    <a:srgbClr val="D6D6D6"/>
    <a:srgbClr val="000000"/>
    <a:srgbClr val="2D7E94"/>
    <a:srgbClr val="FFE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0" autoAdjust="0"/>
    <p:restoredTop sz="86395"/>
  </p:normalViewPr>
  <p:slideViewPr>
    <p:cSldViewPr>
      <p:cViewPr varScale="1">
        <p:scale>
          <a:sx n="68" d="100"/>
          <a:sy n="68" d="100"/>
        </p:scale>
        <p:origin x="300" y="72"/>
      </p:cViewPr>
      <p:guideLst>
        <p:guide orient="horz" pos="2160"/>
        <p:guide pos="3840"/>
        <p:guide orient="horz" pos="4272"/>
        <p:guide orient="horz" pos="480"/>
        <p:guide orient="horz" pos="2335"/>
        <p:guide orient="horz" pos="864"/>
        <p:guide orient="horz" pos="642"/>
        <p:guide orient="horz" pos="3840"/>
        <p:guide pos="192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Response to MMF/Steroids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 remission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1">
                  <c:v>Khandelwal 2021 (n=40)</c:v>
                </c:pt>
                <c:pt idx="2">
                  <c:v>Caravaca-Fontan 2020 (n=42)</c:v>
                </c:pt>
                <c:pt idx="3">
                  <c:v>Bharati 2019 (n=17)</c:v>
                </c:pt>
                <c:pt idx="4">
                  <c:v>Ravindran 2018 (n=24)</c:v>
                </c:pt>
                <c:pt idx="5">
                  <c:v>Avasare 2018 (n=30)</c:v>
                </c:pt>
                <c:pt idx="6">
                  <c:v>Caliskan 2017 (n=27)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2">
                  <c:v>36</c:v>
                </c:pt>
                <c:pt idx="3">
                  <c:v>23</c:v>
                </c:pt>
                <c:pt idx="4">
                  <c:v>4</c:v>
                </c:pt>
                <c:pt idx="5">
                  <c:v>33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A-7B45-89CD-841E017759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 remission</c:v>
                </c:pt>
              </c:strCache>
            </c:strRef>
          </c:tx>
          <c:spPr>
            <a:solidFill>
              <a:srgbClr val="FFFD7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1">
                  <c:v>Khandelwal 2021 (n=40)</c:v>
                </c:pt>
                <c:pt idx="2">
                  <c:v>Caravaca-Fontan 2020 (n=42)</c:v>
                </c:pt>
                <c:pt idx="3">
                  <c:v>Bharati 2019 (n=17)</c:v>
                </c:pt>
                <c:pt idx="4">
                  <c:v>Ravindran 2018 (n=24)</c:v>
                </c:pt>
                <c:pt idx="5">
                  <c:v>Avasare 2018 (n=30)</c:v>
                </c:pt>
                <c:pt idx="6">
                  <c:v>Caliskan 2017 (n=27)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2">
                  <c:v>43</c:v>
                </c:pt>
                <c:pt idx="3">
                  <c:v>41</c:v>
                </c:pt>
                <c:pt idx="4">
                  <c:v>8</c:v>
                </c:pt>
                <c:pt idx="5">
                  <c:v>33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A-7B45-89CD-841E017759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response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1">
                  <c:v>Khandelwal 2021 (n=40)</c:v>
                </c:pt>
                <c:pt idx="2">
                  <c:v>Caravaca-Fontan 2020 (n=42)</c:v>
                </c:pt>
                <c:pt idx="3">
                  <c:v>Bharati 2019 (n=17)</c:v>
                </c:pt>
                <c:pt idx="4">
                  <c:v>Ravindran 2018 (n=24)</c:v>
                </c:pt>
                <c:pt idx="5">
                  <c:v>Avasare 2018 (n=30)</c:v>
                </c:pt>
                <c:pt idx="6">
                  <c:v>Caliskan 2017 (n=27)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2">
                  <c:v>27</c:v>
                </c:pt>
                <c:pt idx="3">
                  <c:v>35</c:v>
                </c:pt>
                <c:pt idx="4">
                  <c:v>62</c:v>
                </c:pt>
                <c:pt idx="5">
                  <c:v>33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DA-7B45-89CD-841E017759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Kidney failure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1">
                  <c:v>Khandelwal 2021 (n=40)</c:v>
                </c:pt>
                <c:pt idx="2">
                  <c:v>Caravaca-Fontan 2020 (n=42)</c:v>
                </c:pt>
                <c:pt idx="3">
                  <c:v>Bharati 2019 (n=17)</c:v>
                </c:pt>
                <c:pt idx="4">
                  <c:v>Ravindran 2018 (n=24)</c:v>
                </c:pt>
                <c:pt idx="5">
                  <c:v>Avasare 2018 (n=30)</c:v>
                </c:pt>
                <c:pt idx="6">
                  <c:v>Caliskan 2017 (n=27)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2">
                  <c:v>14</c:v>
                </c:pt>
                <c:pt idx="3">
                  <c:v>17</c:v>
                </c:pt>
                <c:pt idx="4">
                  <c:v>12</c:v>
                </c:pt>
                <c:pt idx="5">
                  <c:v>10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DA-7B45-89CD-841E01775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047040"/>
        <c:axId val="381604736"/>
      </c:barChart>
      <c:catAx>
        <c:axId val="3810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04736"/>
        <c:crosses val="autoZero"/>
        <c:auto val="1"/>
        <c:lblAlgn val="ctr"/>
        <c:lblOffset val="100"/>
        <c:noMultiLvlLbl val="0"/>
      </c:catAx>
      <c:valAx>
        <c:axId val="38160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04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0.24176</cdr:x>
      <cdr:y>0.30373</cdr:y>
    </cdr:from>
    <cdr:to>
      <cdr:x>0.2967</cdr:x>
      <cdr:y>0.76732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FB3DCF92-A07B-09B6-026F-CBD136EFB84F}"/>
            </a:ext>
          </a:extLst>
        </cdr:cNvPr>
        <cdr:cNvSpPr/>
      </cdr:nvSpPr>
      <cdr:spPr>
        <a:xfrm xmlns:a="http://schemas.openxmlformats.org/drawingml/2006/main">
          <a:off x="1676400" y="1447800"/>
          <a:ext cx="381000" cy="2209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E649-5200-DF46-939B-9FA76922D33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4983-FFB4-104B-A295-DC7CF97B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8132" indent="-2877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0974" indent="-23019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1363" indent="-23019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1752" indent="-23019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2142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2531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2920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13310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A8205-DDDA-C749-A0D3-CF5DC87AD2D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I am the PI in a number of clinical trials testing anti-complement therapeutics.</a:t>
            </a:r>
          </a:p>
          <a:p>
            <a:r>
              <a:rPr lang="en-US" dirty="0">
                <a:latin typeface="Calibri" charset="0"/>
              </a:rPr>
              <a:t>Since there are no targeted therapeutics I can prescribe – we have made it our mission to change that (by trial).</a:t>
            </a:r>
          </a:p>
        </p:txBody>
      </p:sp>
    </p:spTree>
    <p:extLst>
      <p:ext uri="{BB962C8B-B14F-4D97-AF65-F5344CB8AC3E}">
        <p14:creationId xmlns:p14="http://schemas.microsoft.com/office/powerpoint/2010/main" val="123877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Nast has already discussed the pathology – lets just review the terminology very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04983-FFB4-104B-A295-DC7CF97B5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Serum immunofixation most sensitive</a:t>
            </a:r>
          </a:p>
          <a:p>
            <a:r>
              <a:rPr lang="en-US" dirty="0"/>
              <a:t>Serum protein electrophoresis is quantitative and inexpensive.  UPEP less sensitive</a:t>
            </a:r>
          </a:p>
          <a:p>
            <a:endParaRPr lang="en-US" dirty="0"/>
          </a:p>
          <a:p>
            <a:r>
              <a:rPr lang="en-US" dirty="0"/>
              <a:t>Serum free light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1C20D-6416-844C-8BD8-0B0230573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KDIGO guidelines coming which will say essentially the same 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11C9E-D9C5-BA4E-ABCE-A04BBAD8A8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Rabasco C et al.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Kidney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Int. 2015; 88(5): 1153–60.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Avasare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RS et al. CJASN. 2018; 13(3): 406–13.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Caravaca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Fontan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 et al.  CJASN 2020; 15: 1287–1298.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Bharati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J.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Kidney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Journal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2019; 12: 483–487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Caliskan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Am J Nephrol 2017;46:96-107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Khandelwal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Pediatric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Nephrology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(2021) 36:591–600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Ravindran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 Mayo Clin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2018;93(8):991-1008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04983-FFB4-104B-A295-DC7CF97B5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study in US – 6 patients – 3 appeared to have some degree of response.</a:t>
            </a:r>
          </a:p>
          <a:p>
            <a:r>
              <a:rPr lang="en-US" dirty="0"/>
              <a:t>Responders appeared to be predicted by elevated </a:t>
            </a:r>
            <a:r>
              <a:rPr lang="en-US" dirty="0" err="1"/>
              <a:t>sMAC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11C9E-D9C5-BA4E-ABCE-A04BBAD8A8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5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 underlying pathomechanism,  current therapeutics may have a limited direct effect on disease. </a:t>
            </a:r>
          </a:p>
          <a:p>
            <a:r>
              <a:rPr lang="en-US" dirty="0"/>
              <a:t>None the less – theories on why they may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A2EB-D587-0A42-B720-D8807E812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E0537-D72F-3D43-9A79-93CAAB2BC4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7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38203"/>
            <a:ext cx="2743200" cy="5287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3"/>
            <a:ext cx="80264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0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0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82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0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38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38201"/>
            <a:ext cx="6815667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1"/>
            <a:ext cx="4011084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0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0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7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38201"/>
            <a:ext cx="2743200" cy="5287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1"/>
            <a:ext cx="80264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38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38203"/>
            <a:ext cx="6815667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57403"/>
            <a:ext cx="4011084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12192000" cy="1026593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57628"/>
            <a:ext cx="8839200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441"/>
            <a:ext cx="11582400" cy="46485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23814"/>
            <a:ext cx="12192000" cy="109859"/>
          </a:xfrm>
          <a:prstGeom prst="rect">
            <a:avLst/>
          </a:prstGeom>
          <a:solidFill>
            <a:srgbClr val="FFE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6782159"/>
            <a:ext cx="12192000" cy="88903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5036C-50DC-4057-B629-5092EB69A6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346" y="136522"/>
            <a:ext cx="2307854" cy="8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80741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57628"/>
            <a:ext cx="8839200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1"/>
            <a:ext cx="115824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80741"/>
            <a:ext cx="12192000" cy="109859"/>
          </a:xfrm>
          <a:prstGeom prst="rect">
            <a:avLst/>
          </a:prstGeom>
          <a:solidFill>
            <a:srgbClr val="FFE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6782158"/>
            <a:ext cx="12192000" cy="75843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5" descr="C:\Users\potterr\Desktop\UI Stead Family Childrens_Logo_Full Color_DropShadow copy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24481"/>
            <a:ext cx="3149600" cy="7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i.research.uiowa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415A7F-6BDC-1848-88F0-7861D5B65234}"/>
              </a:ext>
            </a:extLst>
          </p:cNvPr>
          <p:cNvGrpSpPr/>
          <p:nvPr/>
        </p:nvGrpSpPr>
        <p:grpSpPr>
          <a:xfrm flipV="1">
            <a:off x="0" y="1023150"/>
            <a:ext cx="12192000" cy="119850"/>
            <a:chOff x="0" y="5579237"/>
            <a:chExt cx="27432000" cy="182880"/>
          </a:xfrm>
        </p:grpSpPr>
        <p:sp>
          <p:nvSpPr>
            <p:cNvPr id="6" name="Rectangle 1029">
              <a:extLst>
                <a:ext uri="{FF2B5EF4-FFF2-40B4-BE49-F238E27FC236}">
                  <a16:creationId xmlns:a16="http://schemas.microsoft.com/office/drawing/2014/main" id="{6AADAC56-C7BB-534A-80AF-AA7553ECD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79237"/>
              <a:ext cx="4572000" cy="182880"/>
            </a:xfrm>
            <a:prstGeom prst="rect">
              <a:avLst/>
            </a:prstGeom>
            <a:solidFill>
              <a:srgbClr val="FF5B35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8" name="Rectangle 1029">
              <a:extLst>
                <a:ext uri="{FF2B5EF4-FFF2-40B4-BE49-F238E27FC236}">
                  <a16:creationId xmlns:a16="http://schemas.microsoft.com/office/drawing/2014/main" id="{91AB0F12-D1FD-6B48-A1D0-7EEDC25BF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579237"/>
              <a:ext cx="4572000" cy="182880"/>
            </a:xfrm>
            <a:prstGeom prst="rect">
              <a:avLst/>
            </a:prstGeom>
            <a:solidFill>
              <a:srgbClr val="F7B33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9" name="Rectangle 1029">
              <a:extLst>
                <a:ext uri="{FF2B5EF4-FFF2-40B4-BE49-F238E27FC236}">
                  <a16:creationId xmlns:a16="http://schemas.microsoft.com/office/drawing/2014/main" id="{DB77EF8D-E289-8648-9C8B-22853CFA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79237"/>
              <a:ext cx="4572000" cy="182880"/>
            </a:xfrm>
            <a:prstGeom prst="rect">
              <a:avLst/>
            </a:prstGeom>
            <a:solidFill>
              <a:srgbClr val="63A70A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0" name="Rectangle 1029">
              <a:extLst>
                <a:ext uri="{FF2B5EF4-FFF2-40B4-BE49-F238E27FC236}">
                  <a16:creationId xmlns:a16="http://schemas.microsoft.com/office/drawing/2014/main" id="{78360D23-DF05-674F-B8F3-409A2D21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0" y="5579237"/>
              <a:ext cx="4572000" cy="182880"/>
            </a:xfrm>
            <a:prstGeom prst="rect">
              <a:avLst/>
            </a:prstGeom>
            <a:solidFill>
              <a:srgbClr val="7E4082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1" name="Rectangle 1029">
              <a:extLst>
                <a:ext uri="{FF2B5EF4-FFF2-40B4-BE49-F238E27FC236}">
                  <a16:creationId xmlns:a16="http://schemas.microsoft.com/office/drawing/2014/main" id="{2046A5F3-BE2B-EF40-BDAE-CB84012B2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0" y="5579237"/>
              <a:ext cx="4572000" cy="182880"/>
            </a:xfrm>
            <a:prstGeom prst="rect">
              <a:avLst/>
            </a:prstGeom>
            <a:solidFill>
              <a:srgbClr val="F1EA40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2" name="Rectangle 1029">
              <a:extLst>
                <a:ext uri="{FF2B5EF4-FFF2-40B4-BE49-F238E27FC236}">
                  <a16:creationId xmlns:a16="http://schemas.microsoft.com/office/drawing/2014/main" id="{4CEDA6E9-02A5-BD48-9153-05A58723B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0" y="5579237"/>
              <a:ext cx="4572000" cy="182880"/>
            </a:xfrm>
            <a:prstGeom prst="rect">
              <a:avLst/>
            </a:prstGeom>
            <a:solidFill>
              <a:srgbClr val="007DA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18AECF-5526-354E-AF64-836B9BEAA5E7}"/>
              </a:ext>
            </a:extLst>
          </p:cNvPr>
          <p:cNvGrpSpPr/>
          <p:nvPr/>
        </p:nvGrpSpPr>
        <p:grpSpPr>
          <a:xfrm flipV="1">
            <a:off x="3124200" y="3348052"/>
            <a:ext cx="6096000" cy="157148"/>
            <a:chOff x="0" y="5579237"/>
            <a:chExt cx="27432000" cy="182880"/>
          </a:xfrm>
        </p:grpSpPr>
        <p:sp>
          <p:nvSpPr>
            <p:cNvPr id="14" name="Rectangle 1029">
              <a:extLst>
                <a:ext uri="{FF2B5EF4-FFF2-40B4-BE49-F238E27FC236}">
                  <a16:creationId xmlns:a16="http://schemas.microsoft.com/office/drawing/2014/main" id="{7972CECE-B2ED-DF4F-AEC1-73955E47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79237"/>
              <a:ext cx="4572000" cy="182880"/>
            </a:xfrm>
            <a:prstGeom prst="rect">
              <a:avLst/>
            </a:prstGeom>
            <a:solidFill>
              <a:srgbClr val="FF5B35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5" name="Rectangle 1029">
              <a:extLst>
                <a:ext uri="{FF2B5EF4-FFF2-40B4-BE49-F238E27FC236}">
                  <a16:creationId xmlns:a16="http://schemas.microsoft.com/office/drawing/2014/main" id="{4A5F4830-BC25-7D4F-8859-2CAE3D7E9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579237"/>
              <a:ext cx="4572000" cy="182880"/>
            </a:xfrm>
            <a:prstGeom prst="rect">
              <a:avLst/>
            </a:prstGeom>
            <a:solidFill>
              <a:srgbClr val="F7B33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6" name="Rectangle 1029">
              <a:extLst>
                <a:ext uri="{FF2B5EF4-FFF2-40B4-BE49-F238E27FC236}">
                  <a16:creationId xmlns:a16="http://schemas.microsoft.com/office/drawing/2014/main" id="{F57C3892-3422-7145-B2F6-8995B27FF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79237"/>
              <a:ext cx="4572000" cy="182880"/>
            </a:xfrm>
            <a:prstGeom prst="rect">
              <a:avLst/>
            </a:prstGeom>
            <a:solidFill>
              <a:srgbClr val="63A70A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7" name="Rectangle 1029">
              <a:extLst>
                <a:ext uri="{FF2B5EF4-FFF2-40B4-BE49-F238E27FC236}">
                  <a16:creationId xmlns:a16="http://schemas.microsoft.com/office/drawing/2014/main" id="{CDE9A49C-520B-8845-9744-73F7D26C4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0" y="5579237"/>
              <a:ext cx="4572000" cy="182880"/>
            </a:xfrm>
            <a:prstGeom prst="rect">
              <a:avLst/>
            </a:prstGeom>
            <a:solidFill>
              <a:srgbClr val="7E4082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8" name="Rectangle 1029">
              <a:extLst>
                <a:ext uri="{FF2B5EF4-FFF2-40B4-BE49-F238E27FC236}">
                  <a16:creationId xmlns:a16="http://schemas.microsoft.com/office/drawing/2014/main" id="{5A66469A-A023-3C4F-A065-88C652EC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0" y="5579237"/>
              <a:ext cx="4572000" cy="182880"/>
            </a:xfrm>
            <a:prstGeom prst="rect">
              <a:avLst/>
            </a:prstGeom>
            <a:solidFill>
              <a:srgbClr val="F1EA40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9" name="Rectangle 1029">
              <a:extLst>
                <a:ext uri="{FF2B5EF4-FFF2-40B4-BE49-F238E27FC236}">
                  <a16:creationId xmlns:a16="http://schemas.microsoft.com/office/drawing/2014/main" id="{2F786BCD-7E70-F04A-8AB3-5B5E32F17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0" y="5579237"/>
              <a:ext cx="4572000" cy="182880"/>
            </a:xfrm>
            <a:prstGeom prst="rect">
              <a:avLst/>
            </a:prstGeom>
            <a:solidFill>
              <a:srgbClr val="007DA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339FBB-45DB-CB43-9F66-1A2DA872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926425"/>
            <a:ext cx="9601200" cy="2264575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rgbClr val="2D7E94"/>
                </a:solidFill>
              </a:rPr>
            </a:br>
            <a:r>
              <a:rPr lang="en-US" sz="3600" dirty="0">
                <a:solidFill>
                  <a:srgbClr val="2D7E94"/>
                </a:solidFill>
              </a:rPr>
              <a:t> C3 Glomerulopathy</a:t>
            </a:r>
            <a:br>
              <a:rPr lang="en-US" sz="3600" dirty="0">
                <a:solidFill>
                  <a:srgbClr val="2D7E94"/>
                </a:solidFill>
              </a:rPr>
            </a:br>
            <a:br>
              <a:rPr lang="en-US" sz="3600" dirty="0">
                <a:solidFill>
                  <a:srgbClr val="2D7E94"/>
                </a:solidFill>
              </a:rPr>
            </a:br>
            <a:r>
              <a:rPr lang="en-US" sz="3600" dirty="0">
                <a:solidFill>
                  <a:srgbClr val="2D7E94"/>
                </a:solidFill>
              </a:rPr>
              <a:t>Current Cares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77C1C-5CFF-0044-8D7F-87C1FD611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8534400" cy="17526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Carla M. Nester MD, MSA, FASN</a:t>
            </a: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Jean E. Robillard MD, Chair in Pediatric Nephrology</a:t>
            </a: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Director, Division of Pediatric Nephrology, Dialysis and Transplantation</a:t>
            </a: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Associate Director, Molecular Otolaryngology and Renal Research Laboratory</a:t>
            </a:r>
          </a:p>
          <a:p>
            <a:pPr>
              <a:buClr>
                <a:schemeClr val="hlink"/>
              </a:buClr>
              <a:defRPr/>
            </a:pPr>
            <a:endParaRPr lang="en-US" dirty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C3 Glomerulopathy Family Support Group –  October 2022</a:t>
            </a:r>
          </a:p>
        </p:txBody>
      </p:sp>
    </p:spTree>
    <p:extLst>
      <p:ext uri="{BB962C8B-B14F-4D97-AF65-F5344CB8AC3E}">
        <p14:creationId xmlns:p14="http://schemas.microsoft.com/office/powerpoint/2010/main" val="367456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E1AB-455E-E349-BF83-65D5C8F1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8" y="114301"/>
            <a:ext cx="3429000" cy="762000"/>
          </a:xfrm>
        </p:spPr>
        <p:txBody>
          <a:bodyPr>
            <a:normAutofit/>
          </a:bodyPr>
          <a:lstStyle/>
          <a:p>
            <a:r>
              <a:rPr lang="en-US" dirty="0"/>
              <a:t>Eculizumab and C3G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097D-06AE-5245-B845-081C0FBE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074" y="2162628"/>
            <a:ext cx="4772025" cy="5352145"/>
          </a:xfrm>
        </p:spPr>
        <p:txBody>
          <a:bodyPr/>
          <a:lstStyle/>
          <a:p>
            <a:r>
              <a:rPr lang="en-US" dirty="0"/>
              <a:t>6/26 complete remission</a:t>
            </a:r>
          </a:p>
          <a:p>
            <a:r>
              <a:rPr lang="en-US" dirty="0"/>
              <a:t>1/26 partial remission</a:t>
            </a:r>
          </a:p>
          <a:p>
            <a:pPr lvl="1"/>
            <a:r>
              <a:rPr lang="en-US" dirty="0"/>
              <a:t>Response was not predicted by sMAC (C5b-9)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36C9F-5CDE-5145-8E1E-15E9E9D355EA}"/>
              </a:ext>
            </a:extLst>
          </p:cNvPr>
          <p:cNvSpPr txBox="1"/>
          <p:nvPr/>
        </p:nvSpPr>
        <p:spPr>
          <a:xfrm>
            <a:off x="8420100" y="6371773"/>
            <a:ext cx="369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 J Kidney Dis. 2018 Jul;72(1):84-92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8B99B-475B-B443-9DE8-F71BA5EF1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24" y="1204522"/>
            <a:ext cx="6626348" cy="526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2FBC9-E57B-344D-9551-D4E8B08C66C1}"/>
              </a:ext>
            </a:extLst>
          </p:cNvPr>
          <p:cNvSpPr txBox="1"/>
          <p:nvPr/>
        </p:nvSpPr>
        <p:spPr>
          <a:xfrm>
            <a:off x="5867400" y="4572000"/>
            <a:ext cx="55038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“While eculizumab can be tried in patients who fail to respond to MMF, such patients should be considered for clinical trials where available”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02E52-5DA2-0ED7-61CB-A7A307ABD54A}"/>
              </a:ext>
            </a:extLst>
          </p:cNvPr>
          <p:cNvSpPr txBox="1"/>
          <p:nvPr/>
        </p:nvSpPr>
        <p:spPr>
          <a:xfrm>
            <a:off x="9071057" y="5334000"/>
            <a:ext cx="2947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 reason to think that the response to Ravulizumab would be different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5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363B-DC27-C948-B274-258EF727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Effect – Allograft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0854-CF3D-AC48-94A1-C655D7B5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055" y="3522750"/>
            <a:ext cx="5113345" cy="30600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122 patients: (73 C3GN, 49 DDD)</a:t>
            </a:r>
          </a:p>
          <a:p>
            <a:pPr marL="0" indent="0">
              <a:buNone/>
            </a:pPr>
            <a:r>
              <a:rPr lang="en-US" sz="8000" dirty="0"/>
              <a:t>		33% </a:t>
            </a:r>
            <a:r>
              <a:rPr lang="en-US" sz="8000" dirty="0" err="1"/>
              <a:t>tx</a:t>
            </a:r>
            <a:r>
              <a:rPr lang="en-US" sz="8000" dirty="0"/>
              <a:t> loss after ecu </a:t>
            </a:r>
          </a:p>
          <a:p>
            <a:pPr marL="1371600" lvl="3" indent="0">
              <a:buNone/>
            </a:pPr>
            <a:r>
              <a:rPr lang="en-US" sz="8000" dirty="0"/>
              <a:t>22% C3GN and 53% DDD)</a:t>
            </a:r>
          </a:p>
          <a:p>
            <a:pPr marL="0" indent="0">
              <a:buNone/>
            </a:pPr>
            <a:r>
              <a:rPr lang="en-US" sz="8000" dirty="0"/>
              <a:t>		42% after TPE</a:t>
            </a:r>
          </a:p>
          <a:p>
            <a:pPr marL="0" indent="0">
              <a:buNone/>
            </a:pPr>
            <a:r>
              <a:rPr lang="en-US" sz="8000" dirty="0"/>
              <a:t>		81% after </a:t>
            </a:r>
            <a:r>
              <a:rPr lang="en-US" sz="8000" dirty="0" err="1"/>
              <a:t>Ritux</a:t>
            </a:r>
            <a:r>
              <a:rPr lang="en-US" sz="8000" dirty="0"/>
              <a:t> </a:t>
            </a:r>
          </a:p>
          <a:p>
            <a:pPr marL="0" indent="0">
              <a:buNone/>
            </a:pPr>
            <a:r>
              <a:rPr lang="en-US" sz="8000" dirty="0"/>
              <a:t>		No Rx</a:t>
            </a:r>
          </a:p>
          <a:p>
            <a:pPr marL="0" indent="0">
              <a:buNone/>
            </a:pPr>
            <a:r>
              <a:rPr lang="en-US" sz="8000" dirty="0"/>
              <a:t>			32% C3GN</a:t>
            </a:r>
          </a:p>
          <a:p>
            <a:pPr marL="0" indent="0">
              <a:buNone/>
            </a:pPr>
            <a:r>
              <a:rPr lang="en-US" sz="8000" dirty="0"/>
              <a:t>			53% DDD 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550C1-275A-B848-959A-945BB25B7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/>
          <a:stretch/>
        </p:blipFill>
        <p:spPr>
          <a:xfrm>
            <a:off x="152401" y="1295400"/>
            <a:ext cx="5674618" cy="2031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16764-1E07-8541-9BAC-91BD63EEAA5B}"/>
              </a:ext>
            </a:extLst>
          </p:cNvPr>
          <p:cNvSpPr txBox="1"/>
          <p:nvPr/>
        </p:nvSpPr>
        <p:spPr>
          <a:xfrm>
            <a:off x="79072" y="6287798"/>
            <a:ext cx="394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Gonzalez Suarez et al, Med. Sci 2020, 44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D3A13-7098-3848-BFA3-8589D28B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56" y="1219200"/>
            <a:ext cx="5814144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38903-825B-194E-9760-E60FE96C4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581400"/>
            <a:ext cx="55321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rc 208"/>
          <p:cNvSpPr/>
          <p:nvPr/>
        </p:nvSpPr>
        <p:spPr>
          <a:xfrm rot="14430162">
            <a:off x="8410342" y="2500906"/>
            <a:ext cx="655351" cy="565244"/>
          </a:xfrm>
          <a:prstGeom prst="arc">
            <a:avLst>
              <a:gd name="adj1" fmla="val 16324929"/>
              <a:gd name="adj2" fmla="val 0"/>
            </a:avLst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Arc 181"/>
          <p:cNvSpPr/>
          <p:nvPr/>
        </p:nvSpPr>
        <p:spPr>
          <a:xfrm rot="4330711">
            <a:off x="8124888" y="1857325"/>
            <a:ext cx="622937" cy="635214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Arc 197"/>
          <p:cNvSpPr/>
          <p:nvPr/>
        </p:nvSpPr>
        <p:spPr>
          <a:xfrm rot="1431463">
            <a:off x="5596369" y="5260218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8400461" y="1680425"/>
            <a:ext cx="673776" cy="301625"/>
            <a:chOff x="5246685" y="927100"/>
            <a:chExt cx="673776" cy="301625"/>
          </a:xfrm>
        </p:grpSpPr>
        <p:sp>
          <p:nvSpPr>
            <p:cNvPr id="8" name="Oval 7"/>
            <p:cNvSpPr/>
            <p:nvPr/>
          </p:nvSpPr>
          <p:spPr>
            <a:xfrm>
              <a:off x="5286375" y="927100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6685" y="927425"/>
              <a:ext cx="673776" cy="261610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tx1"/>
                  </a:solidFill>
                </a:rPr>
                <a:t>Factor 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2084" y="3930249"/>
            <a:ext cx="555625" cy="309563"/>
            <a:chOff x="4273550" y="2551112"/>
            <a:chExt cx="555625" cy="309563"/>
          </a:xfrm>
        </p:grpSpPr>
        <p:sp>
          <p:nvSpPr>
            <p:cNvPr id="31" name="Oval 30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C3b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38629" y="4976924"/>
            <a:ext cx="353783" cy="341312"/>
            <a:chOff x="2492375" y="943300"/>
            <a:chExt cx="353783" cy="341312"/>
          </a:xfrm>
        </p:grpSpPr>
        <p:sp>
          <p:nvSpPr>
            <p:cNvPr id="4" name="Oval 3"/>
            <p:cNvSpPr/>
            <p:nvPr/>
          </p:nvSpPr>
          <p:spPr>
            <a:xfrm>
              <a:off x="2492375" y="943300"/>
              <a:ext cx="350838" cy="34131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01442" y="950140"/>
              <a:ext cx="344716" cy="276999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C5</a:t>
              </a:r>
            </a:p>
          </p:txBody>
        </p:sp>
      </p:grpSp>
      <p:sp>
        <p:nvSpPr>
          <p:cNvPr id="91" name="Oval 90"/>
          <p:cNvSpPr/>
          <p:nvPr/>
        </p:nvSpPr>
        <p:spPr>
          <a:xfrm>
            <a:off x="5971975" y="5837192"/>
            <a:ext cx="262788" cy="2344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904057" y="5829596"/>
            <a:ext cx="390655" cy="25391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C5a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8344875" y="2951796"/>
            <a:ext cx="326616" cy="263888"/>
            <a:chOff x="488717" y="5923220"/>
            <a:chExt cx="326616" cy="263888"/>
          </a:xfrm>
        </p:grpSpPr>
        <p:sp>
          <p:nvSpPr>
            <p:cNvPr id="94" name="Oval 93"/>
            <p:cNvSpPr/>
            <p:nvPr/>
          </p:nvSpPr>
          <p:spPr>
            <a:xfrm>
              <a:off x="511011" y="5952660"/>
              <a:ext cx="262788" cy="2344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8717" y="5923220"/>
              <a:ext cx="326616" cy="253916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Ba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073686" y="2305941"/>
            <a:ext cx="359991" cy="341312"/>
            <a:chOff x="1676346" y="5113133"/>
            <a:chExt cx="359991" cy="341312"/>
          </a:xfrm>
        </p:grpSpPr>
        <p:sp>
          <p:nvSpPr>
            <p:cNvPr id="98" name="Oval 97"/>
            <p:cNvSpPr/>
            <p:nvPr/>
          </p:nvSpPr>
          <p:spPr>
            <a:xfrm>
              <a:off x="1676346" y="5113133"/>
              <a:ext cx="350838" cy="34131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92222" y="5133947"/>
              <a:ext cx="344115" cy="276999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C3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361690" y="511483"/>
            <a:ext cx="352204" cy="341312"/>
            <a:chOff x="2213134" y="4172703"/>
            <a:chExt cx="352204" cy="341312"/>
          </a:xfrm>
        </p:grpSpPr>
        <p:sp>
          <p:nvSpPr>
            <p:cNvPr id="100" name="Oval 99"/>
            <p:cNvSpPr/>
            <p:nvPr/>
          </p:nvSpPr>
          <p:spPr>
            <a:xfrm>
              <a:off x="2213134" y="4172703"/>
              <a:ext cx="350838" cy="34131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1223" y="4190415"/>
              <a:ext cx="344115" cy="276999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C3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54060" y="1098722"/>
            <a:ext cx="390655" cy="266153"/>
            <a:chOff x="4540423" y="1130954"/>
            <a:chExt cx="390655" cy="266153"/>
          </a:xfrm>
        </p:grpSpPr>
        <p:sp>
          <p:nvSpPr>
            <p:cNvPr id="105" name="Oval 104"/>
            <p:cNvSpPr/>
            <p:nvPr/>
          </p:nvSpPr>
          <p:spPr>
            <a:xfrm>
              <a:off x="4599161" y="1162659"/>
              <a:ext cx="262788" cy="2344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40423" y="1130954"/>
              <a:ext cx="390655" cy="253916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C3a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70640" y="1432500"/>
            <a:ext cx="555625" cy="309563"/>
            <a:chOff x="4273550" y="2551112"/>
            <a:chExt cx="555625" cy="309563"/>
          </a:xfrm>
        </p:grpSpPr>
        <p:sp>
          <p:nvSpPr>
            <p:cNvPr id="114" name="Oval 113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C3b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47855" y="2350768"/>
            <a:ext cx="642142" cy="301625"/>
            <a:chOff x="6320770" y="1960798"/>
            <a:chExt cx="642142" cy="301625"/>
          </a:xfrm>
        </p:grpSpPr>
        <p:sp>
          <p:nvSpPr>
            <p:cNvPr id="117" name="Oval 116"/>
            <p:cNvSpPr/>
            <p:nvPr/>
          </p:nvSpPr>
          <p:spPr>
            <a:xfrm>
              <a:off x="6351645" y="1960798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320770" y="1968736"/>
              <a:ext cx="642142" cy="253916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Factor B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259906" y="3301870"/>
            <a:ext cx="734537" cy="423701"/>
            <a:chOff x="5220979" y="3047867"/>
            <a:chExt cx="734537" cy="423701"/>
          </a:xfrm>
        </p:grpSpPr>
        <p:grpSp>
          <p:nvGrpSpPr>
            <p:cNvPr id="27" name="Group 26"/>
            <p:cNvGrpSpPr/>
            <p:nvPr/>
          </p:nvGrpSpPr>
          <p:grpSpPr>
            <a:xfrm>
              <a:off x="5220979" y="3162005"/>
              <a:ext cx="555625" cy="309563"/>
              <a:chOff x="4273550" y="2551112"/>
              <a:chExt cx="555625" cy="30956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C3b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85629" y="3047867"/>
              <a:ext cx="369887" cy="276999"/>
              <a:chOff x="3456922" y="4951412"/>
              <a:chExt cx="369887" cy="27699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456922" y="5013299"/>
                <a:ext cx="369887" cy="17621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68670" y="4951412"/>
                <a:ext cx="351378" cy="276999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Bb</a:t>
                </a: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6299645" y="112204"/>
            <a:ext cx="250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Alternative Pathway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582108" y="4484209"/>
            <a:ext cx="555625" cy="309563"/>
            <a:chOff x="4273550" y="2551112"/>
            <a:chExt cx="555625" cy="309563"/>
          </a:xfrm>
        </p:grpSpPr>
        <p:sp>
          <p:nvSpPr>
            <p:cNvPr id="173" name="Oval 172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C3b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7042841" y="4361992"/>
            <a:ext cx="734537" cy="423701"/>
            <a:chOff x="5220979" y="3047867"/>
            <a:chExt cx="734537" cy="423701"/>
          </a:xfrm>
        </p:grpSpPr>
        <p:grpSp>
          <p:nvGrpSpPr>
            <p:cNvPr id="166" name="Group 165"/>
            <p:cNvGrpSpPr/>
            <p:nvPr/>
          </p:nvGrpSpPr>
          <p:grpSpPr>
            <a:xfrm>
              <a:off x="5220979" y="3162005"/>
              <a:ext cx="555625" cy="309563"/>
              <a:chOff x="4273550" y="2551112"/>
              <a:chExt cx="555625" cy="309563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C3b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585629" y="3047867"/>
              <a:ext cx="369887" cy="276999"/>
              <a:chOff x="3456922" y="4951412"/>
              <a:chExt cx="369887" cy="276999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456922" y="5013299"/>
                <a:ext cx="369887" cy="17621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3468670" y="4951412"/>
                <a:ext cx="351378" cy="276999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Bb</a:t>
                </a:r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7056701" y="5492244"/>
            <a:ext cx="1120213" cy="705341"/>
            <a:chOff x="5826230" y="5269558"/>
            <a:chExt cx="1120213" cy="705341"/>
          </a:xfrm>
        </p:grpSpPr>
        <p:grpSp>
          <p:nvGrpSpPr>
            <p:cNvPr id="191" name="Group 190"/>
            <p:cNvGrpSpPr/>
            <p:nvPr/>
          </p:nvGrpSpPr>
          <p:grpSpPr>
            <a:xfrm>
              <a:off x="6586267" y="5329098"/>
              <a:ext cx="360176" cy="555625"/>
              <a:chOff x="8485684" y="5119158"/>
              <a:chExt cx="360176" cy="555625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8485684" y="5119158"/>
                <a:ext cx="360176" cy="555625"/>
                <a:chOff x="8485684" y="5119158"/>
                <a:chExt cx="360176" cy="555625"/>
              </a:xfrm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8260472" y="5344370"/>
                  <a:ext cx="555625" cy="105201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 rot="16200000">
                  <a:off x="8348160" y="5344370"/>
                  <a:ext cx="555625" cy="105201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 rot="16200000">
                  <a:off x="8427759" y="5344370"/>
                  <a:ext cx="555625" cy="105201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 rot="16200000">
                  <a:off x="8515447" y="5344370"/>
                  <a:ext cx="555625" cy="105201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0" name="TextBox 189"/>
              <p:cNvSpPr txBox="1"/>
              <p:nvPr/>
            </p:nvSpPr>
            <p:spPr>
              <a:xfrm>
                <a:off x="8494726" y="5230182"/>
                <a:ext cx="344115" cy="276999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C9</a:t>
                </a: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317916" y="5269558"/>
              <a:ext cx="395637" cy="555625"/>
              <a:chOff x="6575085" y="4750424"/>
              <a:chExt cx="395637" cy="555625"/>
            </a:xfrm>
          </p:grpSpPr>
          <p:sp>
            <p:nvSpPr>
              <p:cNvPr id="6" name="Oval 5"/>
              <p:cNvSpPr/>
              <p:nvPr/>
            </p:nvSpPr>
            <p:spPr>
              <a:xfrm rot="5400000">
                <a:off x="6466262" y="4877424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6575085" y="4850772"/>
                <a:ext cx="395637" cy="276999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C8</a:t>
                </a: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6205237" y="5633587"/>
              <a:ext cx="472596" cy="341312"/>
              <a:chOff x="7068211" y="5825387"/>
              <a:chExt cx="472596" cy="34131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068211" y="5825387"/>
                <a:ext cx="472057" cy="34131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145170" y="5843133"/>
                <a:ext cx="395637" cy="276999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C7</a:t>
                </a: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6050292" y="5289869"/>
              <a:ext cx="352492" cy="341312"/>
              <a:chOff x="6004385" y="4285278"/>
              <a:chExt cx="352492" cy="341312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6004385" y="4285278"/>
                <a:ext cx="350838" cy="34131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012762" y="4298401"/>
                <a:ext cx="344115" cy="276999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C6</a:t>
                </a: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5826230" y="5515824"/>
              <a:ext cx="555625" cy="309563"/>
              <a:chOff x="4273550" y="2551112"/>
              <a:chExt cx="555625" cy="309563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C5b</a:t>
                </a:r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6796208" y="6175348"/>
            <a:ext cx="1900484" cy="230092"/>
            <a:chOff x="6092579" y="6088064"/>
            <a:chExt cx="1900484" cy="230092"/>
          </a:xfrm>
        </p:grpSpPr>
        <p:sp>
          <p:nvSpPr>
            <p:cNvPr id="194" name="Punched Tape 193"/>
            <p:cNvSpPr/>
            <p:nvPr/>
          </p:nvSpPr>
          <p:spPr>
            <a:xfrm>
              <a:off x="6092579" y="6088064"/>
              <a:ext cx="1900484" cy="230092"/>
            </a:xfrm>
            <a:prstGeom prst="flowChartPunched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>
              <a:stCxn id="194" idx="0"/>
              <a:endCxn id="194" idx="2"/>
            </p:cNvCxnSpPr>
            <p:nvPr/>
          </p:nvCxnSpPr>
          <p:spPr>
            <a:xfrm>
              <a:off x="7042821" y="6111073"/>
              <a:ext cx="0" cy="184074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6458248" y="6159314"/>
              <a:ext cx="253460" cy="1038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395102" y="6121120"/>
              <a:ext cx="253460" cy="1038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3" name="Straight Arrow Connector 192"/>
          <p:cNvCxnSpPr/>
          <p:nvPr/>
        </p:nvCxnSpPr>
        <p:spPr>
          <a:xfrm>
            <a:off x="5907837" y="5234888"/>
            <a:ext cx="1134761" cy="45478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5848910" y="4762063"/>
            <a:ext cx="1113278" cy="354279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5971975" y="3728304"/>
            <a:ext cx="1170246" cy="29299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5948053" y="4174888"/>
            <a:ext cx="1053494" cy="382137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Arc 150"/>
          <p:cNvSpPr/>
          <p:nvPr/>
        </p:nvSpPr>
        <p:spPr>
          <a:xfrm rot="5808562">
            <a:off x="6863028" y="568926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7540759" y="964278"/>
            <a:ext cx="0" cy="39032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nut 14"/>
          <p:cNvSpPr/>
          <p:nvPr/>
        </p:nvSpPr>
        <p:spPr>
          <a:xfrm>
            <a:off x="6903503" y="1942419"/>
            <a:ext cx="1325843" cy="1243232"/>
          </a:xfrm>
          <a:prstGeom prst="donut">
            <a:avLst>
              <a:gd name="adj" fmla="val 2650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 flipH="1">
            <a:off x="8289721" y="2486126"/>
            <a:ext cx="643193" cy="0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6506458" y="2486126"/>
            <a:ext cx="381403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rot="5400000">
            <a:off x="7497917" y="1861664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1800000">
            <a:off x="7693490" y="2001407"/>
            <a:ext cx="85687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6300000">
            <a:off x="8105837" y="2838553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rot="11700000">
            <a:off x="7039577" y="2979003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rot="18000000">
            <a:off x="6981286" y="2223529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65079" y="2385088"/>
            <a:ext cx="1007007" cy="430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Amplification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Loop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 rot="5400000">
            <a:off x="7497917" y="3293098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5880" r="8007"/>
          <a:stretch/>
        </p:blipFill>
        <p:spPr>
          <a:xfrm>
            <a:off x="9687784" y="3134142"/>
            <a:ext cx="1141836" cy="10341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E2E3D6-4E91-2143-83C8-142979153F25}"/>
              </a:ext>
            </a:extLst>
          </p:cNvPr>
          <p:cNvGrpSpPr/>
          <p:nvPr/>
        </p:nvGrpSpPr>
        <p:grpSpPr>
          <a:xfrm>
            <a:off x="8241017" y="4267979"/>
            <a:ext cx="1379032" cy="432177"/>
            <a:chOff x="7760842" y="4337641"/>
            <a:chExt cx="1379032" cy="432177"/>
          </a:xfrm>
        </p:grpSpPr>
        <p:cxnSp>
          <p:nvCxnSpPr>
            <p:cNvPr id="227" name="Straight Arrow Connector 226"/>
            <p:cNvCxnSpPr>
              <a:cxnSpLocks/>
            </p:cNvCxnSpPr>
            <p:nvPr/>
          </p:nvCxnSpPr>
          <p:spPr>
            <a:xfrm flipV="1">
              <a:off x="7944664" y="4761208"/>
              <a:ext cx="1011387" cy="8610"/>
            </a:xfrm>
            <a:prstGeom prst="straightConnector1">
              <a:avLst/>
            </a:prstGeom>
            <a:ln>
              <a:solidFill>
                <a:srgbClr val="D9D9D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760842" y="4337641"/>
              <a:ext cx="1379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C5 Convertase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5346F-F0B2-074B-8A80-86A97D68BFDC}"/>
              </a:ext>
            </a:extLst>
          </p:cNvPr>
          <p:cNvGrpSpPr/>
          <p:nvPr/>
        </p:nvGrpSpPr>
        <p:grpSpPr>
          <a:xfrm>
            <a:off x="8249125" y="3331621"/>
            <a:ext cx="1379032" cy="407736"/>
            <a:chOff x="7370402" y="3177271"/>
            <a:chExt cx="1379032" cy="407736"/>
          </a:xfrm>
        </p:grpSpPr>
        <p:cxnSp>
          <p:nvCxnSpPr>
            <p:cNvPr id="238" name="Straight Arrow Connector 237"/>
            <p:cNvCxnSpPr>
              <a:cxnSpLocks/>
            </p:cNvCxnSpPr>
            <p:nvPr/>
          </p:nvCxnSpPr>
          <p:spPr>
            <a:xfrm>
              <a:off x="7568942" y="3585007"/>
              <a:ext cx="925040" cy="0"/>
            </a:xfrm>
            <a:prstGeom prst="straightConnector1">
              <a:avLst/>
            </a:prstGeom>
            <a:ln>
              <a:solidFill>
                <a:srgbClr val="D9D9D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>
              <a:off x="7370402" y="3177271"/>
              <a:ext cx="1379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C3 Convertase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50596" t="3522" r="1888" b="65093"/>
          <a:stretch/>
        </p:blipFill>
        <p:spPr>
          <a:xfrm rot="5400000">
            <a:off x="9703265" y="4138837"/>
            <a:ext cx="1114844" cy="113786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001305" y="345186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DDD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0949384" y="449214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C3GN</a:t>
            </a:r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 rot="8365016">
            <a:off x="7024669" y="3167112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solidFill>
                  <a:srgbClr val="FFDD39"/>
                </a:solidFill>
                <a:effectLst>
                  <a:glow>
                    <a:schemeClr val="accent4">
                      <a:satMod val="175000"/>
                    </a:schemeClr>
                  </a:glow>
                  <a:outerShdw dist="39000" sx="1000" sy="1000" algn="tl">
                    <a:srgbClr val="000000"/>
                  </a:outerShdw>
                </a:effectLst>
                <a:latin typeface="KufiStandardGK"/>
                <a:cs typeface="KufiStandardGK"/>
              </a:rPr>
              <a:t>Y</a:t>
            </a:r>
          </a:p>
        </p:txBody>
      </p:sp>
      <p:sp>
        <p:nvSpPr>
          <p:cNvPr id="247" name="TextBox 246"/>
          <p:cNvSpPr txBox="1"/>
          <p:nvPr/>
        </p:nvSpPr>
        <p:spPr>
          <a:xfrm rot="9090721">
            <a:off x="7043051" y="4051475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solidFill>
                  <a:srgbClr val="FFDD39"/>
                </a:solidFill>
                <a:effectLst>
                  <a:glow>
                    <a:schemeClr val="accent4">
                      <a:satMod val="175000"/>
                    </a:schemeClr>
                  </a:glow>
                  <a:outerShdw dist="39000" sx="1000" sy="1000" algn="tl">
                    <a:srgbClr val="000000"/>
                  </a:outerShdw>
                </a:effectLst>
                <a:latin typeface="KufiStandardGK"/>
                <a:cs typeface="KufiStandardGK"/>
              </a:rPr>
              <a:t>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3416873-B2F0-D64F-A23C-8E6917B0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74" y="286694"/>
            <a:ext cx="353693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Current Therapeutic Approach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41C5F41-D56A-5F44-A845-EE118554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01" y="1033368"/>
            <a:ext cx="5365391" cy="572780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514350" indent="-514350">
              <a:buAutoNum type="arabicPeriod"/>
            </a:pPr>
            <a:endParaRPr lang="en-US" sz="2200" dirty="0"/>
          </a:p>
          <a:p>
            <a:pPr marL="400050" lvl="1" indent="0">
              <a:buNone/>
            </a:pPr>
            <a:endParaRPr lang="en-US" sz="1800" dirty="0"/>
          </a:p>
          <a:p>
            <a:pPr marL="914400" lvl="1" indent="-514350">
              <a:buFont typeface="+mj-lt"/>
              <a:buAutoNum type="alphaLcPeriod"/>
            </a:pPr>
            <a:endParaRPr lang="en-US" sz="1800" dirty="0"/>
          </a:p>
          <a:p>
            <a:pPr marL="914400" lvl="1" indent="-514350">
              <a:buFont typeface="+mj-lt"/>
              <a:buAutoNum type="alphaLcPeriod"/>
            </a:pP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C2E011-CCF6-8D43-9569-6BFD21A81548}"/>
              </a:ext>
            </a:extLst>
          </p:cNvPr>
          <p:cNvGrpSpPr/>
          <p:nvPr/>
        </p:nvGrpSpPr>
        <p:grpSpPr>
          <a:xfrm>
            <a:off x="5360588" y="351731"/>
            <a:ext cx="1236648" cy="1241861"/>
            <a:chOff x="5906508" y="351731"/>
            <a:chExt cx="1236648" cy="1241861"/>
          </a:xfrm>
        </p:grpSpPr>
        <p:pic>
          <p:nvPicPr>
            <p:cNvPr id="132" name="Picture 4">
              <a:extLst>
                <a:ext uri="{FF2B5EF4-FFF2-40B4-BE49-F238E27FC236}">
                  <a16:creationId xmlns:a16="http://schemas.microsoft.com/office/drawing/2014/main" id="{3F481A4A-BF98-E34C-B821-6C3FD131F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508" y="855134"/>
              <a:ext cx="661930" cy="637508"/>
            </a:xfrm>
            <a:prstGeom prst="ellipse">
              <a:avLst/>
            </a:prstGeom>
            <a:ln w="190500" cap="rnd">
              <a:solidFill>
                <a:srgbClr val="E6B9B8">
                  <a:alpha val="52941"/>
                </a:srgbClr>
              </a:solidFill>
              <a:prstDash val="solid"/>
            </a:ln>
            <a:effectLst/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E54A7781-8838-4B45-832C-AD2B7AE28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573" y="351731"/>
              <a:ext cx="661930" cy="637508"/>
            </a:xfrm>
            <a:prstGeom prst="ellipse">
              <a:avLst/>
            </a:prstGeom>
            <a:ln w="190500" cap="rnd">
              <a:solidFill>
                <a:srgbClr val="E6B9B8">
                  <a:alpha val="52941"/>
                </a:srgbClr>
              </a:solidFill>
              <a:prstDash val="solid"/>
            </a:ln>
            <a:effectLst/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161F5A-03C4-D142-9D92-D7FD5C892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456" t="3371" r="11436" b="19362"/>
            <a:stretch/>
          </p:blipFill>
          <p:spPr>
            <a:xfrm>
              <a:off x="6376744" y="866793"/>
              <a:ext cx="766412" cy="726799"/>
            </a:xfrm>
            <a:prstGeom prst="ellipse">
              <a:avLst/>
            </a:prstGeom>
            <a:ln w="12700" cap="rnd">
              <a:solidFill>
                <a:srgbClr val="E6B9B8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F7516E-5B56-FE40-A31F-A75535D9B8A5}"/>
              </a:ext>
            </a:extLst>
          </p:cNvPr>
          <p:cNvGrpSpPr/>
          <p:nvPr/>
        </p:nvGrpSpPr>
        <p:grpSpPr>
          <a:xfrm>
            <a:off x="4416659" y="5551784"/>
            <a:ext cx="1198762" cy="1133593"/>
            <a:chOff x="4962579" y="5551784"/>
            <a:chExt cx="1198762" cy="1133593"/>
          </a:xfrm>
        </p:grpSpPr>
        <p:pic>
          <p:nvPicPr>
            <p:cNvPr id="137" name="Picture 4">
              <a:extLst>
                <a:ext uri="{FF2B5EF4-FFF2-40B4-BE49-F238E27FC236}">
                  <a16:creationId xmlns:a16="http://schemas.microsoft.com/office/drawing/2014/main" id="{923FA476-65EF-EE48-9524-79BE7B234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579" y="5971675"/>
              <a:ext cx="661930" cy="637508"/>
            </a:xfrm>
            <a:prstGeom prst="ellipse">
              <a:avLst/>
            </a:prstGeom>
            <a:ln w="190500" cap="rnd">
              <a:solidFill>
                <a:srgbClr val="E6B9B8">
                  <a:alpha val="52941"/>
                </a:srgbClr>
              </a:solidFill>
              <a:prstDash val="solid"/>
            </a:ln>
            <a:effectLst/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>
              <a:extLst>
                <a:ext uri="{FF2B5EF4-FFF2-40B4-BE49-F238E27FC236}">
                  <a16:creationId xmlns:a16="http://schemas.microsoft.com/office/drawing/2014/main" id="{BCC02041-E27D-334E-8B95-10195F3A0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411" y="6047869"/>
              <a:ext cx="661930" cy="637508"/>
            </a:xfrm>
            <a:prstGeom prst="ellipse">
              <a:avLst/>
            </a:prstGeom>
            <a:ln w="190500" cap="rnd">
              <a:solidFill>
                <a:srgbClr val="E6B9B8">
                  <a:alpha val="52941"/>
                </a:srgbClr>
              </a:solidFill>
              <a:prstDash val="solid"/>
            </a:ln>
            <a:effectLst/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48B7675B-A0AF-A440-A675-5B4C47D56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456" t="3371" r="11436" b="19362"/>
            <a:stretch/>
          </p:blipFill>
          <p:spPr>
            <a:xfrm>
              <a:off x="5229987" y="5551784"/>
              <a:ext cx="766412" cy="726799"/>
            </a:xfrm>
            <a:prstGeom prst="ellipse">
              <a:avLst/>
            </a:prstGeom>
            <a:ln w="12700" cap="rnd">
              <a:solidFill>
                <a:srgbClr val="E6B9B8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3B93F524-AE18-9845-BAD5-1CBAA2EF393D}"/>
              </a:ext>
            </a:extLst>
          </p:cNvPr>
          <p:cNvSpPr txBox="1"/>
          <p:nvPr/>
        </p:nvSpPr>
        <p:spPr>
          <a:xfrm flipH="1">
            <a:off x="6487083" y="6468898"/>
            <a:ext cx="262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Membrane Attack Complex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07D4E7C-A678-484A-9EA5-DB68F1A7FF78}"/>
              </a:ext>
            </a:extLst>
          </p:cNvPr>
          <p:cNvSpPr/>
          <p:nvPr/>
        </p:nvSpPr>
        <p:spPr>
          <a:xfrm>
            <a:off x="6535552" y="1975648"/>
            <a:ext cx="5365391" cy="3927213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42A350-1E06-5F4A-949C-84ECFF74B5A0}"/>
              </a:ext>
            </a:extLst>
          </p:cNvPr>
          <p:cNvGrpSpPr/>
          <p:nvPr/>
        </p:nvGrpSpPr>
        <p:grpSpPr>
          <a:xfrm>
            <a:off x="6692719" y="2987944"/>
            <a:ext cx="446615" cy="1528738"/>
            <a:chOff x="6692719" y="2987944"/>
            <a:chExt cx="446615" cy="15287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2D2E86-ECEA-6B4C-81AA-BA78AB4E373E}"/>
                </a:ext>
              </a:extLst>
            </p:cNvPr>
            <p:cNvSpPr txBox="1"/>
            <p:nvPr/>
          </p:nvSpPr>
          <p:spPr>
            <a:xfrm>
              <a:off x="6692719" y="298794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4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?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EC8638C-03C7-E344-B9E2-5D81FFEC74C2}"/>
                </a:ext>
              </a:extLst>
            </p:cNvPr>
            <p:cNvSpPr txBox="1"/>
            <p:nvPr/>
          </p:nvSpPr>
          <p:spPr>
            <a:xfrm>
              <a:off x="6717424" y="3808796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4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4E2A947-8C80-1E4A-A8FA-A04B31E44976}"/>
              </a:ext>
            </a:extLst>
          </p:cNvPr>
          <p:cNvGrpSpPr/>
          <p:nvPr/>
        </p:nvGrpSpPr>
        <p:grpSpPr>
          <a:xfrm>
            <a:off x="1729556" y="1773415"/>
            <a:ext cx="2998275" cy="1567488"/>
            <a:chOff x="135827" y="3346017"/>
            <a:chExt cx="1353888" cy="746148"/>
          </a:xfrm>
          <a:solidFill>
            <a:srgbClr val="FFC000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FE7DDB1-8301-134D-B707-CE002C25A02C}"/>
                </a:ext>
              </a:extLst>
            </p:cNvPr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F28B327-BC4A-B84A-8C1F-B0CAA3481574}"/>
                </a:ext>
              </a:extLst>
            </p:cNvPr>
            <p:cNvSpPr txBox="1"/>
            <p:nvPr/>
          </p:nvSpPr>
          <p:spPr>
            <a:xfrm>
              <a:off x="185971" y="3470214"/>
              <a:ext cx="1290335" cy="395567"/>
            </a:xfrm>
            <a:prstGeom prst="rect">
              <a:avLst/>
            </a:prstGeom>
            <a:no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/>
                  <a:ea typeface="+mn-ea"/>
                  <a:cs typeface="+mn-cs"/>
                </a:rPr>
                <a:t>Steroids + Mycophenolate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76A701E-0168-424C-8C14-5F8343178135}"/>
              </a:ext>
            </a:extLst>
          </p:cNvPr>
          <p:cNvGrpSpPr/>
          <p:nvPr/>
        </p:nvGrpSpPr>
        <p:grpSpPr>
          <a:xfrm>
            <a:off x="987925" y="4001949"/>
            <a:ext cx="2998275" cy="1567488"/>
            <a:chOff x="135827" y="3346017"/>
            <a:chExt cx="1353888" cy="746148"/>
          </a:xfrm>
          <a:solidFill>
            <a:srgbClr val="FFC000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F69BE52-27F6-0C42-A4EA-1249ABB5E7F2}"/>
                </a:ext>
              </a:extLst>
            </p:cNvPr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39792B2-25E7-594C-A19B-528514471C91}"/>
                </a:ext>
              </a:extLst>
            </p:cNvPr>
            <p:cNvSpPr txBox="1"/>
            <p:nvPr/>
          </p:nvSpPr>
          <p:spPr>
            <a:xfrm>
              <a:off x="173645" y="3405246"/>
              <a:ext cx="1290335" cy="571375"/>
            </a:xfrm>
            <a:prstGeom prst="rect">
              <a:avLst/>
            </a:prstGeom>
            <a:no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Terminal Complement Blockade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9C0981-E274-764B-8D0C-4185F2816BC1}"/>
              </a:ext>
            </a:extLst>
          </p:cNvPr>
          <p:cNvGrpSpPr/>
          <p:nvPr/>
        </p:nvGrpSpPr>
        <p:grpSpPr>
          <a:xfrm>
            <a:off x="4616980" y="574955"/>
            <a:ext cx="1800887" cy="6022895"/>
            <a:chOff x="4616980" y="574955"/>
            <a:chExt cx="1800887" cy="6022895"/>
          </a:xfrm>
        </p:grpSpPr>
        <p:sp>
          <p:nvSpPr>
            <p:cNvPr id="17" name="Cross 16">
              <a:extLst>
                <a:ext uri="{FF2B5EF4-FFF2-40B4-BE49-F238E27FC236}">
                  <a16:creationId xmlns:a16="http://schemas.microsoft.com/office/drawing/2014/main" id="{F32B28E8-03D8-D54D-9FF1-D49B380DD139}"/>
                </a:ext>
              </a:extLst>
            </p:cNvPr>
            <p:cNvSpPr/>
            <p:nvPr/>
          </p:nvSpPr>
          <p:spPr>
            <a:xfrm rot="2557220">
              <a:off x="5592263" y="574955"/>
              <a:ext cx="825604" cy="811246"/>
            </a:xfrm>
            <a:prstGeom prst="plus">
              <a:avLst>
                <a:gd name="adj" fmla="val 38665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ross 135">
              <a:extLst>
                <a:ext uri="{FF2B5EF4-FFF2-40B4-BE49-F238E27FC236}">
                  <a16:creationId xmlns:a16="http://schemas.microsoft.com/office/drawing/2014/main" id="{D0EC3566-6D4F-CC48-88AB-00AC42942687}"/>
                </a:ext>
              </a:extLst>
            </p:cNvPr>
            <p:cNvSpPr/>
            <p:nvPr/>
          </p:nvSpPr>
          <p:spPr>
            <a:xfrm rot="2557220">
              <a:off x="4616980" y="5786604"/>
              <a:ext cx="825604" cy="811246"/>
            </a:xfrm>
            <a:prstGeom prst="plus">
              <a:avLst>
                <a:gd name="adj" fmla="val 38665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51C8BE-856C-F5ED-3381-3E1F76010EB3}"/>
              </a:ext>
            </a:extLst>
          </p:cNvPr>
          <p:cNvGrpSpPr/>
          <p:nvPr/>
        </p:nvGrpSpPr>
        <p:grpSpPr>
          <a:xfrm>
            <a:off x="4626618" y="5546559"/>
            <a:ext cx="3497479" cy="1045550"/>
            <a:chOff x="4626618" y="5546559"/>
            <a:chExt cx="3497479" cy="1045550"/>
          </a:xfrm>
        </p:grpSpPr>
        <p:sp>
          <p:nvSpPr>
            <p:cNvPr id="138" name="Cross 137">
              <a:extLst>
                <a:ext uri="{FF2B5EF4-FFF2-40B4-BE49-F238E27FC236}">
                  <a16:creationId xmlns:a16="http://schemas.microsoft.com/office/drawing/2014/main" id="{47721A39-84D4-F248-8AB4-ED2010C412F9}"/>
                </a:ext>
              </a:extLst>
            </p:cNvPr>
            <p:cNvSpPr/>
            <p:nvPr/>
          </p:nvSpPr>
          <p:spPr>
            <a:xfrm rot="2557220">
              <a:off x="5913409" y="5762718"/>
              <a:ext cx="393562" cy="385284"/>
            </a:xfrm>
            <a:prstGeom prst="plus">
              <a:avLst>
                <a:gd name="adj" fmla="val 38665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ross 140">
              <a:extLst>
                <a:ext uri="{FF2B5EF4-FFF2-40B4-BE49-F238E27FC236}">
                  <a16:creationId xmlns:a16="http://schemas.microsoft.com/office/drawing/2014/main" id="{69088C7B-5FA8-AD42-B91A-F75CD0B7C343}"/>
                </a:ext>
              </a:extLst>
            </p:cNvPr>
            <p:cNvSpPr/>
            <p:nvPr/>
          </p:nvSpPr>
          <p:spPr>
            <a:xfrm rot="2557220">
              <a:off x="7298493" y="5546559"/>
              <a:ext cx="825604" cy="811246"/>
            </a:xfrm>
            <a:prstGeom prst="plus">
              <a:avLst>
                <a:gd name="adj" fmla="val 38665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ross 17">
              <a:extLst>
                <a:ext uri="{FF2B5EF4-FFF2-40B4-BE49-F238E27FC236}">
                  <a16:creationId xmlns:a16="http://schemas.microsoft.com/office/drawing/2014/main" id="{B92E9954-63CC-A93A-64DC-BA4941D4B305}"/>
                </a:ext>
              </a:extLst>
            </p:cNvPr>
            <p:cNvSpPr/>
            <p:nvPr/>
          </p:nvSpPr>
          <p:spPr>
            <a:xfrm rot="2557220">
              <a:off x="4626618" y="5780863"/>
              <a:ext cx="825604" cy="811246"/>
            </a:xfrm>
            <a:prstGeom prst="plus">
              <a:avLst>
                <a:gd name="adj" fmla="val 38665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98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A73D-B0BD-E6AC-3E03-CF3307DB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 of thumb for escalating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4A2F1-1233-2CED-A89B-65850047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Current Cares:</a:t>
            </a:r>
          </a:p>
          <a:p>
            <a:pPr lvl="1"/>
            <a:r>
              <a:rPr lang="en-US" dirty="0"/>
              <a:t>Increasing urine protein (generally &gt;1g/d) or creatinine</a:t>
            </a:r>
          </a:p>
          <a:p>
            <a:pPr lvl="1"/>
            <a:r>
              <a:rPr lang="en-US"/>
              <a:t>Advancing histology</a:t>
            </a:r>
            <a:endParaRPr lang="en-US" dirty="0"/>
          </a:p>
          <a:p>
            <a:pPr lvl="1"/>
            <a:r>
              <a:rPr lang="en-US" dirty="0"/>
              <a:t>Increasing symptoms</a:t>
            </a:r>
          </a:p>
          <a:p>
            <a:r>
              <a:rPr lang="en-US" dirty="0"/>
              <a:t>Trial of at least 6 months of current cares</a:t>
            </a:r>
          </a:p>
          <a:p>
            <a:pPr lvl="1"/>
            <a:r>
              <a:rPr lang="en-US" dirty="0"/>
              <a:t>Lowest duration possible for steroids (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u="sng" dirty="0"/>
              <a:t>&lt;</a:t>
            </a:r>
            <a:r>
              <a:rPr lang="en-US" dirty="0"/>
              <a:t>12 weeks in children)</a:t>
            </a:r>
          </a:p>
          <a:p>
            <a:r>
              <a:rPr lang="en-US" dirty="0"/>
              <a:t>Inability to tolerate current cares</a:t>
            </a:r>
          </a:p>
        </p:txBody>
      </p:sp>
    </p:spTree>
    <p:extLst>
      <p:ext uri="{BB962C8B-B14F-4D97-AF65-F5344CB8AC3E}">
        <p14:creationId xmlns:p14="http://schemas.microsoft.com/office/powerpoint/2010/main" val="138315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5409" y="6172200"/>
            <a:ext cx="4881182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713232">
              <a:defRPr/>
            </a:pPr>
            <a:r>
              <a:rPr lang="en-US" sz="1900" b="1" dirty="0">
                <a:solidFill>
                  <a:srgbClr val="008000"/>
                </a:solidFill>
                <a:latin typeface="Calibri"/>
              </a:rPr>
              <a:t>I’m very thankful to have Two “Work” Families </a:t>
            </a:r>
          </a:p>
        </p:txBody>
      </p:sp>
      <p:pic>
        <p:nvPicPr>
          <p:cNvPr id="4" name="Picture 3" descr="Staff Picture5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45" y="1646937"/>
            <a:ext cx="6115255" cy="4372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0094" y="1063045"/>
            <a:ext cx="6629396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713232">
              <a:defRPr/>
            </a:pPr>
            <a:r>
              <a:rPr lang="en-US" sz="1900" b="1" dirty="0">
                <a:solidFill>
                  <a:srgbClr val="008000"/>
                </a:solidFill>
                <a:latin typeface="Calibri"/>
              </a:rPr>
              <a:t>Molecular Otolaryngology and Renal Research Laboratory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421" y="1063045"/>
            <a:ext cx="4649501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lvl="0" algn="ctr">
              <a:defRPr/>
            </a:pPr>
            <a:r>
              <a:rPr lang="en-US" sz="1900" b="1" dirty="0">
                <a:solidFill>
                  <a:srgbClr val="008000"/>
                </a:solidFill>
                <a:latin typeface="Calibri"/>
              </a:rPr>
              <a:t>Division of </a:t>
            </a:r>
            <a:r>
              <a:rPr lang="en-US" sz="1900" b="1" dirty="0">
                <a:solidFill>
                  <a:srgbClr val="008000"/>
                </a:solidFill>
              </a:rPr>
              <a:t>Pediatric Nephrology</a:t>
            </a:r>
            <a:r>
              <a:rPr lang="en-US" sz="1900" b="1" dirty="0">
                <a:solidFill>
                  <a:schemeClr val="bg1"/>
                </a:solidFill>
              </a:rPr>
              <a:t>\</a:t>
            </a:r>
            <a:endParaRPr lang="en-US" sz="1900" b="1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6E554-4C32-E54E-9812-B5B740A85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28" y="1919750"/>
            <a:ext cx="5526285" cy="37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55670C-E36D-C74E-9C90-AA46D67E3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1804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11893"/>
                </a:solidFill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FAC67-7C3B-894F-B5FC-10C552C1B80D}"/>
              </a:ext>
            </a:extLst>
          </p:cNvPr>
          <p:cNvSpPr txBox="1"/>
          <p:nvPr/>
        </p:nvSpPr>
        <p:spPr>
          <a:xfrm>
            <a:off x="2514600" y="3657600"/>
            <a:ext cx="699960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solidFill>
                  <a:srgbClr val="FFC000"/>
                </a:solidFill>
              </a:rPr>
              <a:t>Good Health To All!</a:t>
            </a:r>
          </a:p>
        </p:txBody>
      </p:sp>
    </p:spTree>
    <p:extLst>
      <p:ext uri="{BB962C8B-B14F-4D97-AF65-F5344CB8AC3E}">
        <p14:creationId xmlns:p14="http://schemas.microsoft.com/office/powerpoint/2010/main" val="5917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066800" y="5884988"/>
            <a:ext cx="10058400" cy="82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156" tIns="40578" rIns="81156" bIns="40578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My conflicts are managed by a University of Iowa mandatory conflict plan.</a:t>
            </a:r>
          </a:p>
          <a:p>
            <a:pPr marL="182563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Both prior and current relationships are on record at the University of Iowa’s Conflict in Research Office: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3"/>
              </a:rPr>
              <a:t>https://coi.research.uiowa.edu/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5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0776"/>
              </p:ext>
            </p:extLst>
          </p:nvPr>
        </p:nvGraphicFramePr>
        <p:xfrm>
          <a:off x="1066800" y="1993900"/>
          <a:ext cx="10058400" cy="34925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45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Affiliation / Financial Interest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Organization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 Otolaryngology and Renal Research Laboratory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1R01DK110023-01A1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Investigator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ChemoCentryx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3455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Investigator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Alexion Pharmaceuticals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Investigator, Advisory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Novartis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Retrophin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686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Investigator, Advisory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BioCryst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278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Investigator, Advisory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Apellis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7231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Data Safety Monitoring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Kira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33477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Author Royalties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UpToDate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0894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14550" y="1295400"/>
            <a:ext cx="7962900" cy="358947"/>
          </a:xfrm>
          <a:prstGeom prst="rect">
            <a:avLst/>
          </a:prstGeom>
          <a:noFill/>
        </p:spPr>
        <p:txBody>
          <a:bodyPr wrap="square" lIns="81156" tIns="40578" rIns="81156" bIns="4057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following includes a list of current (within the last 24 months) affiliations: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35795-12B2-8542-81CC-0BFB43DF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830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410D-F500-BC45-9EDE-BB467142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99FA-1133-6D41-80BA-F8D11C3E2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C3 Glomerulopathy</a:t>
            </a:r>
          </a:p>
          <a:p>
            <a:pPr lvl="1"/>
            <a:r>
              <a:rPr lang="en-US" dirty="0"/>
              <a:t>Term used to designate a </a:t>
            </a:r>
            <a:r>
              <a:rPr lang="en-US" dirty="0">
                <a:solidFill>
                  <a:srgbClr val="FF0000"/>
                </a:solidFill>
              </a:rPr>
              <a:t>disease process</a:t>
            </a:r>
          </a:p>
          <a:p>
            <a:r>
              <a:rPr lang="en-US" i="1" dirty="0"/>
              <a:t>C3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Dominant</a:t>
            </a:r>
            <a:r>
              <a:rPr lang="en-US" i="1" dirty="0"/>
              <a:t> Glomerulonephritis </a:t>
            </a:r>
            <a:r>
              <a:rPr lang="en-US" sz="2400" i="1" dirty="0"/>
              <a:t>(Glomerulonephritis with dominant C3 )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pathologic description </a:t>
            </a:r>
            <a:r>
              <a:rPr lang="en-US" dirty="0"/>
              <a:t>of C3G </a:t>
            </a:r>
            <a:r>
              <a:rPr lang="en-US" u="sng" dirty="0"/>
              <a:t>AND</a:t>
            </a:r>
            <a:r>
              <a:rPr lang="en-US" dirty="0"/>
              <a:t> “</a:t>
            </a:r>
            <a:r>
              <a:rPr lang="en-US" i="1" dirty="0"/>
              <a:t>PIGN”</a:t>
            </a:r>
          </a:p>
          <a:p>
            <a:r>
              <a:rPr lang="en-US" i="1" dirty="0"/>
              <a:t>C3 Glomerulonephritis</a:t>
            </a:r>
          </a:p>
          <a:p>
            <a:pPr lvl="1"/>
            <a:r>
              <a:rPr lang="en-US" dirty="0"/>
              <a:t>One of two </a:t>
            </a:r>
            <a:r>
              <a:rPr lang="en-US" dirty="0">
                <a:solidFill>
                  <a:srgbClr val="FF0000"/>
                </a:solidFill>
              </a:rPr>
              <a:t>types</a:t>
            </a:r>
            <a:r>
              <a:rPr lang="en-US" dirty="0"/>
              <a:t> of C3G</a:t>
            </a:r>
          </a:p>
          <a:p>
            <a:r>
              <a:rPr lang="en-US" dirty="0"/>
              <a:t>Dense Deposit Disease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E6D0F-DEDF-E74F-AD43-B8A172AFF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20198"/>
            <a:ext cx="2765885" cy="2759948"/>
          </a:xfrm>
          <a:prstGeom prst="ellipse">
            <a:avLst/>
          </a:prstGeom>
          <a:ln w="190500" cap="rnd">
            <a:solidFill>
              <a:srgbClr val="005493">
                <a:alpha val="50196"/>
              </a:srgb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64EEB-7C93-7D4B-8D36-F4F6B14EC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580" r="4003" b="3226"/>
          <a:stretch/>
        </p:blipFill>
        <p:spPr>
          <a:xfrm>
            <a:off x="8938412" y="3048000"/>
            <a:ext cx="2689783" cy="2754139"/>
          </a:xfrm>
          <a:prstGeom prst="ellipse">
            <a:avLst/>
          </a:prstGeom>
          <a:ln w="190500" cap="rnd">
            <a:solidFill>
              <a:srgbClr val="005493">
                <a:alpha val="50196"/>
              </a:srgb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96F6A-E47C-3648-9B10-9B99A678093A}"/>
              </a:ext>
            </a:extLst>
          </p:cNvPr>
          <p:cNvSpPr txBox="1"/>
          <p:nvPr/>
        </p:nvSpPr>
        <p:spPr>
          <a:xfrm>
            <a:off x="9339711" y="6450409"/>
            <a:ext cx="2765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Kidney Int. 2013 Dec;84(6):1079-89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5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5944-890C-3E4D-9F48-E0C9E170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DAC4-11C5-6A44-9A46-6F1B78AD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441"/>
            <a:ext cx="11582400" cy="5029559"/>
          </a:xfrm>
        </p:spPr>
        <p:txBody>
          <a:bodyPr>
            <a:normAutofit/>
          </a:bodyPr>
          <a:lstStyle/>
          <a:p>
            <a:r>
              <a:rPr lang="en-US" dirty="0"/>
              <a:t>Recognize the initial approach to C3 Glomerulopathy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when mycophenolate mofetil (MMF) and steroids should be considered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Brief review of pros and cons of steroids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indication for when care should be escalated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2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502A-948A-B26A-E6FA-7A6A46D8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C3G Patients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AF61-A255-D9D7-CB20-78FAE22E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441"/>
            <a:ext cx="6553200" cy="464855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Clinical presentation of </a:t>
            </a:r>
            <a:r>
              <a:rPr lang="en-US" sz="2400" i="1" dirty="0">
                <a:solidFill>
                  <a:srgbClr val="FF0000"/>
                </a:solidFill>
              </a:rPr>
              <a:t>glomerulonephritis</a:t>
            </a:r>
            <a:r>
              <a:rPr lang="en-US" sz="2400" dirty="0"/>
              <a:t> (hematuria, proteinuria, HTN,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Can be confused with other causes of hematuria, proteinuria or 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Ruling out infection related disease is crucial: 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Renal biopsy that meets diagnostic criteria – and has been taken at least 12 weeks after purported infection.      </a:t>
            </a:r>
          </a:p>
          <a:p>
            <a:pPr marL="1314450" lvl="2" indent="-514350">
              <a:buFont typeface="+mj-lt"/>
              <a:buAutoNum type="romanUcPeriod"/>
            </a:pPr>
            <a:r>
              <a:rPr lang="en-US" dirty="0"/>
              <a:t>(C3G and PIGN biopsies are indistinguishable)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Goal:  rule out normal complement activation process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Update on Membranoproliferative GN | American Society of Nephrology">
            <a:extLst>
              <a:ext uri="{FF2B5EF4-FFF2-40B4-BE49-F238E27FC236}">
                <a16:creationId xmlns:a16="http://schemas.microsoft.com/office/drawing/2014/main" id="{7875CC31-4A8D-C884-E64E-BF6B1EF7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31" y="4046142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stol glomérulo">
            <a:extLst>
              <a:ext uri="{FF2B5EF4-FFF2-40B4-BE49-F238E27FC236}">
                <a16:creationId xmlns:a16="http://schemas.microsoft.com/office/drawing/2014/main" id="{C5CEA7E1-BF5A-E9C9-B4CD-FEA2C50D6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6154"/>
          <a:stretch/>
        </p:blipFill>
        <p:spPr bwMode="auto">
          <a:xfrm>
            <a:off x="7772400" y="1287046"/>
            <a:ext cx="3289299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0DAE-4B6E-0143-80E8-77BFC6A7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Paraprotein Related C3 Glomerulopathy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B3D6-5CD3-A849-9808-4415BD78F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Paraproteins are abnormal proteins made by a “rogue” cell in your body.</a:t>
            </a:r>
          </a:p>
          <a:p>
            <a:pPr lvl="1"/>
            <a:r>
              <a:rPr lang="en-US" dirty="0"/>
              <a:t>Usually occurs in someone older than 50</a:t>
            </a:r>
          </a:p>
          <a:p>
            <a:pPr lvl="1"/>
            <a:r>
              <a:rPr lang="en-US" dirty="0"/>
              <a:t>Can dysregulate the complement pathway (kind of like nephritic factor)</a:t>
            </a:r>
          </a:p>
          <a:p>
            <a:pPr lvl="1"/>
            <a:r>
              <a:rPr lang="en-US" dirty="0"/>
              <a:t>Monoclonal gammopathy of renal significance (MGRS)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Incidence varies:  33-83% </a:t>
            </a:r>
          </a:p>
          <a:p>
            <a:pPr lvl="2"/>
            <a:r>
              <a:rPr lang="en-US" dirty="0"/>
              <a:t>Am J Kidney Dis. 2010 Nov;56(5):977-82</a:t>
            </a:r>
          </a:p>
          <a:p>
            <a:pPr lvl="2"/>
            <a:r>
              <a:rPr lang="en-US" dirty="0"/>
              <a:t>Treating the paraprotein gives better renal survival</a:t>
            </a:r>
          </a:p>
          <a:p>
            <a:pPr lvl="1"/>
            <a:r>
              <a:rPr lang="en-US" dirty="0"/>
              <a:t>KDIGO guidelines support evaluating for the presence of a paraprotein in </a:t>
            </a:r>
            <a:r>
              <a:rPr lang="en-US" dirty="0">
                <a:solidFill>
                  <a:srgbClr val="FF0000"/>
                </a:solidFill>
              </a:rPr>
              <a:t>ALL patients who present with C3G for the first time over the age of 50</a:t>
            </a:r>
            <a:r>
              <a:rPr lang="en-US" dirty="0"/>
              <a:t>. 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ED032-B9AA-CC40-BD0B-C0BE955DF9FA}"/>
              </a:ext>
            </a:extLst>
          </p:cNvPr>
          <p:cNvSpPr txBox="1"/>
          <p:nvPr/>
        </p:nvSpPr>
        <p:spPr>
          <a:xfrm>
            <a:off x="9144000" y="6354536"/>
            <a:ext cx="2834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Blood. 2017;129(11):1437-1447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2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49B9-B585-F347-B1D9-F4D49636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Controversies related to diagnosing C3G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12DB-26EB-3C41-855F-3C11A80F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6485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Does not have to be “isolated” C3 deposits </a:t>
            </a:r>
          </a:p>
          <a:p>
            <a:pPr lvl="1"/>
            <a:r>
              <a:rPr lang="en-US" dirty="0"/>
              <a:t>Hou et al.:   41% of cases have C3 only, IgM is often “trapped” in this setting (59%)</a:t>
            </a:r>
          </a:p>
          <a:p>
            <a:pPr lvl="1"/>
            <a:endParaRPr lang="en-US" dirty="0"/>
          </a:p>
          <a:p>
            <a:r>
              <a:rPr lang="en-US" dirty="0"/>
              <a:t>Light microscopy pattern is variable (absence of MPGN pattern is common).</a:t>
            </a:r>
          </a:p>
          <a:p>
            <a:endParaRPr lang="en-US" dirty="0"/>
          </a:p>
          <a:p>
            <a:r>
              <a:rPr lang="en-US" dirty="0"/>
              <a:t>Ruling out infection related disease is crucial:  </a:t>
            </a:r>
          </a:p>
          <a:p>
            <a:pPr lvl="1"/>
            <a:r>
              <a:rPr lang="en-US" dirty="0"/>
              <a:t>Renal biopsy that meets diagnostic criteria – and has been taken </a:t>
            </a:r>
            <a:r>
              <a:rPr lang="en-US" dirty="0">
                <a:solidFill>
                  <a:srgbClr val="FF0000"/>
                </a:solidFill>
              </a:rPr>
              <a:t>at least 12 weeks after purported infection.      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(C3G and PIGN biopsies are indistinguishable)</a:t>
            </a:r>
          </a:p>
          <a:p>
            <a:pPr lvl="1"/>
            <a:r>
              <a:rPr lang="en-US" dirty="0"/>
              <a:t>Goal:  rule out </a:t>
            </a:r>
            <a:r>
              <a:rPr lang="en-US" i="1" dirty="0">
                <a:solidFill>
                  <a:srgbClr val="FF0000"/>
                </a:solidFill>
              </a:rPr>
              <a:t>normal</a:t>
            </a:r>
            <a:r>
              <a:rPr lang="en-US" dirty="0"/>
              <a:t> complement activation process</a:t>
            </a:r>
          </a:p>
          <a:p>
            <a:endParaRPr lang="en-US" dirty="0"/>
          </a:p>
          <a:p>
            <a:r>
              <a:rPr lang="en-US" dirty="0"/>
              <a:t>The Biopsy may not be static:  C3G →← MPGN (ICGN)  </a:t>
            </a:r>
          </a:p>
          <a:p>
            <a:pPr lvl="1"/>
            <a:r>
              <a:rPr lang="en-US" sz="1700" dirty="0"/>
              <a:t>(8% of repeat biopsies went from ICGN to C3G)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80D0A-7CF1-1048-B371-BD6864F14687}"/>
              </a:ext>
            </a:extLst>
          </p:cNvPr>
          <p:cNvSpPr txBox="1"/>
          <p:nvPr/>
        </p:nvSpPr>
        <p:spPr>
          <a:xfrm>
            <a:off x="9516979" y="6371774"/>
            <a:ext cx="2570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Kidney Int. 2014 Feb;85(2):450-6</a:t>
            </a:r>
          </a:p>
        </p:txBody>
      </p:sp>
      <p:pic>
        <p:nvPicPr>
          <p:cNvPr id="3074" name="Picture 2" descr="Membranoproliferative GN">
            <a:extLst>
              <a:ext uri="{FF2B5EF4-FFF2-40B4-BE49-F238E27FC236}">
                <a16:creationId xmlns:a16="http://schemas.microsoft.com/office/drawing/2014/main" id="{C00CE4E0-7CAD-83A1-5E46-656DB6085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r="7647"/>
          <a:stretch/>
        </p:blipFill>
        <p:spPr bwMode="auto">
          <a:xfrm>
            <a:off x="9104925" y="3918329"/>
            <a:ext cx="2971800" cy="24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28E2-9FFF-7E43-A28A-34EE2801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Recommendations for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65CE-45A0-8C4C-ABE7-4CA590DE2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691" y="3420500"/>
            <a:ext cx="4603709" cy="2904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Not based on trial data</a:t>
            </a:r>
          </a:p>
          <a:p>
            <a:r>
              <a:rPr lang="en-US" sz="2400" dirty="0"/>
              <a:t>Retrospective</a:t>
            </a:r>
          </a:p>
          <a:p>
            <a:r>
              <a:rPr lang="en-US" sz="2400" dirty="0"/>
              <a:t>Generic approach:  a trial of things that were used in other glomerular diseases</a:t>
            </a:r>
          </a:p>
          <a:p>
            <a:pPr lvl="1"/>
            <a:r>
              <a:rPr lang="en-US" sz="2000" dirty="0"/>
              <a:t>Limited availability of “targeted” therapeutics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79CA7-9662-E84F-B91F-4B0943CBDAA3}"/>
              </a:ext>
            </a:extLst>
          </p:cNvPr>
          <p:cNvSpPr txBox="1"/>
          <p:nvPr/>
        </p:nvSpPr>
        <p:spPr>
          <a:xfrm>
            <a:off x="7962291" y="6324600"/>
            <a:ext cx="415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 International (2021) 100, 753-779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85FBFFBA-15DB-DB52-9BE2-69BABFF16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57491"/>
              </p:ext>
            </p:extLst>
          </p:nvPr>
        </p:nvGraphicFramePr>
        <p:xfrm>
          <a:off x="533400" y="1412296"/>
          <a:ext cx="6553200" cy="491230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039024051"/>
                    </a:ext>
                  </a:extLst>
                </a:gridCol>
              </a:tblGrid>
              <a:tr h="1601838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All patients should receive supportive cares </a:t>
                      </a:r>
                    </a:p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Optimal blood pressure control </a:t>
                      </a:r>
                    </a:p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Optimal nutrition for both normal growth in children and healthy weight in adults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66907743"/>
                  </a:ext>
                </a:extLst>
              </a:tr>
              <a:tr h="16552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In the absence of a monoclonal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gammopathy, consider treating patients with: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 &gt;1g/d of urine protein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Declining kidney function (over 6 months)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378708718"/>
                  </a:ext>
                </a:extLst>
              </a:tr>
              <a:tr h="16552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Initial treatment: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Mycophenolate mofetil + steroids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If above fails – consider eculizumab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Consider for clinical trial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330052429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5E13CD42-BD2B-3B5E-DEBD-AD197AE59A62}"/>
              </a:ext>
            </a:extLst>
          </p:cNvPr>
          <p:cNvSpPr/>
          <p:nvPr/>
        </p:nvSpPr>
        <p:spPr>
          <a:xfrm>
            <a:off x="0" y="891177"/>
            <a:ext cx="6781800" cy="22330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D1AA3D-BE9A-BA9C-C379-80A5396BCD4C}"/>
              </a:ext>
            </a:extLst>
          </p:cNvPr>
          <p:cNvSpPr/>
          <p:nvPr/>
        </p:nvSpPr>
        <p:spPr>
          <a:xfrm>
            <a:off x="-152400" y="2641237"/>
            <a:ext cx="6781800" cy="22330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3ABA53-65F7-D1B7-6FD3-4170AE238173}"/>
              </a:ext>
            </a:extLst>
          </p:cNvPr>
          <p:cNvSpPr/>
          <p:nvPr/>
        </p:nvSpPr>
        <p:spPr>
          <a:xfrm>
            <a:off x="-35689" y="4329192"/>
            <a:ext cx="6781800" cy="22330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5EED9C-2231-73DC-F248-3EDFCFE958D7}"/>
              </a:ext>
            </a:extLst>
          </p:cNvPr>
          <p:cNvGrpSpPr/>
          <p:nvPr/>
        </p:nvGrpSpPr>
        <p:grpSpPr>
          <a:xfrm>
            <a:off x="8185109" y="1412296"/>
            <a:ext cx="3326759" cy="1840355"/>
            <a:chOff x="8185109" y="1412296"/>
            <a:chExt cx="3326759" cy="1840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AD3127-98F4-4ADD-B666-AB374854F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5109" y="1412296"/>
              <a:ext cx="1917782" cy="184035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B8B08B-1499-6E56-670E-A95E7445417B}"/>
                </a:ext>
              </a:extLst>
            </p:cNvPr>
            <p:cNvSpPr txBox="1"/>
            <p:nvPr/>
          </p:nvSpPr>
          <p:spPr>
            <a:xfrm>
              <a:off x="10410604" y="2245011"/>
              <a:ext cx="1101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Chapter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6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8B1DB5-260A-DAC3-BE70-C17B8B76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Response to Current Cares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F334D-E045-539F-5242-7945D3E1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447441"/>
            <a:ext cx="4495800" cy="46485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 cares are guideline based</a:t>
            </a:r>
          </a:p>
          <a:p>
            <a:r>
              <a:rPr lang="en-US" dirty="0"/>
              <a:t>Doses and duration vary</a:t>
            </a:r>
          </a:p>
          <a:p>
            <a:pPr lvl="1"/>
            <a:r>
              <a:rPr lang="en-US" dirty="0"/>
              <a:t>No guideline for dose and duration of steroids</a:t>
            </a:r>
          </a:p>
          <a:p>
            <a:r>
              <a:rPr lang="en-US" dirty="0"/>
              <a:t>Follow-up is variable</a:t>
            </a:r>
          </a:p>
          <a:p>
            <a:r>
              <a:rPr lang="en-US" dirty="0"/>
              <a:t>Criteria for response is variable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Response highly variable across studies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5EE72E-1B8A-E505-281F-B368F4972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293343"/>
              </p:ext>
            </p:extLst>
          </p:nvPr>
        </p:nvGraphicFramePr>
        <p:xfrm>
          <a:off x="76200" y="1447800"/>
          <a:ext cx="69342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EE726B-6E0A-1BBF-2EB1-57743BE957C8}"/>
              </a:ext>
            </a:extLst>
          </p:cNvPr>
          <p:cNvSpPr/>
          <p:nvPr/>
        </p:nvSpPr>
        <p:spPr>
          <a:xfrm>
            <a:off x="3927765" y="5756563"/>
            <a:ext cx="1371600" cy="4233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339BB0-0DB2-4457-9C59-DE705077FF62}"/>
              </a:ext>
            </a:extLst>
          </p:cNvPr>
          <p:cNvSpPr/>
          <p:nvPr/>
        </p:nvSpPr>
        <p:spPr>
          <a:xfrm>
            <a:off x="5334000" y="5756563"/>
            <a:ext cx="1371600" cy="4233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E6E3D3-A16A-4556-3555-440DDA839849}"/>
              </a:ext>
            </a:extLst>
          </p:cNvPr>
          <p:cNvSpPr/>
          <p:nvPr/>
        </p:nvSpPr>
        <p:spPr>
          <a:xfrm>
            <a:off x="314178" y="5735461"/>
            <a:ext cx="2124222" cy="4233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0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6.9|33|3.1|10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2.8|4.3|15.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2.6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2.7|19.3|9.5|69.5|7|0.6|0.6|1.1|3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30.2|7.5|1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1.8|16.4|23.2|6|12.1|19.3"/>
</p:tagLst>
</file>

<file path=ppt/theme/theme1.xml><?xml version="1.0" encoding="utf-8"?>
<a:theme xmlns:a="http://schemas.openxmlformats.org/drawingml/2006/main" name="UI Childrens PowerPoint Template_L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I Childrens PowerPoint Template_L3" id="{3769F7AE-647D-474B-A396-0C828081B269}" vid="{A2CEEF17-1876-6A4A-8BCD-AC9F2716B25E}"/>
    </a:ext>
  </a:extLst>
</a:theme>
</file>

<file path=ppt/theme/theme2.xml><?xml version="1.0" encoding="utf-8"?>
<a:theme xmlns:a="http://schemas.openxmlformats.org/drawingml/2006/main" name="1_UI Childrens PowerPoint Template_L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I Childrens PowerPoint Template_L3" id="{3769F7AE-647D-474B-A396-0C828081B269}" vid="{A2CEEF17-1876-6A4A-8BCD-AC9F2716B2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088424B52EF47900DB2E92109891A" ma:contentTypeVersion="0" ma:contentTypeDescription="Create a new document." ma:contentTypeScope="" ma:versionID="c16ae928a663ef3e6b076aef125a3c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E0877-57CF-4E60-8AA9-16A61166A29E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E29A66-A910-42FD-90FB-485661411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FF2787-E09C-4347-8B6E-C7790F4E5D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12592</TotalTime>
  <Words>1182</Words>
  <Application>Microsoft Office PowerPoint</Application>
  <PresentationFormat>Widescreen</PresentationFormat>
  <Paragraphs>211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KufiStandardGK</vt:lpstr>
      <vt:lpstr>Symbol</vt:lpstr>
      <vt:lpstr>UI Childrens PowerPoint Template_L6</vt:lpstr>
      <vt:lpstr>1_UI Childrens PowerPoint Template_L6</vt:lpstr>
      <vt:lpstr>  C3 Glomerulopathy  Current Cares</vt:lpstr>
      <vt:lpstr>Disclosures</vt:lpstr>
      <vt:lpstr>Nomenclature</vt:lpstr>
      <vt:lpstr>Objectives</vt:lpstr>
      <vt:lpstr>How C3G Patients Present</vt:lpstr>
      <vt:lpstr>Paraprotein Related C3 Glomerulopathy</vt:lpstr>
      <vt:lpstr>Controversies related to diagnosing C3G </vt:lpstr>
      <vt:lpstr>Current Recommendations for Treatment</vt:lpstr>
      <vt:lpstr>Renal Response to Current Cares</vt:lpstr>
      <vt:lpstr>Eculizumab and C3G</vt:lpstr>
      <vt:lpstr>Treatment Effect – Allograft Loss</vt:lpstr>
      <vt:lpstr>Current Therapeutic Approach</vt:lpstr>
      <vt:lpstr>General rule of thumb for escalating care</vt:lpstr>
      <vt:lpstr>PowerPoint Presentation</vt:lpstr>
      <vt:lpstr>Thank You</vt:lpstr>
    </vt:vector>
  </TitlesOfParts>
  <Company>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Hodgson, Cheryl</dc:creator>
  <cp:lastModifiedBy>Hendon, Jori E</cp:lastModifiedBy>
  <cp:revision>70</cp:revision>
  <cp:lastPrinted>2022-10-14T12:04:06Z</cp:lastPrinted>
  <dcterms:created xsi:type="dcterms:W3CDTF">2016-10-24T22:54:06Z</dcterms:created>
  <dcterms:modified xsi:type="dcterms:W3CDTF">2022-10-14T12:26:23Z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0x010100707088424B52EF47900DB2E92109891A</vt:lpwstr>
  </property>
</Properties>
</file>