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29"/>
  </p:notesMasterIdLst>
  <p:handoutMasterIdLst>
    <p:handoutMasterId r:id="rId30"/>
  </p:handoutMasterIdLst>
  <p:sldIdLst>
    <p:sldId id="335" r:id="rId5"/>
    <p:sldId id="585" r:id="rId6"/>
    <p:sldId id="327" r:id="rId7"/>
    <p:sldId id="301" r:id="rId8"/>
    <p:sldId id="302" r:id="rId9"/>
    <p:sldId id="306" r:id="rId10"/>
    <p:sldId id="287" r:id="rId11"/>
    <p:sldId id="330" r:id="rId12"/>
    <p:sldId id="328" r:id="rId13"/>
    <p:sldId id="331" r:id="rId14"/>
    <p:sldId id="329" r:id="rId15"/>
    <p:sldId id="332" r:id="rId16"/>
    <p:sldId id="334" r:id="rId17"/>
    <p:sldId id="336" r:id="rId18"/>
    <p:sldId id="333" r:id="rId19"/>
    <p:sldId id="589" r:id="rId20"/>
    <p:sldId id="588" r:id="rId21"/>
    <p:sldId id="581" r:id="rId22"/>
    <p:sldId id="582" r:id="rId23"/>
    <p:sldId id="583" r:id="rId24"/>
    <p:sldId id="587" r:id="rId25"/>
    <p:sldId id="584" r:id="rId26"/>
    <p:sldId id="590" r:id="rId27"/>
    <p:sldId id="591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rren E Stewart" initials="DE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/>
    <p:restoredTop sz="94673"/>
  </p:normalViewPr>
  <p:slideViewPr>
    <p:cSldViewPr snapToGrid="0" snapToObjects="1">
      <p:cViewPr varScale="1">
        <p:scale>
          <a:sx n="118" d="100"/>
          <a:sy n="118" d="100"/>
        </p:scale>
        <p:origin x="10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8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Christie Thomas MD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10/15/2022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COVID19 and C3G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5B7D9-1F75-4340-A5D4-50CA9E7BB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2F388-71D4-40E8-AEC3-6BB1D0D3BC8E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9B9C4-A4F3-44CD-8B7D-02F731BA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DrTedros/status/122729775449976423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ih.gov/news-events/news-releases/nih-clinical-trial-remdesivir-treat-covid-19-begin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 believes the symptoms of COVID-19 may appear in as few as 2 days or as long as 14 days after exposure.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 is 95% the same as one observed in bats and likely originated in bats.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and local public health departments have received diagnostic tests from CDC while medical providers are getting tests developed by commercial manufacturers. All of these tests are Real-Time Reverse Transcriptase (RT)-PCR Diagnostic Panels, that can provide results in 4 to 6 hours.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vaccine or treatment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of April 1, 2020.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dirty="0"/>
              <a:t>Certain</a:t>
            </a:r>
            <a:r>
              <a:rPr lang="en-US" baseline="0" dirty="0"/>
              <a:t> </a:t>
            </a:r>
            <a:r>
              <a:rPr lang="en-US" dirty="0"/>
              <a:t>experimental therapeutics, such as convalescent</a:t>
            </a:r>
            <a:r>
              <a:rPr lang="en-US" baseline="0" dirty="0"/>
              <a:t> </a:t>
            </a:r>
            <a:r>
              <a:rPr lang="en-US" dirty="0"/>
              <a:t>plasma and anti-malarial drugs, have been FDA-approve</a:t>
            </a:r>
            <a:r>
              <a:rPr lang="en-US" baseline="0" dirty="0"/>
              <a:t>d </a:t>
            </a:r>
            <a:r>
              <a:rPr lang="en-US" dirty="0"/>
              <a:t>as emergency treatments.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513F3-C29D-354B-B05C-C2945E360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61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765C09-F5F6-4679-8A6E-FCF98532A3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93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 spreads from human to human via close contact or contact with contaminated objects.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to human transmission is significant because it means one does not need to be in contact with the original zoonotic source.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earlier we test for coronavirus infection, the faster someone can be isolated and given the appropriate therapy.</a:t>
            </a:r>
          </a:p>
          <a:p>
            <a:pPr marL="171450" indent="-171450">
              <a:buFontTx/>
              <a:buChar char="-"/>
            </a:pPr>
            <a:r>
              <a:rPr lang="en-US" dirty="0"/>
              <a:t>At this time (March 2, 2020), it’s unclear how easily or sustainably the virus that causes COVID-19 is spreading between people.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Thursday, January 30, WHO Declared Coronavirus A Global Health Emergency. 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Tuesday, Jan. 21: The CDC confirmed first case of the coronavirus in the U.S. in an individual who visited Wuhan. 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February 11, 2020 the World Health Organization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announced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official name for the disease COVID-19. 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Tuesday, Feb. 25: CDC has warned that disruptions to the U.S. from COVID-19 could be severe. The agency expects the disease to begin spreading at the community level in the U.S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Wednesday, Feb. 26: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NIH scientists began a randomized controlled trial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antiviral drug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remdesivir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had been developed for Ebola, on a patient infected with SARS-CoV-2. This is the first clinical trial in the U.S. for an experimental treatment for COVID-19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Thursday, Feb 27: C.D.C. Confirms Possible Community Transmission Case in US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Sunday, March 1: There have now been 2 deaths from COVID-19 in Washington State. Six cases have been confirmed at a nursing home in the Seattle Suburb of Kirkland.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April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1: Cases of COVID have been reported in all US states. Ove 870,000 cases have been reported globally, with the US having the most reported cases (nearly 190,000). 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C8EDB-AF78-410A-89E2-02E3B2B22A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21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EA4342-C340-46DF-A5E9-AA3881C4A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8C7F3-A8BF-4D23-A402-E5BE3346F25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2C52A58-4485-40C1-BAE9-962A0D873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35D4ACD-6F5B-4BCC-A1F7-5EE3D026F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first postoperative serum phosphorus obtained on day 1 was 5.3 mg/dl.</a:t>
            </a:r>
          </a:p>
        </p:txBody>
      </p:sp>
    </p:spTree>
    <p:extLst>
      <p:ext uri="{BB962C8B-B14F-4D97-AF65-F5344CB8AC3E}">
        <p14:creationId xmlns:p14="http://schemas.microsoft.com/office/powerpoint/2010/main" val="102584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588000" y="2459620"/>
            <a:ext cx="5283200" cy="11217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Document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502400" y="3886200"/>
            <a:ext cx="3454400" cy="1752600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Authors</a:t>
            </a:r>
          </a:p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Date</a:t>
            </a:r>
          </a:p>
          <a:p>
            <a:pPr algn="l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Internal Use Only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29" y="1828800"/>
            <a:ext cx="3771565" cy="173138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88000" y="2438400"/>
            <a:ext cx="0" cy="1121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90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6096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1"/>
            <a:ext cx="11684000" cy="5287963"/>
          </a:xfr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28233"/>
            <a:ext cx="38608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dirty="0"/>
              <a:t>Document Name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097347" y="6358553"/>
            <a:ext cx="1454020" cy="365125"/>
          </a:xfrm>
          <a:prstGeom prst="rect">
            <a:avLst/>
          </a:prstGeom>
        </p:spPr>
        <p:txBody>
          <a:bodyPr/>
          <a:lstStyle/>
          <a:p>
            <a:fld id="{C86EC4D0-59FD-4A20-9A64-91984F03754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44673"/>
            <a:ext cx="1005840" cy="4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9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44673"/>
            <a:ext cx="1005840" cy="402661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9097347" y="6358553"/>
            <a:ext cx="1454020" cy="365125"/>
          </a:xfrm>
          <a:prstGeom prst="rect">
            <a:avLst/>
          </a:prstGeom>
        </p:spPr>
        <p:txBody>
          <a:bodyPr/>
          <a:lstStyle/>
          <a:p>
            <a:fld id="{C86EC4D0-59FD-4A20-9A64-91984F03754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6096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84586" y="685800"/>
            <a:ext cx="8763000" cy="0"/>
          </a:xfrm>
          <a:prstGeom prst="line">
            <a:avLst/>
          </a:prstGeom>
          <a:noFill/>
          <a:ln w="9525" cap="flat" cmpd="sng" algn="ctr">
            <a:solidFill>
              <a:srgbClr val="AC1E2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0205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6096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84586" y="685800"/>
            <a:ext cx="8763000" cy="0"/>
          </a:xfrm>
          <a:prstGeom prst="line">
            <a:avLst/>
          </a:prstGeom>
          <a:noFill/>
          <a:ln w="9525" cap="flat" cmpd="sng" algn="ctr">
            <a:solidFill>
              <a:srgbClr val="AC1E23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44673"/>
            <a:ext cx="1005840" cy="4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097347" y="6358553"/>
            <a:ext cx="1454020" cy="365125"/>
          </a:xfrm>
          <a:prstGeom prst="rect">
            <a:avLst/>
          </a:prstGeom>
        </p:spPr>
        <p:txBody>
          <a:bodyPr/>
          <a:lstStyle/>
          <a:p>
            <a:fld id="{C86EC4D0-59FD-4A20-9A64-91984F03754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44673"/>
            <a:ext cx="1005840" cy="4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609600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C0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1"/>
            <a:ext cx="11684000" cy="5287963"/>
          </a:xfrm>
        </p:spPr>
        <p:txBody>
          <a:bodyPr/>
          <a:lstStyle>
            <a:lvl1pPr marL="0" indent="0">
              <a:buNone/>
              <a:defRPr sz="2400"/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Calibri" panose="020F0502020204030204" pitchFamily="34" charset="0"/>
              <a:buChar char="‒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28233"/>
            <a:ext cx="3860800" cy="365125"/>
          </a:xfr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097347" y="6358553"/>
            <a:ext cx="1454020" cy="365125"/>
          </a:xfrm>
          <a:prstGeom prst="rect">
            <a:avLst/>
          </a:prstGeom>
        </p:spPr>
        <p:txBody>
          <a:bodyPr/>
          <a:lstStyle/>
          <a:p>
            <a:fld id="{C86EC4D0-59FD-4A20-9A64-91984F03754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84586" y="685800"/>
            <a:ext cx="8763000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44673"/>
            <a:ext cx="1005840" cy="4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4"/>
          <p:cNvSpPr txBox="1">
            <a:spLocks/>
          </p:cNvSpPr>
          <p:nvPr userDrawn="1"/>
        </p:nvSpPr>
        <p:spPr>
          <a:xfrm>
            <a:off x="9097347" y="6358553"/>
            <a:ext cx="1454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6EC4D0-59FD-4A20-9A64-91984F037544}" type="datetimeFigureOut">
              <a:rPr lang="en-US" smtClean="0"/>
              <a:pPr/>
              <a:t>10/13/2022</a:t>
            </a:fld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684000" cy="6096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93917" y="685800"/>
            <a:ext cx="8763000" cy="0"/>
          </a:xfrm>
          <a:prstGeom prst="line">
            <a:avLst/>
          </a:prstGeom>
          <a:noFill/>
          <a:ln w="9525" cap="flat" cmpd="sng" algn="ctr">
            <a:solidFill>
              <a:srgbClr val="AC1E23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44673"/>
            <a:ext cx="1005840" cy="40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EFC07-23DE-42DC-8898-3D23F50E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6291-269F-4017-8EF3-5876289F47E8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54AAF-0D39-41F9-A739-48D8AC24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40F39-43DB-40AC-88DF-DB040AB0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D4CB-B0FD-47F7-BD03-A2F41CD6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9097347" y="6358553"/>
            <a:ext cx="1454020" cy="365125"/>
          </a:xfrm>
          <a:prstGeom prst="rect">
            <a:avLst/>
          </a:prstGeom>
        </p:spPr>
        <p:txBody>
          <a:bodyPr/>
          <a:lstStyle/>
          <a:p>
            <a:fld id="{C86EC4D0-59FD-4A20-9A64-91984F037544}" type="datetimeFigureOut">
              <a:rPr lang="en-US" smtClean="0"/>
              <a:t>10/13/2022</a:t>
            </a:fld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664890" y="6356350"/>
            <a:ext cx="688909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F744D30-725C-425F-933C-84DA990CA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36042551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6096267/" TargetMode="External"/><Relationship Id="rId2" Type="http://schemas.openxmlformats.org/officeDocument/2006/relationships/hyperlink" Target="https://www.ncbi.nlm.nih.gov/pmc/articles/PMC8493782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ney.org/coronavirus/reopening-second-wave-kidney-disease-covid-19#streamlined-covid-19-guidance-people-who-are-moderately-or-severely-immunocompromised-now-availabl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388" y="1532079"/>
            <a:ext cx="9490920" cy="79842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COVID-19 and C3G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75E524-0A78-4A5B-8F7C-E466561AF31D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FFE13F7-44AF-4605-8BBC-A4610EDA9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22" y="3223327"/>
            <a:ext cx="982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0000"/>
                </a:solidFill>
              </a:rPr>
              <a:t>Christie P Thomas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047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601BC35-3BDA-4628-A955-47514FEDA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313" y="14754"/>
            <a:ext cx="8229600" cy="704850"/>
          </a:xfrm>
        </p:spPr>
        <p:txBody>
          <a:bodyPr/>
          <a:lstStyle/>
          <a:p>
            <a:r>
              <a:rPr lang="en-US" altLang="en-US" sz="3600" dirty="0"/>
              <a:t>Treatment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B92C5FD-453C-4DF6-89C0-C885E1489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478" y="853533"/>
            <a:ext cx="11872724" cy="537109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3200" b="1" i="1" dirty="0">
                <a:solidFill>
                  <a:srgbClr val="FF0000"/>
                </a:solidFill>
              </a:rPr>
              <a:t>In the beginning: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/>
              <a:t>Early 2020: Dexamethasone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/>
              <a:t>March 30, 2020: FDA issues EUA for hydroxychloroquine (already in use for lupus and other conditions)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/>
              <a:t>May 1, 2020: FDA issues EUA for remdesivir (antiviral developed for Ebola)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i="1" dirty="0"/>
              <a:t>June 4, 2020: Lancet and NEJM retract studies on hydroxychloroquine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/>
              <a:t>August 23, 2020: FDA issues EUA for convalescent plasma</a:t>
            </a:r>
          </a:p>
          <a:p>
            <a:pPr>
              <a:lnSpc>
                <a:spcPct val="150000"/>
              </a:lnSpc>
            </a:pPr>
            <a:r>
              <a:rPr lang="en-US" altLang="en-US" sz="1800" b="1" i="1" dirty="0"/>
              <a:t>November 9, 2020: FDA issues EUA for monoclonal antibody, </a:t>
            </a:r>
            <a:r>
              <a:rPr lang="en-US" altLang="en-US" sz="1800" b="1" i="1" dirty="0" err="1"/>
              <a:t>banlanivumab</a:t>
            </a:r>
            <a:r>
              <a:rPr lang="en-US" altLang="en-US" sz="1800" b="1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b="1" i="1" dirty="0"/>
              <a:t>November  21, 2020: </a:t>
            </a:r>
            <a:r>
              <a:rPr lang="en-US" altLang="en-US" sz="1800" b="1" i="1" dirty="0"/>
              <a:t>FDA issues EUA for monoclonal antibody combination, </a:t>
            </a:r>
            <a:r>
              <a:rPr lang="en-US" sz="1800" b="1" i="1" dirty="0"/>
              <a:t>casirivimab and imdevimab (REGN-COV2) </a:t>
            </a:r>
            <a:endParaRPr lang="en-US" altLang="en-US" sz="1800" b="1" i="1" dirty="0"/>
          </a:p>
          <a:p>
            <a:pPr>
              <a:lnSpc>
                <a:spcPct val="150000"/>
              </a:lnSpc>
            </a:pPr>
            <a:r>
              <a:rPr lang="en-US" altLang="en-US" sz="1800" b="1" i="1" dirty="0"/>
              <a:t>March 27,2021: FDA issues EUA for monoclonal antibody, sotrovimab</a:t>
            </a:r>
          </a:p>
          <a:p>
            <a:r>
              <a:rPr lang="en-US" altLang="en-US" sz="2800" b="1" i="1" dirty="0">
                <a:solidFill>
                  <a:srgbClr val="FF0000"/>
                </a:solidFill>
              </a:rPr>
              <a:t>Today, none of these drugs (except dexamethasone and remdesivir) are in use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6EE8D-FE57-42FF-AE73-DD19E35C4C28}"/>
              </a:ext>
            </a:extLst>
          </p:cNvPr>
          <p:cNvSpPr/>
          <p:nvPr/>
        </p:nvSpPr>
        <p:spPr>
          <a:xfrm>
            <a:off x="149" y="6133762"/>
            <a:ext cx="1699328" cy="72423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E0837-B650-3B1B-951D-428128F4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Sars-CoV2 variants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73426-C7D0-91C7-F62D-CFC80DD7C404}"/>
              </a:ext>
            </a:extLst>
          </p:cNvPr>
          <p:cNvSpPr/>
          <p:nvPr/>
        </p:nvSpPr>
        <p:spPr>
          <a:xfrm>
            <a:off x="184558" y="6153186"/>
            <a:ext cx="118284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E051D2-C1E6-D856-7BFF-8C30148C8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4814"/>
            <a:ext cx="97155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24EA2-9134-80A8-49B8-A479A6B0499B}"/>
              </a:ext>
            </a:extLst>
          </p:cNvPr>
          <p:cNvSpPr txBox="1"/>
          <p:nvPr/>
        </p:nvSpPr>
        <p:spPr>
          <a:xfrm>
            <a:off x="942869" y="6282809"/>
            <a:ext cx="810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Omicron </a:t>
            </a:r>
            <a:r>
              <a:rPr lang="en-US" dirty="0">
                <a:solidFill>
                  <a:srgbClr val="FF0000"/>
                </a:solidFill>
                <a:latin typeface="Open Sans" panose="020B0606030504020204" pitchFamily="34" charset="0"/>
              </a:rPr>
              <a:t>lineage subvariant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BA.5 makes up 80% of today’s isolates in the 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3A80B-11DC-E853-E7D8-5FE4E46F6491}"/>
              </a:ext>
            </a:extLst>
          </p:cNvPr>
          <p:cNvSpPr txBox="1"/>
          <p:nvPr/>
        </p:nvSpPr>
        <p:spPr>
          <a:xfrm>
            <a:off x="9382231" y="2736502"/>
            <a:ext cx="27477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1400" b="1" i="0" u="sng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Some others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Epsilon (B.1.427 and B.1.429)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Eta (B.1.525)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Iota (B.1.526)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Kappa (B.1.617.1)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Mu (B.1.621, B.1.621.1)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Zeta (P.2)</a:t>
            </a:r>
          </a:p>
        </p:txBody>
      </p:sp>
    </p:spTree>
    <p:extLst>
      <p:ext uri="{BB962C8B-B14F-4D97-AF65-F5344CB8AC3E}">
        <p14:creationId xmlns:p14="http://schemas.microsoft.com/office/powerpoint/2010/main" val="938105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D919-A4E5-A4A7-4E94-D9DAE13E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today - Antivirals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9038-FA51-C9EB-5F0B-8EAE9E22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altLang="en-US" sz="2400" b="1" i="1" dirty="0"/>
              <a:t>Outpatient</a:t>
            </a:r>
          </a:p>
          <a:p>
            <a:pPr>
              <a:buFontTx/>
              <a:buNone/>
            </a:pPr>
            <a:endParaRPr lang="en-US" altLang="en-US" sz="2400" b="1" i="1" dirty="0"/>
          </a:p>
          <a:p>
            <a:pPr>
              <a:buFontTx/>
              <a:buNone/>
            </a:pPr>
            <a:r>
              <a:rPr lang="en-US" altLang="en-US" sz="2400" b="1" i="1" dirty="0"/>
              <a:t>Oral:</a:t>
            </a:r>
          </a:p>
          <a:p>
            <a:pPr>
              <a:buNone/>
            </a:pPr>
            <a:r>
              <a:rPr lang="en-US" dirty="0"/>
              <a:t>Nirmatrelvir + ritonavir (</a:t>
            </a:r>
            <a:r>
              <a:rPr lang="en-US" altLang="en-US" dirty="0" err="1"/>
              <a:t>Paxlovid</a:t>
            </a:r>
            <a:r>
              <a:rPr lang="en-US" altLang="en-US" dirty="0"/>
              <a:t>): &gt; 12 </a:t>
            </a:r>
            <a:r>
              <a:rPr lang="en-US" altLang="en-US" dirty="0" err="1"/>
              <a:t>yr</a:t>
            </a:r>
            <a:r>
              <a:rPr lang="en-US" altLang="en-US" dirty="0"/>
              <a:t> and onset no more than 5 days ago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None/>
            </a:pPr>
            <a:r>
              <a:rPr lang="en-US" altLang="en-US" dirty="0" err="1"/>
              <a:t>Molnupravir</a:t>
            </a:r>
            <a:r>
              <a:rPr lang="en-US" altLang="en-US" dirty="0"/>
              <a:t> (</a:t>
            </a:r>
            <a:r>
              <a:rPr lang="en-US" altLang="en-US" dirty="0" err="1"/>
              <a:t>Lagevrio</a:t>
            </a:r>
            <a:r>
              <a:rPr lang="en-US" altLang="en-US" dirty="0"/>
              <a:t>): &gt; 18 </a:t>
            </a:r>
            <a:r>
              <a:rPr lang="en-US" altLang="en-US" dirty="0" err="1"/>
              <a:t>yr</a:t>
            </a:r>
            <a:r>
              <a:rPr lang="en-US" altLang="en-US" dirty="0"/>
              <a:t> and onset no more than 5 days ago: 800 mg po x 5 days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b="1" dirty="0"/>
              <a:t>IV:</a:t>
            </a:r>
          </a:p>
          <a:p>
            <a:pPr>
              <a:buFontTx/>
              <a:buNone/>
            </a:pPr>
            <a:r>
              <a:rPr lang="en-US" altLang="en-US" dirty="0" err="1"/>
              <a:t>Bebtelovimab</a:t>
            </a:r>
            <a:r>
              <a:rPr lang="en-US" altLang="en-US" dirty="0"/>
              <a:t>: onset no more than 7 days ago</a:t>
            </a:r>
          </a:p>
          <a:p>
            <a:pPr>
              <a:buFontTx/>
              <a:buNone/>
            </a:pPr>
            <a:r>
              <a:rPr lang="en-US" altLang="en-US" dirty="0"/>
              <a:t>or</a:t>
            </a:r>
          </a:p>
          <a:p>
            <a:pPr>
              <a:buFontTx/>
              <a:buNone/>
            </a:pPr>
            <a:r>
              <a:rPr lang="en-US" altLang="en-US" dirty="0"/>
              <a:t>Remdesivir (</a:t>
            </a:r>
            <a:r>
              <a:rPr lang="en-US" altLang="en-US" dirty="0" err="1"/>
              <a:t>Veklury</a:t>
            </a:r>
            <a:r>
              <a:rPr lang="en-US" altLang="en-US" dirty="0"/>
              <a:t>): onset no more than 7 days ago.  IV daily for 3 days</a:t>
            </a:r>
          </a:p>
          <a:p>
            <a:pPr>
              <a:buFontTx/>
              <a:buNone/>
            </a:pPr>
            <a:r>
              <a:rPr lang="en-US" altLang="en-US" sz="2400" dirty="0"/>
              <a:t>	</a:t>
            </a:r>
            <a:endParaRPr lang="en-US" altLang="en-US" sz="2400" b="1" i="1" dirty="0"/>
          </a:p>
          <a:p>
            <a:pPr>
              <a:buNone/>
            </a:pPr>
            <a:r>
              <a:rPr lang="en-US" altLang="en-US" sz="2400" b="1" i="1" dirty="0"/>
              <a:t>Eligibility</a:t>
            </a:r>
          </a:p>
          <a:p>
            <a:pPr>
              <a:buNone/>
            </a:pPr>
            <a:r>
              <a:rPr lang="en-US" altLang="en-US" dirty="0"/>
              <a:t>COVID-19 positive and symptomatic but not hospitalized</a:t>
            </a:r>
          </a:p>
          <a:p>
            <a:pPr>
              <a:buNone/>
            </a:pPr>
            <a:r>
              <a:rPr lang="en-US" altLang="en-US" dirty="0"/>
              <a:t>High risk for progression</a:t>
            </a:r>
            <a:r>
              <a:rPr lang="en-US" altLang="en-US" sz="2100" b="1" dirty="0"/>
              <a:t>	</a:t>
            </a:r>
            <a:endParaRPr lang="en-US" altLang="en-US" sz="21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0C696-98F2-4687-9CA4-0ACBBC818484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9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D919-A4E5-A4A7-4E94-D9DAE13E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today - Antivirals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9038-FA51-C9EB-5F0B-8EAE9E22C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altLang="en-US" sz="2400" b="1" i="1" dirty="0"/>
          </a:p>
          <a:p>
            <a:pPr>
              <a:buFontTx/>
              <a:buNone/>
            </a:pPr>
            <a:r>
              <a:rPr lang="en-US" altLang="en-US" sz="2400" b="1" i="1" dirty="0"/>
              <a:t>Hospitalized</a:t>
            </a:r>
          </a:p>
          <a:p>
            <a:pPr>
              <a:buFontTx/>
              <a:buNone/>
            </a:pPr>
            <a:r>
              <a:rPr lang="en-US" altLang="en-US" dirty="0" err="1"/>
              <a:t>Baricitinib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Remdesivir </a:t>
            </a:r>
            <a:r>
              <a:rPr lang="en-US" altLang="en-US" sz="2400" dirty="0"/>
              <a:t>	</a:t>
            </a:r>
            <a:endParaRPr lang="en-US" altLang="en-US" sz="2400" b="1" i="1" dirty="0"/>
          </a:p>
          <a:p>
            <a:pPr>
              <a:buNone/>
            </a:pPr>
            <a:endParaRPr lang="en-US" altLang="en-US" b="1" i="1" dirty="0"/>
          </a:p>
          <a:p>
            <a:pPr>
              <a:buNone/>
            </a:pPr>
            <a:r>
              <a:rPr lang="en-US" altLang="en-US" sz="2400" b="1" i="1" dirty="0"/>
              <a:t>Other</a:t>
            </a:r>
          </a:p>
          <a:p>
            <a:pPr>
              <a:buNone/>
            </a:pPr>
            <a:r>
              <a:rPr lang="en-US" altLang="en-US" dirty="0"/>
              <a:t>Tocilizumab</a:t>
            </a:r>
          </a:p>
          <a:p>
            <a:pPr>
              <a:buNone/>
            </a:pPr>
            <a:r>
              <a:rPr lang="en-US" altLang="en-US" dirty="0"/>
              <a:t>Dexamethasone</a:t>
            </a:r>
          </a:p>
          <a:p>
            <a:pPr>
              <a:buNone/>
            </a:pPr>
            <a:r>
              <a:rPr lang="en-US" altLang="en-US" sz="2100" b="1" dirty="0"/>
              <a:t>	</a:t>
            </a:r>
            <a:endParaRPr lang="en-US" altLang="en-US" sz="2100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AEBFE0-F71D-496A-BA15-082848BCF72A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78084-01BC-46A6-8290-9D1251E6E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(</a:t>
            </a:r>
            <a:r>
              <a:rPr lang="en-US" dirty="0" err="1"/>
              <a:t>PrEP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2D5A5-F95A-4BDE-B207-FE2A0BA53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Tixagevimab</a:t>
            </a:r>
            <a:r>
              <a:rPr lang="en-US" dirty="0"/>
              <a:t> co-packaged with </a:t>
            </a:r>
            <a:r>
              <a:rPr lang="en-US" dirty="0" err="1"/>
              <a:t>cilgavimab</a:t>
            </a:r>
            <a:r>
              <a:rPr lang="en-US" dirty="0"/>
              <a:t> (</a:t>
            </a:r>
            <a:r>
              <a:rPr lang="en-US" dirty="0" err="1"/>
              <a:t>Evusheld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Eligibility</a:t>
            </a:r>
          </a:p>
          <a:p>
            <a:pPr lvl="1"/>
            <a:r>
              <a:rPr lang="en-US" dirty="0"/>
              <a:t>Not currently infected with COVID19</a:t>
            </a:r>
          </a:p>
          <a:p>
            <a:pPr lvl="1"/>
            <a:r>
              <a:rPr lang="en-US" dirty="0"/>
              <a:t>Not recently exposed to someone with COVID19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Generally given to people at high risk for serious COVID19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A565D4-1EFB-48FE-A719-48BD5522DA46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28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456D-8A91-488F-9F39-224E7669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83" y="0"/>
            <a:ext cx="10972800" cy="838899"/>
          </a:xfrm>
        </p:spPr>
        <p:txBody>
          <a:bodyPr/>
          <a:lstStyle/>
          <a:p>
            <a:r>
              <a:rPr lang="en-US" dirty="0"/>
              <a:t>High risk for covid 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F162-BDFE-479A-AEC5-E3D8F4978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47" y="979414"/>
            <a:ext cx="10972800" cy="56075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&gt; 65 </a:t>
            </a:r>
            <a:r>
              <a:rPr lang="en-US" sz="2000" dirty="0" err="1"/>
              <a:t>yr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Obesity (BMI ≥30 kg/m</a:t>
            </a:r>
            <a:r>
              <a:rPr lang="en-US" sz="2000" baseline="30000" dirty="0">
                <a:latin typeface="Public Sans Web"/>
              </a:rPr>
              <a:t>2</a:t>
            </a:r>
            <a:r>
              <a:rPr lang="en-US" sz="2000" dirty="0">
                <a:latin typeface="Public Sans Web"/>
              </a:rPr>
              <a:t>)*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Cancer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Cerebrovascular disease, Chronic kidney disease, lung disease or liver disease*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Diabetes mellitus, type 1 and type 2*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Disabilities*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Heart disease (such as heart failure, coronary artery disease, or cardiomyopathies)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HIV (human immunodeficiency virus)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Immunocompromised or use of immunosuppressive medications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Mental health disorders*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Dementia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Pregnancy and recent pregnancy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Public Sans Web"/>
              </a:rPr>
              <a:t>Physical </a:t>
            </a:r>
            <a:r>
              <a:rPr lang="en-US" sz="2000" b="0" i="0" dirty="0">
                <a:effectLst/>
                <a:latin typeface="Public Sans Web"/>
              </a:rPr>
              <a:t>inactivity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A08C4-50CB-4F1B-AAB9-3306CF322325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0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7ACA-D0C4-4FB6-B847-F227BF50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 in Dialysis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26CF-4DDD-4F11-8765-0C84E8745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vaccination (original strain of virus)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20-fold higher prevalence of disease compared to overall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50% of recipients needed hospitalization and 20-30% mortality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Lower risk for disease with at home dialysis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Post vaccination (and against variant strains – delta and omicron)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90% of vaccine recipients develop antibodies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3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7ACA-D0C4-4FB6-B847-F227BF50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 in Kidney Transplant Recipients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626CF-4DDD-4F11-8765-0C84E8745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Prior to vaccination </a:t>
            </a:r>
            <a:r>
              <a:rPr lang="en-US" dirty="0"/>
              <a:t>(original strain of virus)</a:t>
            </a:r>
          </a:p>
          <a:p>
            <a:r>
              <a:rPr lang="en-US" dirty="0"/>
              <a:t>90% of transplant recipients needed hospitalization</a:t>
            </a:r>
          </a:p>
          <a:p>
            <a:r>
              <a:rPr lang="en-US" dirty="0"/>
              <a:t>30% mortality</a:t>
            </a:r>
          </a:p>
          <a:p>
            <a:endParaRPr lang="en-US" dirty="0"/>
          </a:p>
          <a:p>
            <a:r>
              <a:rPr lang="en-US" u="sng" dirty="0"/>
              <a:t>Post vaccination </a:t>
            </a:r>
            <a:r>
              <a:rPr lang="en-US" dirty="0"/>
              <a:t>(and against variant strains – delta and omicron)</a:t>
            </a:r>
          </a:p>
          <a:p>
            <a:r>
              <a:rPr lang="en-US" dirty="0"/>
              <a:t>In one study – 50% of recipients needed hospitalization and 5-10% mortality</a:t>
            </a:r>
          </a:p>
          <a:p>
            <a:endParaRPr lang="en-US" dirty="0"/>
          </a:p>
          <a:p>
            <a:r>
              <a:rPr lang="en-US" u="sng" dirty="0"/>
              <a:t>Overall:</a:t>
            </a:r>
          </a:p>
          <a:p>
            <a:r>
              <a:rPr lang="en-US" dirty="0"/>
              <a:t>Excess mortality rate in US population (26 per 10,000)</a:t>
            </a:r>
          </a:p>
          <a:p>
            <a:r>
              <a:rPr lang="en-US" dirty="0"/>
              <a:t>Excess mortality rate in kidney transplant recipients (188 per 10,000)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0421D-1D77-421F-8E42-07F68D027E2B}"/>
              </a:ext>
            </a:extLst>
          </p:cNvPr>
          <p:cNvSpPr txBox="1"/>
          <p:nvPr/>
        </p:nvSpPr>
        <p:spPr>
          <a:xfrm>
            <a:off x="5907185" y="6433588"/>
            <a:ext cx="5903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Clark et al., Transplantation </a:t>
            </a:r>
            <a:r>
              <a:rPr lang="en-US" altLang="en-US" sz="1400" dirty="0"/>
              <a:t>2022 Aug 31. </a:t>
            </a:r>
            <a:r>
              <a:rPr lang="en-US" altLang="en-US" sz="1400" dirty="0" err="1"/>
              <a:t>doi</a:t>
            </a:r>
            <a:r>
              <a:rPr lang="en-US" altLang="en-US" sz="1400" dirty="0"/>
              <a:t>: </a:t>
            </a:r>
            <a:r>
              <a:rPr lang="en-US" altLang="en-US" sz="1400" dirty="0">
                <a:hlinkClick r:id="rId2"/>
              </a:rPr>
              <a:t>10.1097/TP.0000000000004341 </a:t>
            </a:r>
            <a:endParaRPr lang="en-US" sz="1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E73F8A-67CE-4153-A898-0D61243E7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439" y="5959575"/>
            <a:ext cx="12824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</a:rPr>
              <a:t>.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71BC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603" y="7601"/>
            <a:ext cx="8229600" cy="715962"/>
          </a:xfrm>
        </p:spPr>
        <p:txBody>
          <a:bodyPr/>
          <a:lstStyle/>
          <a:p>
            <a:r>
              <a:rPr lang="en-US" dirty="0"/>
              <a:t>COVID19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02" y="914402"/>
            <a:ext cx="11787398" cy="4774300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/>
              <a:t>Vaccine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mRNA:  Moderna, Pfizer  (2-3 doses) – Full FDA approval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Viral vector: J&amp;J – FDA EUA; Other countries:  AstraZeneca (Oxford), Sinopharm, Sinovac, </a:t>
            </a:r>
            <a:r>
              <a:rPr lang="en-US" sz="2800" dirty="0" err="1"/>
              <a:t>Covaxin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Protein subunit vaccine:  Novavax – FDA EUA</a:t>
            </a:r>
          </a:p>
          <a:p>
            <a:endParaRPr lang="en-US" sz="2800" dirty="0"/>
          </a:p>
          <a:p>
            <a:r>
              <a:rPr lang="en-US" sz="2800" dirty="0"/>
              <a:t>Vaccine 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Antibodies against the virus (Spike protein)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Development of T cell immunity (harder to measure)</a:t>
            </a:r>
          </a:p>
          <a:p>
            <a:endParaRPr lang="en-US" sz="2800" dirty="0"/>
          </a:p>
          <a:p>
            <a:r>
              <a:rPr lang="en-US" sz="2800" dirty="0"/>
              <a:t>Vaccine effectiveness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Prevention of infection/transmission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Prevention of hospitalization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Prevention of death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E37587-7508-49CF-B6EE-6B0BA6031A5A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056" y="0"/>
            <a:ext cx="8229600" cy="792162"/>
          </a:xfrm>
        </p:spPr>
        <p:txBody>
          <a:bodyPr/>
          <a:lstStyle/>
          <a:p>
            <a:r>
              <a:rPr lang="en-US" sz="4000" dirty="0"/>
              <a:t>COVID19 mRNA vaccines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643" y="1184134"/>
            <a:ext cx="10756784" cy="4755419"/>
          </a:xfrm>
        </p:spPr>
        <p:txBody>
          <a:bodyPr/>
          <a:lstStyle/>
          <a:p>
            <a:r>
              <a:rPr lang="en-US" dirty="0"/>
              <a:t>Effectiveness and vaccine response in general population</a:t>
            </a:r>
          </a:p>
          <a:p>
            <a:r>
              <a:rPr lang="en-US" sz="2000" dirty="0"/>
              <a:t>~95% effective against preventing hospitalizations and death</a:t>
            </a:r>
          </a:p>
          <a:p>
            <a:r>
              <a:rPr lang="en-US" sz="2000" dirty="0"/>
              <a:t>~100% of vaccinated people have robust antibodies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Effectiveness in dialysis patients</a:t>
            </a:r>
          </a:p>
          <a:p>
            <a:r>
              <a:rPr lang="en-US" sz="2000" dirty="0"/>
              <a:t>Not enough data to know about effectiveness</a:t>
            </a:r>
          </a:p>
          <a:p>
            <a:r>
              <a:rPr lang="en-US" sz="2000" dirty="0"/>
              <a:t>~90% of vaccinated people have robust antibodies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34471-C637-487F-925D-3C27CA130485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2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ADB0-EDAE-4B40-8BB3-625406D9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753C-B8B9-4DB7-BB1C-01A980DB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" y="956310"/>
            <a:ext cx="12191852" cy="4169406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en-US" b="0" i="1" u="none" strike="noStrike" baseline="0" dirty="0">
                <a:latin typeface="Arial-ItalicMT"/>
              </a:rPr>
              <a:t>Learning objectives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MT"/>
              </a:rPr>
              <a:t>To review the emergence of the pandemic and the timeline of important events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MT"/>
              </a:rPr>
              <a:t>To </a:t>
            </a:r>
            <a:r>
              <a:rPr lang="en-US" b="0" i="0" u="none" strike="noStrike" baseline="0" dirty="0">
                <a:latin typeface="ArialMT"/>
              </a:rPr>
              <a:t>understand how C3G patients with native kidneys or transplants fare with COVID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MT"/>
              </a:rPr>
              <a:t>To review COVID19 and vaccination and its safety for C3G patients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MT"/>
              </a:rPr>
              <a:t>To understand how you may/should be treated if you get COVID and have a transplant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E4C733-0BB6-4931-9E71-EE5CBF7CCDB3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8" y="64736"/>
            <a:ext cx="11924962" cy="667098"/>
          </a:xfrm>
        </p:spPr>
        <p:txBody>
          <a:bodyPr>
            <a:noAutofit/>
          </a:bodyPr>
          <a:lstStyle/>
          <a:p>
            <a:r>
              <a:rPr lang="en-US" sz="2800" dirty="0"/>
              <a:t>mRNA vaccine in transplant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70" y="1166017"/>
            <a:ext cx="11005167" cy="542899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After 1</a:t>
            </a:r>
            <a:r>
              <a:rPr lang="en-US" sz="2800" baseline="30000" dirty="0"/>
              <a:t>st</a:t>
            </a:r>
            <a:r>
              <a:rPr lang="en-US" sz="2800" dirty="0"/>
              <a:t>  dose</a:t>
            </a:r>
          </a:p>
          <a:p>
            <a:pPr marL="800006" lvl="1" indent="-342900"/>
            <a:r>
              <a:rPr lang="en-US" dirty="0"/>
              <a:t> 5% had antibody response</a:t>
            </a:r>
          </a:p>
          <a:p>
            <a:pPr lvl="1"/>
            <a:endParaRPr lang="en-US" sz="2400" dirty="0"/>
          </a:p>
          <a:p>
            <a:r>
              <a:rPr lang="en-US" sz="2800" dirty="0"/>
              <a:t>After 2</a:t>
            </a:r>
            <a:r>
              <a:rPr lang="en-US" sz="2800" baseline="30000" dirty="0"/>
              <a:t>nd</a:t>
            </a:r>
            <a:r>
              <a:rPr lang="en-US" sz="2800" dirty="0"/>
              <a:t> dose</a:t>
            </a:r>
          </a:p>
          <a:p>
            <a:pPr lvl="1"/>
            <a:r>
              <a:rPr lang="en-US" dirty="0"/>
              <a:t>40% of a patients had antibody response</a:t>
            </a:r>
          </a:p>
          <a:p>
            <a:pPr marL="457106" lvl="1" indent="0">
              <a:buNone/>
            </a:pPr>
            <a:endParaRPr lang="en-US" sz="2400" dirty="0"/>
          </a:p>
          <a:p>
            <a:r>
              <a:rPr lang="en-US" sz="2800" dirty="0"/>
              <a:t>After 3</a:t>
            </a:r>
            <a:r>
              <a:rPr lang="en-US" sz="2800" baseline="30000" dirty="0"/>
              <a:t>rd</a:t>
            </a:r>
            <a:r>
              <a:rPr lang="en-US" sz="2800" dirty="0"/>
              <a:t> dose</a:t>
            </a:r>
          </a:p>
          <a:p>
            <a:pPr lvl="1"/>
            <a:r>
              <a:rPr lang="en-US" dirty="0"/>
              <a:t>45% of negative patients developed an antibody response</a:t>
            </a:r>
          </a:p>
          <a:p>
            <a:pPr lvl="1"/>
            <a:r>
              <a:rPr lang="en-US" dirty="0"/>
              <a:t>A total of 70% had antibody after 3</a:t>
            </a:r>
            <a:r>
              <a:rPr lang="en-US" baseline="30000" dirty="0"/>
              <a:t>rd</a:t>
            </a:r>
            <a:r>
              <a:rPr lang="en-US" dirty="0"/>
              <a:t> dose</a:t>
            </a:r>
          </a:p>
          <a:p>
            <a:pPr marL="457200" lvl="1" indent="0">
              <a:buNone/>
            </a:pPr>
            <a:endParaRPr lang="en-US" dirty="0"/>
          </a:p>
          <a:p>
            <a:pPr indent="-285750"/>
            <a:r>
              <a:rPr lang="en-US" dirty="0"/>
              <a:t>CDC recommends a 4</a:t>
            </a:r>
            <a:r>
              <a:rPr lang="en-US" baseline="30000" dirty="0"/>
              <a:t>th</a:t>
            </a:r>
            <a:r>
              <a:rPr lang="en-US" dirty="0"/>
              <a:t> dose (2</a:t>
            </a:r>
            <a:r>
              <a:rPr lang="en-US" baseline="30000" dirty="0"/>
              <a:t>nd</a:t>
            </a:r>
            <a:r>
              <a:rPr lang="en-US" dirty="0"/>
              <a:t> booster) for immunosuppressed patient</a:t>
            </a:r>
          </a:p>
          <a:p>
            <a:pPr marL="914400" lvl="1" indent="-457200"/>
            <a:r>
              <a:rPr lang="en-US" dirty="0"/>
              <a:t>In one study 19% had no antibody after 4</a:t>
            </a:r>
            <a:r>
              <a:rPr lang="en-US" baseline="30000" dirty="0"/>
              <a:t>th</a:t>
            </a:r>
            <a:r>
              <a:rPr lang="en-US" dirty="0"/>
              <a:t> dose</a:t>
            </a:r>
          </a:p>
          <a:p>
            <a:pPr indent="-285750"/>
            <a:endParaRPr lang="en-US" dirty="0"/>
          </a:p>
          <a:p>
            <a:pPr indent="-285750"/>
            <a:r>
              <a:rPr lang="en-US" dirty="0"/>
              <a:t>CDC recommends an additional </a:t>
            </a:r>
            <a:r>
              <a:rPr lang="en-US" u="sng" dirty="0"/>
              <a:t>bivalent</a:t>
            </a:r>
            <a:r>
              <a:rPr lang="en-US" dirty="0"/>
              <a:t> booster on top of prior monovalent vaccines </a:t>
            </a:r>
          </a:p>
          <a:p>
            <a:pPr indent="-285750"/>
            <a:r>
              <a:rPr lang="en-US"/>
              <a:t>	      Pfizer-BioNTech </a:t>
            </a:r>
            <a:r>
              <a:rPr lang="en-US" dirty="0"/>
              <a:t>and Moderna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D881B5-1103-4E44-B08D-54AA8DDB9621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CD30-9D65-4F78-98C3-20353D3E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 vaccination and 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BB2C-6615-4EC6-9F9C-09C7E461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785018"/>
            <a:ext cx="11684000" cy="5287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Case series of 13 patients with data on disease after vaccination:</a:t>
            </a:r>
          </a:p>
          <a:p>
            <a:r>
              <a:rPr lang="en-US" dirty="0"/>
              <a:t>	8 with newly diagnosed GN and 5 with relapses</a:t>
            </a:r>
          </a:p>
          <a:p>
            <a:r>
              <a:rPr lang="en-US" dirty="0"/>
              <a:t>	5 had IgA and 3 had membranous and 2 had minimal change disease</a:t>
            </a:r>
          </a:p>
          <a:p>
            <a:r>
              <a:rPr lang="en-US" dirty="0"/>
              <a:t>Additional 20 articles reporting on 27 cases</a:t>
            </a:r>
          </a:p>
          <a:p>
            <a:r>
              <a:rPr lang="en-US" dirty="0"/>
              <a:t>	13 with newly diagnosed GN and 14 with relapses</a:t>
            </a:r>
          </a:p>
          <a:p>
            <a:r>
              <a:rPr lang="en-US" dirty="0"/>
              <a:t> 	11 had IgA and 10 had minimal change disease</a:t>
            </a:r>
          </a:p>
          <a:p>
            <a:r>
              <a:rPr lang="en-US" dirty="0"/>
              <a:t>Recent study from Switzerland using a nationwide cohort showed no increase with vaccination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Other vaccines are also reported to be associated with new or relapsed GN</a:t>
            </a:r>
          </a:p>
          <a:p>
            <a:r>
              <a:rPr lang="en-US" dirty="0"/>
              <a:t>COVID19, the disease, also reported to be associated with new or relapsed GN</a:t>
            </a:r>
          </a:p>
          <a:p>
            <a:endParaRPr lang="en-US" dirty="0"/>
          </a:p>
          <a:p>
            <a:r>
              <a:rPr lang="en-US" dirty="0"/>
              <a:t>My take:  </a:t>
            </a:r>
          </a:p>
          <a:p>
            <a:r>
              <a:rPr lang="en-US" dirty="0"/>
              <a:t>Possibly a true association, but given the rarity, more likely a fortuitous occurrence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9A229-D4DD-44EA-BE9D-6CCB37ECB6DE}"/>
              </a:ext>
            </a:extLst>
          </p:cNvPr>
          <p:cNvSpPr txBox="1"/>
          <p:nvPr/>
        </p:nvSpPr>
        <p:spPr>
          <a:xfrm>
            <a:off x="5962069" y="6043136"/>
            <a:ext cx="607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Klomjit</a:t>
            </a:r>
            <a:r>
              <a:rPr lang="en-US" dirty="0"/>
              <a:t> et al., Kidney Int Reports </a:t>
            </a:r>
            <a:r>
              <a:rPr lang="en-US" dirty="0">
                <a:hlinkClick r:id="rId2"/>
              </a:rPr>
              <a:t>2021, 6:2969-2979</a:t>
            </a:r>
            <a:endParaRPr lang="en-US" dirty="0"/>
          </a:p>
          <a:p>
            <a:r>
              <a:rPr lang="en-US" dirty="0"/>
              <a:t>Diebold et al., Kidney Int 2022, </a:t>
            </a:r>
            <a:r>
              <a:rPr lang="fr-FR" b="0" i="0" dirty="0" err="1">
                <a:solidFill>
                  <a:srgbClr val="5B616B"/>
                </a:solidFill>
                <a:effectLst/>
                <a:latin typeface="BlinkMacSystemFont"/>
              </a:rPr>
              <a:t>doi</a:t>
            </a:r>
            <a:r>
              <a:rPr lang="fr-FR" b="0" i="0" dirty="0">
                <a:solidFill>
                  <a:srgbClr val="5B616B"/>
                </a:solidFill>
                <a:effectLst/>
                <a:latin typeface="BlinkMacSystemFont"/>
              </a:rPr>
              <a:t>: </a:t>
            </a:r>
            <a:r>
              <a:rPr lang="fr-FR" b="0" i="0" dirty="0">
                <a:solidFill>
                  <a:srgbClr val="5B616B"/>
                </a:solidFill>
                <a:effectLst/>
                <a:latin typeface="BlinkMacSystemFont"/>
                <a:hlinkClick r:id="rId3"/>
              </a:rPr>
              <a:t>10.1016/j.kint.2022.08.021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9FB9B-D399-4234-8905-9F015574F040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Options in transplant and other  immunosuppressed recipients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81" y="1167951"/>
            <a:ext cx="11867419" cy="5224757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Obtain primary vaccination series against COVID19: mRNA vaccines preferred</a:t>
            </a:r>
          </a:p>
          <a:p>
            <a:r>
              <a:rPr lang="en-US" sz="2900" dirty="0"/>
              <a:t>Continue to mask around unvaccinated people</a:t>
            </a:r>
          </a:p>
          <a:p>
            <a:r>
              <a:rPr lang="en-US" sz="2900" dirty="0"/>
              <a:t>Maintain social distancing</a:t>
            </a:r>
          </a:p>
          <a:p>
            <a:r>
              <a:rPr lang="en-US" sz="2900" dirty="0"/>
              <a:t>Consider </a:t>
            </a:r>
            <a:r>
              <a:rPr lang="en-US" sz="2900" dirty="0" err="1"/>
              <a:t>Evusheld</a:t>
            </a:r>
            <a:r>
              <a:rPr lang="en-US" sz="2900" dirty="0"/>
              <a:t> for preexposure prophylaxis especially if high risk occupation</a:t>
            </a:r>
          </a:p>
          <a:p>
            <a:r>
              <a:rPr lang="en-US" sz="2900" dirty="0"/>
              <a:t>Seek medical attention early if symptoms develop</a:t>
            </a:r>
          </a:p>
          <a:p>
            <a:r>
              <a:rPr lang="en-US" sz="2900" dirty="0"/>
              <a:t>Outpatient Rx if symptomatic: </a:t>
            </a:r>
            <a:r>
              <a:rPr lang="en-US" sz="2900" dirty="0" err="1"/>
              <a:t>Bebtelovimab</a:t>
            </a:r>
            <a:r>
              <a:rPr lang="en-US" sz="2900" dirty="0"/>
              <a:t> (monoclonal antibody) or </a:t>
            </a:r>
            <a:r>
              <a:rPr lang="en-US" sz="2900" dirty="0" err="1"/>
              <a:t>Paxlovid</a:t>
            </a:r>
            <a:endParaRPr lang="en-US" sz="2900" dirty="0"/>
          </a:p>
          <a:p>
            <a:r>
              <a:rPr lang="en-US" sz="2900" dirty="0"/>
              <a:t>	</a:t>
            </a:r>
            <a:r>
              <a:rPr lang="en-US" sz="2900" i="1" dirty="0">
                <a:solidFill>
                  <a:srgbClr val="FF0000"/>
                </a:solidFill>
              </a:rPr>
              <a:t>Avoid </a:t>
            </a:r>
            <a:r>
              <a:rPr lang="en-US" sz="2900" i="1" dirty="0" err="1">
                <a:solidFill>
                  <a:srgbClr val="FF0000"/>
                </a:solidFill>
              </a:rPr>
              <a:t>Paxlovid</a:t>
            </a:r>
            <a:r>
              <a:rPr lang="en-US" sz="2900" i="1" dirty="0">
                <a:solidFill>
                  <a:srgbClr val="FF0000"/>
                </a:solidFill>
              </a:rPr>
              <a:t> if on tacrolimus</a:t>
            </a:r>
          </a:p>
          <a:p>
            <a:r>
              <a:rPr lang="en-US" sz="2900" i="1" dirty="0">
                <a:solidFill>
                  <a:srgbClr val="FF0000"/>
                </a:solidFill>
              </a:rPr>
              <a:t>	</a:t>
            </a:r>
            <a:r>
              <a:rPr lang="en-US" sz="2900" i="1" dirty="0" err="1">
                <a:solidFill>
                  <a:srgbClr val="FF0000"/>
                </a:solidFill>
              </a:rPr>
              <a:t>Paxlovid</a:t>
            </a:r>
            <a:r>
              <a:rPr lang="en-US" sz="2900" i="1" dirty="0">
                <a:solidFill>
                  <a:srgbClr val="FF0000"/>
                </a:solidFill>
              </a:rPr>
              <a:t> not recommended if eGFR is &lt;30 mL/min</a:t>
            </a:r>
          </a:p>
          <a:p>
            <a:endParaRPr lang="en-US" sz="2900" i="1" dirty="0">
              <a:solidFill>
                <a:srgbClr val="FF0000"/>
              </a:solidFill>
            </a:endParaRPr>
          </a:p>
          <a:p>
            <a:endParaRPr lang="en-US" sz="2900" dirty="0"/>
          </a:p>
          <a:p>
            <a:r>
              <a:rPr lang="en-US" sz="2900" dirty="0"/>
              <a:t>Take additional booster shots when recommended</a:t>
            </a:r>
          </a:p>
          <a:p>
            <a:r>
              <a:rPr lang="en-US" sz="2900" dirty="0"/>
              <a:t>	Must have finished the primary series</a:t>
            </a:r>
          </a:p>
          <a:p>
            <a:r>
              <a:rPr lang="en-US" sz="2900" dirty="0"/>
              <a:t>	Wait at least 2 months since primary or last booster</a:t>
            </a:r>
          </a:p>
          <a:p>
            <a:r>
              <a:rPr lang="en-US" sz="2900" dirty="0"/>
              <a:t>	Current booster: bivalent (effective against original strain and against Omicron variants)</a:t>
            </a:r>
          </a:p>
          <a:p>
            <a:r>
              <a:rPr lang="en-US" sz="2900" dirty="0"/>
              <a:t>		Pfizer-BioNTech – one dose in age &gt; 12</a:t>
            </a:r>
          </a:p>
          <a:p>
            <a:r>
              <a:rPr lang="en-US" sz="2900" dirty="0"/>
              <a:t>		Moderna – one dose in age &gt; 18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5362A-5E9E-4EB0-B915-694EB67518C7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5609B2-55DD-498E-82AC-5965A189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176" y="803290"/>
            <a:ext cx="3951355" cy="44774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39EEF-52A3-4221-A6DA-4278D0B0018E}"/>
              </a:ext>
            </a:extLst>
          </p:cNvPr>
          <p:cNvSpPr txBox="1"/>
          <p:nvPr/>
        </p:nvSpPr>
        <p:spPr>
          <a:xfrm>
            <a:off x="6595009" y="6412313"/>
            <a:ext cx="549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F4322E-8A25-40BC-9934-94E533F1D5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Questions?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D91F4-942B-428B-A8AB-AF31B946E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B5A80-D101-4598-86F4-2C2F2BC16A14}"/>
              </a:ext>
            </a:extLst>
          </p:cNvPr>
          <p:cNvSpPr/>
          <p:nvPr/>
        </p:nvSpPr>
        <p:spPr>
          <a:xfrm>
            <a:off x="149" y="6059572"/>
            <a:ext cx="1699328" cy="79842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20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19 vaccination schedule for the immunocompromised">
            <a:extLst>
              <a:ext uri="{FF2B5EF4-FFF2-40B4-BE49-F238E27FC236}">
                <a16:creationId xmlns:a16="http://schemas.microsoft.com/office/drawing/2014/main" id="{BCC07615-7A0E-476E-9764-BB413B0B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E590E0-BB74-44F9-8A6A-44B13BB334A0}"/>
              </a:ext>
            </a:extLst>
          </p:cNvPr>
          <p:cNvSpPr txBox="1"/>
          <p:nvPr/>
        </p:nvSpPr>
        <p:spPr>
          <a:xfrm>
            <a:off x="10414450" y="626323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NKF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2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86958"/>
            <a:ext cx="7497097" cy="60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is COVID-19?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21B68E-BD94-E041-BEC1-D6C1D1761202}"/>
              </a:ext>
            </a:extLst>
          </p:cNvPr>
          <p:cNvSpPr txBox="1">
            <a:spLocks/>
          </p:cNvSpPr>
          <p:nvPr/>
        </p:nvSpPr>
        <p:spPr>
          <a:xfrm>
            <a:off x="1981200" y="1330439"/>
            <a:ext cx="7598780" cy="4827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3034" y="982176"/>
            <a:ext cx="68239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2019 novel coronavirus infection is a respiratory infection caused by a virus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SARS-CoV-2 is the name of the virus, COVID-19 is the disease it causes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Related to SARS and MERS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 respiratory symptoms including fever, cough and shortness of breath, and can lead to pneumonia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Identified in December 2019 in Wuhan, China and has spread globally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Believed to have originated from an animal host and is now spreading via human-to-human transmission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73" y="1665973"/>
            <a:ext cx="4156133" cy="4156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7685" y="1665973"/>
            <a:ext cx="4175421" cy="4175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470" y="2172637"/>
            <a:ext cx="4711850" cy="3142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022" y="2784124"/>
            <a:ext cx="4425075" cy="16939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401" y="2223758"/>
            <a:ext cx="4545275" cy="3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3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5166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51849" y="4821129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326537" y="2983398"/>
            <a:ext cx="264842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Dec. 31, 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570145" y="5097489"/>
            <a:ext cx="2211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 alerts WHO to several cases of unusual pneumonia in Wuhan. 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38907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3753406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363434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50147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3848657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3786536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2885233" y="4498631"/>
            <a:ext cx="206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Jan. 7 2020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2595319" y="1333258"/>
            <a:ext cx="30471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Officials announce they have identified a new virus, named 2019-nCoV and is identified as belonging to the coronavirus family, which includes SARS and the common cold.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5642508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006839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5887776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5754904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102090" y="4342506"/>
            <a:ext cx="0" cy="5166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039969" y="4833823"/>
            <a:ext cx="124240" cy="1242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5168099" y="2961830"/>
            <a:ext cx="183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Jan. 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069546" y="5130348"/>
            <a:ext cx="2258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 announces its first death from the virus.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790625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8270588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815152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801865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8365839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8303718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7391145" y="4382611"/>
            <a:ext cx="194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Jan. 13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7224897" y="1463674"/>
            <a:ext cx="2758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 reports the first case outside of China (Thailand) in a traveler who had visited Wuhan.</a:t>
            </a: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FC85B459-7BA2-4C61-9178-E1CE5EFAEC56}"/>
              </a:ext>
            </a:extLst>
          </p:cNvPr>
          <p:cNvSpPr/>
          <p:nvPr/>
        </p:nvSpPr>
        <p:spPr>
          <a:xfrm>
            <a:off x="1014418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A6EEA54-5314-432F-B5DF-B223248AB8AA}"/>
              </a:ext>
            </a:extLst>
          </p:cNvPr>
          <p:cNvSpPr/>
          <p:nvPr/>
        </p:nvSpPr>
        <p:spPr>
          <a:xfrm>
            <a:off x="10508515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Circle: Hollow 55">
            <a:extLst>
              <a:ext uri="{FF2B5EF4-FFF2-40B4-BE49-F238E27FC236}">
                <a16:creationId xmlns:a16="http://schemas.microsoft.com/office/drawing/2014/main" id="{0C983C23-7914-456E-AA37-90FEEBD851C0}"/>
              </a:ext>
            </a:extLst>
          </p:cNvPr>
          <p:cNvSpPr/>
          <p:nvPr/>
        </p:nvSpPr>
        <p:spPr>
          <a:xfrm>
            <a:off x="1038945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ircle: Hollow 56">
            <a:extLst>
              <a:ext uri="{FF2B5EF4-FFF2-40B4-BE49-F238E27FC236}">
                <a16:creationId xmlns:a16="http://schemas.microsoft.com/office/drawing/2014/main" id="{CD810234-B3DF-4AE8-B7F5-9B91C3FEE8A3}"/>
              </a:ext>
            </a:extLst>
          </p:cNvPr>
          <p:cNvSpPr/>
          <p:nvPr/>
        </p:nvSpPr>
        <p:spPr>
          <a:xfrm>
            <a:off x="1025658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61A79A1-830D-43A5-991E-41089FE309F5}"/>
              </a:ext>
            </a:extLst>
          </p:cNvPr>
          <p:cNvCxnSpPr>
            <a:cxnSpLocks/>
          </p:cNvCxnSpPr>
          <p:nvPr/>
        </p:nvCxnSpPr>
        <p:spPr>
          <a:xfrm flipV="1">
            <a:off x="10603766" y="4342506"/>
            <a:ext cx="0" cy="36327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1D217BA-6735-41FC-ADDE-ADA84BF5E891}"/>
              </a:ext>
            </a:extLst>
          </p:cNvPr>
          <p:cNvSpPr/>
          <p:nvPr/>
        </p:nvSpPr>
        <p:spPr>
          <a:xfrm>
            <a:off x="10532078" y="4669213"/>
            <a:ext cx="124240" cy="1242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3BBA26-6FB6-4EDA-AE7C-332D388F6619}"/>
              </a:ext>
            </a:extLst>
          </p:cNvPr>
          <p:cNvSpPr txBox="1"/>
          <p:nvPr/>
        </p:nvSpPr>
        <p:spPr>
          <a:xfrm>
            <a:off x="9653302" y="2977784"/>
            <a:ext cx="185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Jan. 20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710CEB2-4E11-44C6-A201-5DCB3EA9A265}"/>
              </a:ext>
            </a:extLst>
          </p:cNvPr>
          <p:cNvSpPr txBox="1"/>
          <p:nvPr/>
        </p:nvSpPr>
        <p:spPr>
          <a:xfrm>
            <a:off x="9429317" y="4945369"/>
            <a:ext cx="276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Chinese expert on infectious diseases confirmed human-to-human transmission to state broadcaster CCTV.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26315" y="5943435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150655" y="5691055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7FD0854-B613-4503-8F9F-7EBA21977DB6}"/>
              </a:ext>
            </a:extLst>
          </p:cNvPr>
          <p:cNvCxnSpPr>
            <a:cxnSpLocks/>
          </p:cNvCxnSpPr>
          <p:nvPr/>
        </p:nvCxnSpPr>
        <p:spPr>
          <a:xfrm>
            <a:off x="9470494" y="5943435"/>
            <a:ext cx="239078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2675180" y="1232883"/>
            <a:ext cx="270671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7315280" y="1333258"/>
            <a:ext cx="231189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374387" y="210861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COVID-19: A Timeline</a:t>
            </a:r>
          </a:p>
        </p:txBody>
      </p:sp>
    </p:spTree>
    <p:extLst>
      <p:ext uri="{BB962C8B-B14F-4D97-AF65-F5344CB8AC3E}">
        <p14:creationId xmlns:p14="http://schemas.microsoft.com/office/powerpoint/2010/main" val="412103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  <p:bldP spid="53" grpId="0" animBg="1"/>
      <p:bldP spid="55" grpId="0" animBg="1"/>
      <p:bldP spid="56" grpId="0" animBg="1"/>
      <p:bldP spid="57" grpId="0" animBg="1"/>
      <p:bldP spid="59" grpId="0" animBg="1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/>
          <p:nvPr/>
        </p:nvCxnSpPr>
        <p:spPr>
          <a:xfrm>
            <a:off x="6175088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E87360-F24A-47BA-928F-2F0179FA8620}"/>
              </a:ext>
            </a:extLst>
          </p:cNvPr>
          <p:cNvCxnSpPr/>
          <p:nvPr/>
        </p:nvCxnSpPr>
        <p:spPr>
          <a:xfrm>
            <a:off x="8413015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8346D99-21A2-4F27-AB30-6BF25A60C3AC}"/>
              </a:ext>
            </a:extLst>
          </p:cNvPr>
          <p:cNvCxnSpPr>
            <a:cxnSpLocks/>
          </p:cNvCxnSpPr>
          <p:nvPr/>
        </p:nvCxnSpPr>
        <p:spPr>
          <a:xfrm>
            <a:off x="10665885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/>
          <p:nvPr/>
        </p:nvCxnSpPr>
        <p:spPr>
          <a:xfrm>
            <a:off x="3911339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/>
          <p:nvPr/>
        </p:nvCxnSpPr>
        <p:spPr>
          <a:xfrm>
            <a:off x="1657906" y="3995319"/>
            <a:ext cx="22528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5166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37672" y="4833079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189187" y="2919109"/>
            <a:ext cx="30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Jan. 30,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326282" y="5066481"/>
            <a:ext cx="27582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declares coronavirus a global emergency with cases being reported in the United States, Japan, Nepal, France, Australia, Malaysia, Singapore, South Korea, Vietnam and Taiwan.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81153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4175865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405680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392393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4271116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4208995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303124" y="4398033"/>
            <a:ext cx="199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Feb. 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3338180" y="1638742"/>
            <a:ext cx="2354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WHO announces that the new coronavirus would be called "COVID-19".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6501571" y="3535737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6865902" y="3900068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6746839" y="3781005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6613967" y="3648133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6961153" y="4342505"/>
            <a:ext cx="0" cy="6148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6899032" y="4920654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6449274" y="2827838"/>
            <a:ext cx="19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Feb. 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831792" y="5164180"/>
            <a:ext cx="2382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CDC warned that disruptions to the U.S. from COVID-19 could be severe. The agency expects the disease to begin spreading at the community level in the U.S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10072498" y="3546099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10436829" y="3910430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10317766" y="3791367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10184894" y="3658495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10532080" y="2625108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10469959" y="2578752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9575057" y="4398033"/>
            <a:ext cx="173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Feb. 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9381114" y="488173"/>
            <a:ext cx="2596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NIH scientists began a randomized controlled trial of the antiviral drug remdesivir that had been developed for Ebola, on a patient infected with SARS-CoV-2. This is the first clinical trial in the U.S. for an experimental treatment for COVID-19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437141" y="6506666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5936719" y="6529998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338180" y="1572882"/>
            <a:ext cx="22534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9314010" y="332661"/>
            <a:ext cx="231189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374387" y="210861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COVID-19: A Timeline</a:t>
            </a:r>
          </a:p>
        </p:txBody>
      </p:sp>
    </p:spTree>
    <p:extLst>
      <p:ext uri="{BB962C8B-B14F-4D97-AF65-F5344CB8AC3E}">
        <p14:creationId xmlns:p14="http://schemas.microsoft.com/office/powerpoint/2010/main" val="13700491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>
            <a:stCxn id="29" idx="6"/>
          </p:cNvCxnSpPr>
          <p:nvPr/>
        </p:nvCxnSpPr>
        <p:spPr>
          <a:xfrm>
            <a:off x="7449075" y="3995319"/>
            <a:ext cx="28643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endCxn id="29" idx="6"/>
          </p:cNvCxnSpPr>
          <p:nvPr/>
        </p:nvCxnSpPr>
        <p:spPr>
          <a:xfrm>
            <a:off x="4475009" y="3995319"/>
            <a:ext cx="297406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endCxn id="20" idx="6"/>
          </p:cNvCxnSpPr>
          <p:nvPr/>
        </p:nvCxnSpPr>
        <p:spPr>
          <a:xfrm>
            <a:off x="1657906" y="3995319"/>
            <a:ext cx="28496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5166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2843" y="4842977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-140988" y="2929087"/>
            <a:ext cx="358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Feb. 29,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604782" y="5120507"/>
            <a:ext cx="2607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FDA took steps to expand novel coronavirus testing to hospital clinical microbiology laboratories.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3952745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4317076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4198013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4065141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4412327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4350206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443467" y="4406496"/>
            <a:ext cx="199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Mar. 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3046671" y="1283170"/>
            <a:ext cx="3201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After more than 118,000 cases in 114 countries and 4,291 deaths, 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World Health Organization declares the coronavirus outbreak a pandemic, acknowledging that the virus will likely spread to all countries on the globe.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689424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7258575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713951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700664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7353826" y="4342506"/>
            <a:ext cx="0" cy="6148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7291705" y="4920655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6485292" y="2897903"/>
            <a:ext cx="19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Mar. 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5939928" y="5150947"/>
            <a:ext cx="336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CDC recommends that for the next 8 weeks, organizers cancel or postpone in-person events that consist of 50 people or more throughout the United States.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9791730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10156061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10036998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9904126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10251312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10189191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9242893" y="4423945"/>
            <a:ext cx="201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Mar. 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9167206" y="1678677"/>
            <a:ext cx="25968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FDA allows treatment of life-threatening COVID-19 cases with convalescent plasma.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51657" y="6212376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6040992" y="6213051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081761" y="1158599"/>
            <a:ext cx="28581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9226878" y="1572882"/>
            <a:ext cx="231189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374387" y="210861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COVID-19: A Timeline</a:t>
            </a:r>
          </a:p>
        </p:txBody>
      </p:sp>
    </p:spTree>
    <p:extLst>
      <p:ext uri="{BB962C8B-B14F-4D97-AF65-F5344CB8AC3E}">
        <p14:creationId xmlns:p14="http://schemas.microsoft.com/office/powerpoint/2010/main" val="9332798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78" y="86958"/>
            <a:ext cx="11684000" cy="609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Global Spread is Expected to Continue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18" y="688623"/>
            <a:ext cx="9564413" cy="6188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BCE4D-E7B0-FAA5-711B-2818A852AD19}"/>
              </a:ext>
            </a:extLst>
          </p:cNvPr>
          <p:cNvSpPr txBox="1"/>
          <p:nvPr/>
        </p:nvSpPr>
        <p:spPr>
          <a:xfrm>
            <a:off x="-193540" y="4379514"/>
            <a:ext cx="358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Apr 1, 2020</a:t>
            </a:r>
          </a:p>
        </p:txBody>
      </p:sp>
    </p:spTree>
    <p:extLst>
      <p:ext uri="{BB962C8B-B14F-4D97-AF65-F5344CB8AC3E}">
        <p14:creationId xmlns:p14="http://schemas.microsoft.com/office/powerpoint/2010/main" val="28390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72CB9A-11DA-403F-8A2C-8ACABB9E55E3}"/>
              </a:ext>
            </a:extLst>
          </p:cNvPr>
          <p:cNvCxnSpPr>
            <a:stCxn id="29" idx="6"/>
          </p:cNvCxnSpPr>
          <p:nvPr/>
        </p:nvCxnSpPr>
        <p:spPr>
          <a:xfrm>
            <a:off x="7449075" y="3995319"/>
            <a:ext cx="28643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92DD698-41EA-44B3-A338-53428D7D5050}"/>
              </a:ext>
            </a:extLst>
          </p:cNvPr>
          <p:cNvCxnSpPr>
            <a:endCxn id="29" idx="6"/>
          </p:cNvCxnSpPr>
          <p:nvPr/>
        </p:nvCxnSpPr>
        <p:spPr>
          <a:xfrm>
            <a:off x="4475009" y="3995319"/>
            <a:ext cx="297406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41C71E-E08E-4C35-AF33-12A46FFB4E28}"/>
              </a:ext>
            </a:extLst>
          </p:cNvPr>
          <p:cNvCxnSpPr>
            <a:endCxn id="20" idx="6"/>
          </p:cNvCxnSpPr>
          <p:nvPr/>
        </p:nvCxnSpPr>
        <p:spPr>
          <a:xfrm>
            <a:off x="1750377" y="3995319"/>
            <a:ext cx="284967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AF54DAFC-72BF-4C18-B451-30110FC8EBCC}"/>
              </a:ext>
            </a:extLst>
          </p:cNvPr>
          <p:cNvSpPr/>
          <p:nvPr/>
        </p:nvSpPr>
        <p:spPr>
          <a:xfrm>
            <a:off x="1150597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54977-33F8-4105-824C-3D0C493D5B00}"/>
              </a:ext>
            </a:extLst>
          </p:cNvPr>
          <p:cNvCxnSpPr>
            <a:cxnSpLocks/>
          </p:cNvCxnSpPr>
          <p:nvPr/>
        </p:nvCxnSpPr>
        <p:spPr>
          <a:xfrm>
            <a:off x="0" y="3995319"/>
            <a:ext cx="153851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ADB8234-7655-4312-99D5-ACC91B4B894B}"/>
              </a:ext>
            </a:extLst>
          </p:cNvPr>
          <p:cNvSpPr/>
          <p:nvPr/>
        </p:nvSpPr>
        <p:spPr>
          <a:xfrm>
            <a:off x="1514928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68629C6-9D56-44C4-A90C-D16F2E7AA94B}"/>
              </a:ext>
            </a:extLst>
          </p:cNvPr>
          <p:cNvSpPr/>
          <p:nvPr/>
        </p:nvSpPr>
        <p:spPr>
          <a:xfrm>
            <a:off x="1395865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E0E5245-3E9D-45CB-A2A2-78E37536928E}"/>
              </a:ext>
            </a:extLst>
          </p:cNvPr>
          <p:cNvSpPr/>
          <p:nvPr/>
        </p:nvSpPr>
        <p:spPr>
          <a:xfrm>
            <a:off x="1262993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8353AA-1A28-4FAD-AF44-130B899BAAE4}"/>
              </a:ext>
            </a:extLst>
          </p:cNvPr>
          <p:cNvCxnSpPr>
            <a:cxnSpLocks/>
          </p:cNvCxnSpPr>
          <p:nvPr/>
        </p:nvCxnSpPr>
        <p:spPr>
          <a:xfrm flipV="1">
            <a:off x="1610179" y="4342506"/>
            <a:ext cx="0" cy="5166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6B49B4F-63E8-4430-9059-553CBCA3AB43}"/>
              </a:ext>
            </a:extLst>
          </p:cNvPr>
          <p:cNvSpPr/>
          <p:nvPr/>
        </p:nvSpPr>
        <p:spPr>
          <a:xfrm>
            <a:off x="1542843" y="4842977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9B938-7387-4E6C-B81C-CA1B61488588}"/>
              </a:ext>
            </a:extLst>
          </p:cNvPr>
          <p:cNvSpPr txBox="1"/>
          <p:nvPr/>
        </p:nvSpPr>
        <p:spPr>
          <a:xfrm>
            <a:off x="-140988" y="2929087"/>
            <a:ext cx="358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May. 28,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3F98E-5FFF-4701-A99F-87B202C66033}"/>
              </a:ext>
            </a:extLst>
          </p:cNvPr>
          <p:cNvSpPr txBox="1"/>
          <p:nvPr/>
        </p:nvSpPr>
        <p:spPr>
          <a:xfrm>
            <a:off x="604783" y="5120507"/>
            <a:ext cx="2283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recorded death toll from COVID-19 in the U.S. surpasses 100,000.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54B9C7B-4DA7-40E1-B723-68758EB971FE}"/>
              </a:ext>
            </a:extLst>
          </p:cNvPr>
          <p:cNvSpPr/>
          <p:nvPr/>
        </p:nvSpPr>
        <p:spPr>
          <a:xfrm rot="5400000">
            <a:off x="4045216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37A3CB3-AA60-41C6-B92B-B84EC0A87E61}"/>
              </a:ext>
            </a:extLst>
          </p:cNvPr>
          <p:cNvSpPr/>
          <p:nvPr/>
        </p:nvSpPr>
        <p:spPr>
          <a:xfrm>
            <a:off x="4409547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5AB77009-91CD-4089-A339-205E1FD860BA}"/>
              </a:ext>
            </a:extLst>
          </p:cNvPr>
          <p:cNvSpPr/>
          <p:nvPr/>
        </p:nvSpPr>
        <p:spPr>
          <a:xfrm>
            <a:off x="4290484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EB4F978A-6973-4038-9D44-C992F6903D28}"/>
              </a:ext>
            </a:extLst>
          </p:cNvPr>
          <p:cNvSpPr/>
          <p:nvPr/>
        </p:nvSpPr>
        <p:spPr>
          <a:xfrm>
            <a:off x="4157612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82AF7D-7FF0-494C-891D-C601C69FAD64}"/>
              </a:ext>
            </a:extLst>
          </p:cNvPr>
          <p:cNvCxnSpPr>
            <a:cxnSpLocks/>
          </p:cNvCxnSpPr>
          <p:nvPr/>
        </p:nvCxnSpPr>
        <p:spPr>
          <a:xfrm flipV="1">
            <a:off x="4504798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26033AC-E99E-4309-BD9B-47A98BA0DEA7}"/>
              </a:ext>
            </a:extLst>
          </p:cNvPr>
          <p:cNvSpPr/>
          <p:nvPr/>
        </p:nvSpPr>
        <p:spPr>
          <a:xfrm>
            <a:off x="4442677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97ECE7-7E0E-48D0-9C27-6FB0E3DB79DD}"/>
              </a:ext>
            </a:extLst>
          </p:cNvPr>
          <p:cNvSpPr txBox="1"/>
          <p:nvPr/>
        </p:nvSpPr>
        <p:spPr>
          <a:xfrm>
            <a:off x="3469146" y="4415221"/>
            <a:ext cx="227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June. 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EA27D8-0CF3-496D-AD7D-2076231DE52C}"/>
              </a:ext>
            </a:extLst>
          </p:cNvPr>
          <p:cNvSpPr txBox="1"/>
          <p:nvPr/>
        </p:nvSpPr>
        <p:spPr>
          <a:xfrm>
            <a:off x="3158989" y="1887331"/>
            <a:ext cx="320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The number of confirmed COVID-19 cases in the U.S. surpasses 2 million.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A2636062-43D3-463C-B6BD-741D547DE965}"/>
              </a:ext>
            </a:extLst>
          </p:cNvPr>
          <p:cNvSpPr/>
          <p:nvPr/>
        </p:nvSpPr>
        <p:spPr>
          <a:xfrm>
            <a:off x="6894244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CB9A2B-6699-4804-99AE-7A924FDA4340}"/>
              </a:ext>
            </a:extLst>
          </p:cNvPr>
          <p:cNvSpPr/>
          <p:nvPr/>
        </p:nvSpPr>
        <p:spPr>
          <a:xfrm>
            <a:off x="7258575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3A6CDF07-EF0B-4379-8FBF-3718BD896047}"/>
              </a:ext>
            </a:extLst>
          </p:cNvPr>
          <p:cNvSpPr/>
          <p:nvPr/>
        </p:nvSpPr>
        <p:spPr>
          <a:xfrm>
            <a:off x="7139512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FB3E2DCF-4068-4715-BD27-13370B541EAC}"/>
              </a:ext>
            </a:extLst>
          </p:cNvPr>
          <p:cNvSpPr/>
          <p:nvPr/>
        </p:nvSpPr>
        <p:spPr>
          <a:xfrm>
            <a:off x="7006640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A49CDC4-E9AD-4789-BEA6-BFF07A73111B}"/>
              </a:ext>
            </a:extLst>
          </p:cNvPr>
          <p:cNvCxnSpPr>
            <a:cxnSpLocks/>
          </p:cNvCxnSpPr>
          <p:nvPr/>
        </p:nvCxnSpPr>
        <p:spPr>
          <a:xfrm flipV="1">
            <a:off x="7353826" y="4342506"/>
            <a:ext cx="0" cy="6148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D4A8794-EADF-4527-95C6-C9D6781E9C8E}"/>
              </a:ext>
            </a:extLst>
          </p:cNvPr>
          <p:cNvSpPr/>
          <p:nvPr/>
        </p:nvSpPr>
        <p:spPr>
          <a:xfrm>
            <a:off x="7291705" y="4920655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E7D141-E60D-4B00-AA4B-1F588212DCAD}"/>
              </a:ext>
            </a:extLst>
          </p:cNvPr>
          <p:cNvSpPr txBox="1"/>
          <p:nvPr/>
        </p:nvSpPr>
        <p:spPr>
          <a:xfrm>
            <a:off x="6485292" y="2897903"/>
            <a:ext cx="1927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Nov. 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C5A36-EC92-462F-BB70-6A797D63B1DD}"/>
              </a:ext>
            </a:extLst>
          </p:cNvPr>
          <p:cNvSpPr txBox="1"/>
          <p:nvPr/>
        </p:nvSpPr>
        <p:spPr>
          <a:xfrm>
            <a:off x="6096000" y="5150947"/>
            <a:ext cx="2283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Moderna’s COVID-19 vaccine is found to be 95.4% effective in its clinical trial.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3730103-7F8D-4792-83EE-5FFC4A5D2274}"/>
              </a:ext>
            </a:extLst>
          </p:cNvPr>
          <p:cNvSpPr/>
          <p:nvPr/>
        </p:nvSpPr>
        <p:spPr>
          <a:xfrm rot="5400000">
            <a:off x="9791730" y="3535738"/>
            <a:ext cx="919162" cy="919162"/>
          </a:xfrm>
          <a:prstGeom prst="arc">
            <a:avLst>
              <a:gd name="adj1" fmla="val 5420354"/>
              <a:gd name="adj2" fmla="val 10853341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694F26-80D5-467D-94C4-C9C860517F5F}"/>
              </a:ext>
            </a:extLst>
          </p:cNvPr>
          <p:cNvSpPr/>
          <p:nvPr/>
        </p:nvSpPr>
        <p:spPr>
          <a:xfrm>
            <a:off x="10156061" y="3900069"/>
            <a:ext cx="190500" cy="1905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0789B4A-0620-4211-9109-6DBE9A07FE51}"/>
              </a:ext>
            </a:extLst>
          </p:cNvPr>
          <p:cNvSpPr/>
          <p:nvPr/>
        </p:nvSpPr>
        <p:spPr>
          <a:xfrm>
            <a:off x="10036998" y="3781006"/>
            <a:ext cx="428626" cy="428626"/>
          </a:xfrm>
          <a:prstGeom prst="donut">
            <a:avLst>
              <a:gd name="adj" fmla="val 528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9C63B36C-028C-4461-9179-02E81EA9B830}"/>
              </a:ext>
            </a:extLst>
          </p:cNvPr>
          <p:cNvSpPr/>
          <p:nvPr/>
        </p:nvSpPr>
        <p:spPr>
          <a:xfrm>
            <a:off x="9904126" y="3648134"/>
            <a:ext cx="694370" cy="694370"/>
          </a:xfrm>
          <a:prstGeom prst="donut">
            <a:avLst>
              <a:gd name="adj" fmla="val 287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E6C7CE-0DCB-4A82-B08E-519AC3270B85}"/>
              </a:ext>
            </a:extLst>
          </p:cNvPr>
          <p:cNvCxnSpPr>
            <a:cxnSpLocks/>
          </p:cNvCxnSpPr>
          <p:nvPr/>
        </p:nvCxnSpPr>
        <p:spPr>
          <a:xfrm flipV="1">
            <a:off x="10251312" y="2614747"/>
            <a:ext cx="0" cy="103338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CFE38F3-7830-46D8-95EE-69DB62ED465D}"/>
              </a:ext>
            </a:extLst>
          </p:cNvPr>
          <p:cNvSpPr/>
          <p:nvPr/>
        </p:nvSpPr>
        <p:spPr>
          <a:xfrm>
            <a:off x="10189191" y="2568391"/>
            <a:ext cx="124240" cy="1242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F62DC2-C651-4B22-B4CB-1846861868F6}"/>
              </a:ext>
            </a:extLst>
          </p:cNvPr>
          <p:cNvSpPr txBox="1"/>
          <p:nvPr/>
        </p:nvSpPr>
        <p:spPr>
          <a:xfrm>
            <a:off x="8788450" y="4423945"/>
            <a:ext cx="316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Dec. 24,2020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337E62-7F21-4CD3-9B0D-507A64DF7728}"/>
              </a:ext>
            </a:extLst>
          </p:cNvPr>
          <p:cNvSpPr txBox="1"/>
          <p:nvPr/>
        </p:nvSpPr>
        <p:spPr>
          <a:xfrm>
            <a:off x="9015013" y="1211297"/>
            <a:ext cx="25968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</a:rPr>
              <a:t>More than 1 million COVID-19 vaccine doses were administered in the U.S. in just 10 days: healthcare workers and older adults living in long-term care facilities are the first to be vaccinated.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E23E97-80CA-4DCE-905B-0371552128FB}"/>
              </a:ext>
            </a:extLst>
          </p:cNvPr>
          <p:cNvCxnSpPr>
            <a:cxnSpLocks/>
          </p:cNvCxnSpPr>
          <p:nvPr/>
        </p:nvCxnSpPr>
        <p:spPr>
          <a:xfrm>
            <a:off x="600816" y="5943928"/>
            <a:ext cx="20488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AF9195-D1C7-4EAB-9766-CBBD5AC04E3E}"/>
              </a:ext>
            </a:extLst>
          </p:cNvPr>
          <p:cNvCxnSpPr>
            <a:cxnSpLocks/>
          </p:cNvCxnSpPr>
          <p:nvPr/>
        </p:nvCxnSpPr>
        <p:spPr>
          <a:xfrm>
            <a:off x="6188145" y="5991746"/>
            <a:ext cx="22071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67D5D77-7183-46A2-913A-91854EB46B5B}"/>
              </a:ext>
            </a:extLst>
          </p:cNvPr>
          <p:cNvCxnSpPr>
            <a:cxnSpLocks/>
          </p:cNvCxnSpPr>
          <p:nvPr/>
        </p:nvCxnSpPr>
        <p:spPr>
          <a:xfrm>
            <a:off x="3240870" y="1829718"/>
            <a:ext cx="28581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E4C8AC-856E-47A1-86C3-D3143F6DF56B}"/>
              </a:ext>
            </a:extLst>
          </p:cNvPr>
          <p:cNvCxnSpPr>
            <a:cxnSpLocks/>
          </p:cNvCxnSpPr>
          <p:nvPr/>
        </p:nvCxnSpPr>
        <p:spPr>
          <a:xfrm>
            <a:off x="9095362" y="1145044"/>
            <a:ext cx="231189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C17817C-AF36-4468-94FC-44DCFF825290}"/>
              </a:ext>
            </a:extLst>
          </p:cNvPr>
          <p:cNvSpPr txBox="1"/>
          <p:nvPr/>
        </p:nvSpPr>
        <p:spPr>
          <a:xfrm>
            <a:off x="2374387" y="210861"/>
            <a:ext cx="727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COVID-19: A Timeline</a:t>
            </a:r>
          </a:p>
        </p:txBody>
      </p:sp>
    </p:spTree>
    <p:extLst>
      <p:ext uri="{BB962C8B-B14F-4D97-AF65-F5344CB8AC3E}">
        <p14:creationId xmlns:p14="http://schemas.microsoft.com/office/powerpoint/2010/main" val="2830372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0" grpId="0" animBg="1"/>
      <p:bldP spid="14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  <p:bldP spid="45" grpId="0" animBg="1"/>
      <p:bldP spid="46" grpId="0" animBg="1"/>
      <p:bldP spid="47" grpId="0" animBg="1"/>
      <p:bldP spid="48" grpId="0" animBg="1"/>
      <p:bldP spid="50" grpId="0" animBg="1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D95C-B4E3-D668-ED70-17A8C7A9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COVID19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E960A-9C29-15D0-B016-6973E0C6C827}"/>
              </a:ext>
            </a:extLst>
          </p:cNvPr>
          <p:cNvSpPr txBox="1"/>
          <p:nvPr/>
        </p:nvSpPr>
        <p:spPr>
          <a:xfrm>
            <a:off x="7829829" y="6377633"/>
            <a:ext cx="4158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https://coronavirus.jhu.edu/map.html</a:t>
            </a:r>
            <a:r>
              <a:rPr lang="en-US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B4801-CB59-9BAF-F027-084E60DAA356}"/>
              </a:ext>
            </a:extLst>
          </p:cNvPr>
          <p:cNvSpPr/>
          <p:nvPr/>
        </p:nvSpPr>
        <p:spPr>
          <a:xfrm>
            <a:off x="184557" y="6191179"/>
            <a:ext cx="61910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~600 million cases, 6.5 million death, 9 billion vaccine doses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A45358-832E-7088-4613-048B959E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14115" r="4167" b="3711"/>
          <a:stretch/>
        </p:blipFill>
        <p:spPr>
          <a:xfrm>
            <a:off x="406400" y="601871"/>
            <a:ext cx="11379200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6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gmtm8v5T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0E6E1B09EF643A17231BD55196C09" ma:contentTypeVersion="0" ma:contentTypeDescription="Create a new document." ma:contentTypeScope="" ma:versionID="87ae0f15e504e4694d086a277f8159d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05CBDD-2287-45CA-A09D-EB5D6D05E64A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5D71682-A5BE-4EC0-B101-DD76593BB3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5215F-7311-446D-AA7D-436C0FD4E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2179</Words>
  <Application>Microsoft Office PowerPoint</Application>
  <PresentationFormat>Widescreen</PresentationFormat>
  <Paragraphs>252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Arial-ItalicMT</vt:lpstr>
      <vt:lpstr>ArialMT</vt:lpstr>
      <vt:lpstr>BlinkMacSystemFont</vt:lpstr>
      <vt:lpstr>Calibri</vt:lpstr>
      <vt:lpstr>Calibri Light</vt:lpstr>
      <vt:lpstr>Century Gothic</vt:lpstr>
      <vt:lpstr>Open Sans</vt:lpstr>
      <vt:lpstr>Public Sans Web</vt:lpstr>
      <vt:lpstr>Verdana</vt:lpstr>
      <vt:lpstr>Office Theme</vt:lpstr>
      <vt:lpstr>PowerPoint Presentation</vt:lpstr>
      <vt:lpstr>Learning objectives</vt:lpstr>
      <vt:lpstr>What is COVID-19? </vt:lpstr>
      <vt:lpstr>PowerPoint Presentation</vt:lpstr>
      <vt:lpstr>PowerPoint Presentation</vt:lpstr>
      <vt:lpstr>PowerPoint Presentation</vt:lpstr>
      <vt:lpstr>Global Spread is Expected to Continue</vt:lpstr>
      <vt:lpstr>PowerPoint Presentation</vt:lpstr>
      <vt:lpstr>COVID19 today</vt:lpstr>
      <vt:lpstr>Treatment</vt:lpstr>
      <vt:lpstr>Sars-CoV2 variants</vt:lpstr>
      <vt:lpstr>Treatment today - Antivirals</vt:lpstr>
      <vt:lpstr>Treatment today - Antivirals</vt:lpstr>
      <vt:lpstr>Prevention (PrEP)</vt:lpstr>
      <vt:lpstr>High risk for covid progression</vt:lpstr>
      <vt:lpstr>COVID19 in Dialysis Patients</vt:lpstr>
      <vt:lpstr>COVID19 in Kidney Transplant Recipients</vt:lpstr>
      <vt:lpstr>COVID19 vaccines</vt:lpstr>
      <vt:lpstr>COVID19 mRNA vaccines</vt:lpstr>
      <vt:lpstr>mRNA vaccine in transplant patients</vt:lpstr>
      <vt:lpstr>COVID19 vaccination and GN</vt:lpstr>
      <vt:lpstr>Options in transplant and other  immunosuppressed recipients</vt:lpstr>
      <vt:lpstr>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Hendon, Jori E</cp:lastModifiedBy>
  <cp:revision>148</cp:revision>
  <dcterms:created xsi:type="dcterms:W3CDTF">2017-08-22T13:57:07Z</dcterms:created>
  <dcterms:modified xsi:type="dcterms:W3CDTF">2022-10-13T12:59:12Z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B35287AA-DB63-4BFB-AFBB-400756747159</vt:lpwstr>
  </property>
  <property fmtid="{D5CDD505-2E9C-101B-9397-08002B2CF9AE}" pid="3" name="ArticulatePath">
    <vt:lpwstr>TMF 2018 Presentation slide</vt:lpwstr>
  </property>
  <property fmtid="{D5CDD505-2E9C-101B-9397-08002B2CF9AE}" pid="4" name="ContentTypeId">
    <vt:lpwstr>0x0101006A10E6E1B09EF643A17231BD55196C09</vt:lpwstr>
  </property>
</Properties>
</file>