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media/image8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1" r:id="rId2"/>
  </p:sldMasterIdLst>
  <p:notesMasterIdLst>
    <p:notesMasterId r:id="rId34"/>
  </p:notesMasterIdLst>
  <p:handoutMasterIdLst>
    <p:handoutMasterId r:id="rId35"/>
  </p:handoutMasterIdLst>
  <p:sldIdLst>
    <p:sldId id="271" r:id="rId3"/>
    <p:sldId id="563" r:id="rId4"/>
    <p:sldId id="572" r:id="rId5"/>
    <p:sldId id="528" r:id="rId6"/>
    <p:sldId id="573" r:id="rId7"/>
    <p:sldId id="575" r:id="rId8"/>
    <p:sldId id="574" r:id="rId9"/>
    <p:sldId id="576" r:id="rId10"/>
    <p:sldId id="577" r:id="rId11"/>
    <p:sldId id="561" r:id="rId12"/>
    <p:sldId id="564" r:id="rId13"/>
    <p:sldId id="569" r:id="rId14"/>
    <p:sldId id="566" r:id="rId15"/>
    <p:sldId id="567" r:id="rId16"/>
    <p:sldId id="279" r:id="rId17"/>
    <p:sldId id="302" r:id="rId18"/>
    <p:sldId id="303" r:id="rId19"/>
    <p:sldId id="284" r:id="rId20"/>
    <p:sldId id="296" r:id="rId21"/>
    <p:sldId id="578" r:id="rId22"/>
    <p:sldId id="579" r:id="rId23"/>
    <p:sldId id="585" r:id="rId24"/>
    <p:sldId id="307" r:id="rId25"/>
    <p:sldId id="571" r:id="rId26"/>
    <p:sldId id="555" r:id="rId27"/>
    <p:sldId id="557" r:id="rId28"/>
    <p:sldId id="562" r:id="rId29"/>
    <p:sldId id="286" r:id="rId30"/>
    <p:sldId id="268" r:id="rId31"/>
    <p:sldId id="556" r:id="rId32"/>
    <p:sldId id="274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4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564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l">
              <a:defRPr sz="1300"/>
            </a:lvl1pPr>
          </a:lstStyle>
          <a:p>
            <a:r>
              <a:rPr lang="en-US" dirty="0"/>
              <a:t>C3G conference – Christie Thomas MD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r">
              <a:defRPr sz="1300"/>
            </a:lvl1pPr>
          </a:lstStyle>
          <a:p>
            <a:r>
              <a:rPr lang="en-US" dirty="0"/>
              <a:t>10/15/2022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724275" cy="464820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l">
              <a:defRPr sz="1300"/>
            </a:lvl1pPr>
          </a:lstStyle>
          <a:p>
            <a:r>
              <a:rPr lang="en-US" b="1" dirty="0"/>
              <a:t>Transplantation or Dialysis?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r">
              <a:defRPr sz="1300"/>
            </a:lvl1pPr>
          </a:lstStyle>
          <a:p>
            <a:fld id="{E59780A9-C50E-46CF-A289-24686F07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53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r">
              <a:defRPr sz="1300"/>
            </a:lvl1pPr>
          </a:lstStyle>
          <a:p>
            <a:fld id="{68C8388D-26A0-44BB-9EB6-E59A0E94AF3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1" tIns="46145" rIns="92291" bIns="461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2291" tIns="46145" rIns="92291" bIns="461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r">
              <a:defRPr sz="1300"/>
            </a:lvl1pPr>
          </a:lstStyle>
          <a:p>
            <a:fld id="{E87CDF74-FA65-4431-9C00-D49035D4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1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itchFamily="34" charset="0"/>
              </a:rPr>
              <a:t>Positive comments from:</a:t>
            </a:r>
          </a:p>
          <a:p>
            <a:r>
              <a:rPr lang="en-US" dirty="0">
                <a:latin typeface="Arial" pitchFamily="34" charset="0"/>
              </a:rPr>
              <a:t>Densen</a:t>
            </a:r>
          </a:p>
          <a:p>
            <a:r>
              <a:rPr lang="en-US" dirty="0">
                <a:latin typeface="Arial" pitchFamily="34" charset="0"/>
              </a:rPr>
              <a:t>Jeff Field</a:t>
            </a:r>
          </a:p>
          <a:p>
            <a:r>
              <a:rPr lang="en-US" dirty="0">
                <a:latin typeface="Arial" pitchFamily="34" charset="0"/>
              </a:rPr>
              <a:t>Macfarlane</a:t>
            </a:r>
          </a:p>
          <a:p>
            <a:r>
              <a:rPr lang="en-US" dirty="0">
                <a:latin typeface="Arial" pitchFamily="34" charset="0"/>
              </a:rPr>
              <a:t>Leblond</a:t>
            </a:r>
          </a:p>
          <a:p>
            <a:r>
              <a:rPr lang="en-US" dirty="0">
                <a:latin typeface="Arial" pitchFamily="34" charset="0"/>
              </a:rPr>
              <a:t>Zavazava</a:t>
            </a:r>
          </a:p>
          <a:p>
            <a:r>
              <a:rPr lang="en-US" dirty="0">
                <a:latin typeface="Arial" pitchFamily="34" charset="0"/>
              </a:rPr>
              <a:t>Glenn</a:t>
            </a:r>
          </a:p>
          <a:p>
            <a:r>
              <a:rPr lang="en-US" dirty="0">
                <a:latin typeface="Arial" pitchFamily="34" charset="0"/>
              </a:rPr>
              <a:t>Hegeman</a:t>
            </a:r>
          </a:p>
          <a:p>
            <a:r>
              <a:rPr lang="en-US" dirty="0">
                <a:latin typeface="Arial" pitchFamily="34" charset="0"/>
              </a:rPr>
              <a:t>Schmid</a:t>
            </a:r>
          </a:p>
          <a:p>
            <a:r>
              <a:rPr lang="en-US" dirty="0">
                <a:latin typeface="Arial" pitchFamily="34" charset="0"/>
              </a:rPr>
              <a:t>Gordon</a:t>
            </a:r>
          </a:p>
          <a:p>
            <a:r>
              <a:rPr lang="en-US" dirty="0">
                <a:latin typeface="Arial" pitchFamily="34" charset="0"/>
              </a:rPr>
              <a:t>Dixon</a:t>
            </a:r>
          </a:p>
          <a:p>
            <a:r>
              <a:rPr lang="en-US" dirty="0" err="1">
                <a:latin typeface="Arial" pitchFamily="34" charset="0"/>
              </a:rPr>
              <a:t>Vogelgsang</a:t>
            </a:r>
            <a:endParaRPr lang="en-US">
              <a:latin typeface="Arial" pitchFamily="34" charset="0"/>
            </a:endParaRPr>
          </a:p>
          <a:p>
            <a:r>
              <a:rPr lang="en-US">
                <a:latin typeface="Arial" pitchFamily="34" charset="0"/>
              </a:rPr>
              <a:t>Tom carter</a:t>
            </a:r>
          </a:p>
          <a:p>
            <a:r>
              <a:rPr lang="en-US">
                <a:latin typeface="Arial" pitchFamily="34" charset="0"/>
              </a:rPr>
              <a:t>Voigt</a:t>
            </a:r>
          </a:p>
          <a:p>
            <a:r>
              <a:rPr lang="en-US">
                <a:latin typeface="Arial" pitchFamily="34" charset="0"/>
              </a:rPr>
              <a:t>Stokes</a:t>
            </a:r>
          </a:p>
          <a:p>
            <a:r>
              <a:rPr lang="en-US">
                <a:latin typeface="Arial" pitchFamily="34" charset="0"/>
              </a:rPr>
              <a:t>Kjiewski</a:t>
            </a:r>
          </a:p>
          <a:p>
            <a:r>
              <a:rPr lang="en-US">
                <a:latin typeface="Arial" pitchFamily="34" charset="0"/>
              </a:rPr>
              <a:t>Seebohm</a:t>
            </a:r>
          </a:p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54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8688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 err="1">
                <a:solidFill>
                  <a:srgbClr val="FFFFFF"/>
                </a:solidFill>
              </a:rPr>
              <a:t>Fakhouri</a:t>
            </a:r>
            <a:r>
              <a:rPr lang="en-US" sz="1300" dirty="0">
                <a:solidFill>
                  <a:srgbClr val="FFFFFF"/>
                </a:solidFill>
              </a:rPr>
              <a:t> et al., Kidney Int. 2010 Aug;78(3):279-86. </a:t>
            </a:r>
            <a:r>
              <a:rPr lang="en-US" sz="1300" dirty="0" err="1">
                <a:solidFill>
                  <a:srgbClr val="FFFFFF"/>
                </a:solidFill>
              </a:rPr>
              <a:t>Epub</a:t>
            </a:r>
            <a:r>
              <a:rPr lang="en-US" sz="1300" dirty="0">
                <a:solidFill>
                  <a:srgbClr val="FFFFFF"/>
                </a:solidFill>
              </a:rPr>
              <a:t> 2010 May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DF74-FA65-4431-9C00-D49035D4FD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60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3890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9755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8974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080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7F56-E9BC-460E-B712-2C9E831914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950BB-60F7-410C-9D83-AB1C27078B4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4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4F41C-FBEE-400E-8341-7FABFCDC55C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05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ECF35-F076-4C2E-8974-4230E39D29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50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30DA0-3BF1-42BB-BBF8-B931F519B4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23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3E02E-9A3C-4871-815C-546E7F0ED4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635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80741-0A20-445A-BB5C-D07AA06ABF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2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289D8-78E5-4CB7-A996-BAF94013C5D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09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91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43E3F-CE20-4800-B309-937DB293781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75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9E3AE-1FF6-449C-A07E-9C31997F75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24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39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993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A5832-1F9A-4757-8E91-87BB93D4FA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52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7D3E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3274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9270154" y="5967055"/>
            <a:ext cx="2560151" cy="8544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1387" y="1293543"/>
            <a:ext cx="477773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heavy">
                <a:solidFill>
                  <a:srgbClr val="7D3E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2090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9984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9270154" y="5967055"/>
            <a:ext cx="2560151" cy="8544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145287" y="308609"/>
            <a:ext cx="11755120" cy="6073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1912395" y="346655"/>
            <a:ext cx="1323340" cy="897255"/>
          </a:xfrm>
          <a:custGeom>
            <a:avLst/>
            <a:gdLst/>
            <a:ahLst/>
            <a:cxnLst/>
            <a:rect l="l" t="t" r="r" b="b"/>
            <a:pathLst>
              <a:path w="992505" h="897255">
                <a:moveTo>
                  <a:pt x="881823" y="821366"/>
                </a:moveTo>
                <a:lnTo>
                  <a:pt x="620970" y="821366"/>
                </a:lnTo>
                <a:lnTo>
                  <a:pt x="882838" y="896779"/>
                </a:lnTo>
                <a:lnTo>
                  <a:pt x="879792" y="881696"/>
                </a:lnTo>
                <a:lnTo>
                  <a:pt x="879792" y="866614"/>
                </a:lnTo>
                <a:lnTo>
                  <a:pt x="885885" y="855302"/>
                </a:lnTo>
                <a:lnTo>
                  <a:pt x="888931" y="851531"/>
                </a:lnTo>
                <a:lnTo>
                  <a:pt x="891978" y="843990"/>
                </a:lnTo>
                <a:lnTo>
                  <a:pt x="885885" y="832678"/>
                </a:lnTo>
                <a:lnTo>
                  <a:pt x="882838" y="825137"/>
                </a:lnTo>
                <a:lnTo>
                  <a:pt x="881823" y="821366"/>
                </a:lnTo>
                <a:close/>
              </a:path>
              <a:path w="992505" h="897255">
                <a:moveTo>
                  <a:pt x="881315" y="810054"/>
                </a:moveTo>
                <a:lnTo>
                  <a:pt x="389693" y="810054"/>
                </a:lnTo>
                <a:lnTo>
                  <a:pt x="411018" y="821366"/>
                </a:lnTo>
                <a:lnTo>
                  <a:pt x="420157" y="828907"/>
                </a:lnTo>
                <a:lnTo>
                  <a:pt x="450495" y="832678"/>
                </a:lnTo>
                <a:lnTo>
                  <a:pt x="465727" y="828907"/>
                </a:lnTo>
                <a:lnTo>
                  <a:pt x="484006" y="817596"/>
                </a:lnTo>
                <a:lnTo>
                  <a:pt x="880807" y="817596"/>
                </a:lnTo>
                <a:lnTo>
                  <a:pt x="879792" y="813825"/>
                </a:lnTo>
                <a:lnTo>
                  <a:pt x="881315" y="810054"/>
                </a:lnTo>
                <a:close/>
              </a:path>
              <a:path w="992505" h="897255">
                <a:moveTo>
                  <a:pt x="880807" y="817596"/>
                </a:moveTo>
                <a:lnTo>
                  <a:pt x="551028" y="817596"/>
                </a:lnTo>
                <a:lnTo>
                  <a:pt x="560167" y="821366"/>
                </a:lnTo>
                <a:lnTo>
                  <a:pt x="590632" y="828907"/>
                </a:lnTo>
                <a:lnTo>
                  <a:pt x="602818" y="828907"/>
                </a:lnTo>
                <a:lnTo>
                  <a:pt x="620970" y="821366"/>
                </a:lnTo>
                <a:lnTo>
                  <a:pt x="881823" y="821366"/>
                </a:lnTo>
                <a:lnTo>
                  <a:pt x="880807" y="817596"/>
                </a:lnTo>
                <a:close/>
              </a:path>
              <a:path w="992505" h="897255">
                <a:moveTo>
                  <a:pt x="889345" y="776119"/>
                </a:moveTo>
                <a:lnTo>
                  <a:pt x="246636" y="776119"/>
                </a:lnTo>
                <a:lnTo>
                  <a:pt x="270881" y="779889"/>
                </a:lnTo>
                <a:lnTo>
                  <a:pt x="319624" y="798742"/>
                </a:lnTo>
                <a:lnTo>
                  <a:pt x="331810" y="821366"/>
                </a:lnTo>
                <a:lnTo>
                  <a:pt x="389693" y="810054"/>
                </a:lnTo>
                <a:lnTo>
                  <a:pt x="881315" y="810054"/>
                </a:lnTo>
                <a:lnTo>
                  <a:pt x="885885" y="798742"/>
                </a:lnTo>
                <a:lnTo>
                  <a:pt x="885885" y="794972"/>
                </a:lnTo>
                <a:lnTo>
                  <a:pt x="889345" y="776119"/>
                </a:lnTo>
                <a:close/>
              </a:path>
              <a:path w="992505" h="897255">
                <a:moveTo>
                  <a:pt x="535796" y="817596"/>
                </a:moveTo>
                <a:lnTo>
                  <a:pt x="502285" y="817596"/>
                </a:lnTo>
                <a:lnTo>
                  <a:pt x="520563" y="821366"/>
                </a:lnTo>
                <a:lnTo>
                  <a:pt x="535796" y="817596"/>
                </a:lnTo>
                <a:close/>
              </a:path>
              <a:path w="992505" h="897255">
                <a:moveTo>
                  <a:pt x="18278" y="471013"/>
                </a:moveTo>
                <a:lnTo>
                  <a:pt x="12185" y="474783"/>
                </a:lnTo>
                <a:lnTo>
                  <a:pt x="12185" y="493636"/>
                </a:lnTo>
                <a:lnTo>
                  <a:pt x="9139" y="504791"/>
                </a:lnTo>
                <a:lnTo>
                  <a:pt x="0" y="531186"/>
                </a:lnTo>
                <a:lnTo>
                  <a:pt x="3046" y="538727"/>
                </a:lnTo>
                <a:lnTo>
                  <a:pt x="6092" y="542497"/>
                </a:lnTo>
                <a:lnTo>
                  <a:pt x="15232" y="542497"/>
                </a:lnTo>
                <a:lnTo>
                  <a:pt x="39603" y="565121"/>
                </a:lnTo>
                <a:lnTo>
                  <a:pt x="63975" y="576433"/>
                </a:lnTo>
                <a:lnTo>
                  <a:pt x="76034" y="591515"/>
                </a:lnTo>
                <a:lnTo>
                  <a:pt x="79081" y="602827"/>
                </a:lnTo>
                <a:lnTo>
                  <a:pt x="100406" y="602827"/>
                </a:lnTo>
                <a:lnTo>
                  <a:pt x="127824" y="629222"/>
                </a:lnTo>
                <a:lnTo>
                  <a:pt x="130870" y="663157"/>
                </a:lnTo>
                <a:lnTo>
                  <a:pt x="127824" y="678240"/>
                </a:lnTo>
                <a:lnTo>
                  <a:pt x="124777" y="734799"/>
                </a:lnTo>
                <a:lnTo>
                  <a:pt x="133917" y="753495"/>
                </a:lnTo>
                <a:lnTo>
                  <a:pt x="170474" y="776119"/>
                </a:lnTo>
                <a:lnTo>
                  <a:pt x="216171" y="779889"/>
                </a:lnTo>
                <a:lnTo>
                  <a:pt x="246636" y="776119"/>
                </a:lnTo>
                <a:lnTo>
                  <a:pt x="889345" y="776119"/>
                </a:lnTo>
                <a:lnTo>
                  <a:pt x="937765" y="512332"/>
                </a:lnTo>
                <a:lnTo>
                  <a:pt x="21325" y="512332"/>
                </a:lnTo>
                <a:lnTo>
                  <a:pt x="18278" y="504791"/>
                </a:lnTo>
                <a:lnTo>
                  <a:pt x="21325" y="497407"/>
                </a:lnTo>
                <a:lnTo>
                  <a:pt x="21325" y="474783"/>
                </a:lnTo>
                <a:lnTo>
                  <a:pt x="18278" y="471013"/>
                </a:lnTo>
                <a:close/>
              </a:path>
              <a:path w="992505" h="897255">
                <a:moveTo>
                  <a:pt x="243589" y="376747"/>
                </a:moveTo>
                <a:lnTo>
                  <a:pt x="45696" y="376747"/>
                </a:lnTo>
                <a:lnTo>
                  <a:pt x="48743" y="380518"/>
                </a:lnTo>
                <a:lnTo>
                  <a:pt x="48743" y="384288"/>
                </a:lnTo>
                <a:lnTo>
                  <a:pt x="63975" y="399371"/>
                </a:lnTo>
                <a:lnTo>
                  <a:pt x="42650" y="406912"/>
                </a:lnTo>
                <a:lnTo>
                  <a:pt x="39603" y="410683"/>
                </a:lnTo>
                <a:lnTo>
                  <a:pt x="24371" y="410683"/>
                </a:lnTo>
                <a:lnTo>
                  <a:pt x="27418" y="444618"/>
                </a:lnTo>
                <a:lnTo>
                  <a:pt x="36557" y="448389"/>
                </a:lnTo>
                <a:lnTo>
                  <a:pt x="42650" y="463472"/>
                </a:lnTo>
                <a:lnTo>
                  <a:pt x="36557" y="474783"/>
                </a:lnTo>
                <a:lnTo>
                  <a:pt x="36557" y="493636"/>
                </a:lnTo>
                <a:lnTo>
                  <a:pt x="21325" y="512332"/>
                </a:lnTo>
                <a:lnTo>
                  <a:pt x="937765" y="512332"/>
                </a:lnTo>
                <a:lnTo>
                  <a:pt x="956423" y="410683"/>
                </a:lnTo>
                <a:lnTo>
                  <a:pt x="39603" y="410683"/>
                </a:lnTo>
                <a:lnTo>
                  <a:pt x="30464" y="406912"/>
                </a:lnTo>
                <a:lnTo>
                  <a:pt x="957115" y="406912"/>
                </a:lnTo>
                <a:lnTo>
                  <a:pt x="961268" y="384288"/>
                </a:lnTo>
                <a:lnTo>
                  <a:pt x="252602" y="384288"/>
                </a:lnTo>
                <a:lnTo>
                  <a:pt x="243589" y="376747"/>
                </a:lnTo>
                <a:close/>
              </a:path>
              <a:path w="992505" h="897255">
                <a:moveTo>
                  <a:pt x="33511" y="45090"/>
                </a:moveTo>
                <a:lnTo>
                  <a:pt x="27418" y="79025"/>
                </a:lnTo>
                <a:lnTo>
                  <a:pt x="24371" y="101649"/>
                </a:lnTo>
                <a:lnTo>
                  <a:pt x="21325" y="146897"/>
                </a:lnTo>
                <a:lnTo>
                  <a:pt x="39603" y="207226"/>
                </a:lnTo>
                <a:lnTo>
                  <a:pt x="36557" y="226080"/>
                </a:lnTo>
                <a:lnTo>
                  <a:pt x="33511" y="274941"/>
                </a:lnTo>
                <a:lnTo>
                  <a:pt x="33511" y="297564"/>
                </a:lnTo>
                <a:lnTo>
                  <a:pt x="36557" y="320188"/>
                </a:lnTo>
                <a:lnTo>
                  <a:pt x="30464" y="346582"/>
                </a:lnTo>
                <a:lnTo>
                  <a:pt x="30464" y="388059"/>
                </a:lnTo>
                <a:lnTo>
                  <a:pt x="45696" y="376747"/>
                </a:lnTo>
                <a:lnTo>
                  <a:pt x="243589" y="376747"/>
                </a:lnTo>
                <a:lnTo>
                  <a:pt x="243589" y="365435"/>
                </a:lnTo>
                <a:lnTo>
                  <a:pt x="249555" y="357894"/>
                </a:lnTo>
                <a:lnTo>
                  <a:pt x="249555" y="346582"/>
                </a:lnTo>
                <a:lnTo>
                  <a:pt x="246636" y="335270"/>
                </a:lnTo>
                <a:lnTo>
                  <a:pt x="246636" y="316417"/>
                </a:lnTo>
                <a:lnTo>
                  <a:pt x="255648" y="290023"/>
                </a:lnTo>
                <a:lnTo>
                  <a:pt x="267834" y="274941"/>
                </a:lnTo>
                <a:lnTo>
                  <a:pt x="273927" y="263629"/>
                </a:lnTo>
                <a:lnTo>
                  <a:pt x="267834" y="207226"/>
                </a:lnTo>
                <a:lnTo>
                  <a:pt x="261741" y="195915"/>
                </a:lnTo>
                <a:lnTo>
                  <a:pt x="255648" y="188373"/>
                </a:lnTo>
                <a:lnTo>
                  <a:pt x="234450" y="188373"/>
                </a:lnTo>
                <a:lnTo>
                  <a:pt x="213125" y="169520"/>
                </a:lnTo>
                <a:lnTo>
                  <a:pt x="176567" y="158208"/>
                </a:lnTo>
                <a:lnTo>
                  <a:pt x="127824" y="124273"/>
                </a:lnTo>
                <a:lnTo>
                  <a:pt x="33511" y="45090"/>
                </a:lnTo>
                <a:close/>
              </a:path>
              <a:path w="992505" h="897255">
                <a:moveTo>
                  <a:pt x="298299" y="0"/>
                </a:moveTo>
                <a:lnTo>
                  <a:pt x="301345" y="41319"/>
                </a:lnTo>
                <a:lnTo>
                  <a:pt x="304392" y="63943"/>
                </a:lnTo>
                <a:lnTo>
                  <a:pt x="316578" y="63943"/>
                </a:lnTo>
                <a:lnTo>
                  <a:pt x="319624" y="97879"/>
                </a:lnTo>
                <a:lnTo>
                  <a:pt x="307438" y="124273"/>
                </a:lnTo>
                <a:lnTo>
                  <a:pt x="292206" y="124273"/>
                </a:lnTo>
                <a:lnTo>
                  <a:pt x="292206" y="135585"/>
                </a:lnTo>
                <a:lnTo>
                  <a:pt x="313531" y="199685"/>
                </a:lnTo>
                <a:lnTo>
                  <a:pt x="322670" y="244933"/>
                </a:lnTo>
                <a:lnTo>
                  <a:pt x="322670" y="256087"/>
                </a:lnTo>
                <a:lnTo>
                  <a:pt x="298299" y="286252"/>
                </a:lnTo>
                <a:lnTo>
                  <a:pt x="289159" y="312647"/>
                </a:lnTo>
                <a:lnTo>
                  <a:pt x="280020" y="323959"/>
                </a:lnTo>
                <a:lnTo>
                  <a:pt x="270881" y="372977"/>
                </a:lnTo>
                <a:lnTo>
                  <a:pt x="252602" y="384288"/>
                </a:lnTo>
                <a:lnTo>
                  <a:pt x="961268" y="384288"/>
                </a:lnTo>
                <a:lnTo>
                  <a:pt x="992384" y="214768"/>
                </a:lnTo>
                <a:lnTo>
                  <a:pt x="989338" y="214768"/>
                </a:lnTo>
                <a:lnTo>
                  <a:pt x="684945" y="124273"/>
                </a:lnTo>
                <a:lnTo>
                  <a:pt x="307438" y="124273"/>
                </a:lnTo>
                <a:lnTo>
                  <a:pt x="298299" y="120502"/>
                </a:lnTo>
                <a:lnTo>
                  <a:pt x="672362" y="120502"/>
                </a:lnTo>
                <a:lnTo>
                  <a:pt x="496192" y="67714"/>
                </a:lnTo>
                <a:lnTo>
                  <a:pt x="298299" y="0"/>
                </a:lnTo>
                <a:close/>
              </a:path>
            </a:pathLst>
          </a:custGeom>
          <a:solidFill>
            <a:srgbClr val="9133D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k object 20"/>
          <p:cNvSpPr/>
          <p:nvPr/>
        </p:nvSpPr>
        <p:spPr>
          <a:xfrm>
            <a:off x="1912395" y="346655"/>
            <a:ext cx="1323340" cy="897255"/>
          </a:xfrm>
          <a:custGeom>
            <a:avLst/>
            <a:gdLst/>
            <a:ahLst/>
            <a:cxnLst/>
            <a:rect l="l" t="t" r="r" b="b"/>
            <a:pathLst>
              <a:path w="992505" h="897255">
                <a:moveTo>
                  <a:pt x="39603" y="565121"/>
                </a:moveTo>
                <a:lnTo>
                  <a:pt x="15232" y="542497"/>
                </a:lnTo>
                <a:lnTo>
                  <a:pt x="6092" y="542497"/>
                </a:lnTo>
                <a:lnTo>
                  <a:pt x="3046" y="538727"/>
                </a:lnTo>
                <a:lnTo>
                  <a:pt x="0" y="531186"/>
                </a:lnTo>
                <a:lnTo>
                  <a:pt x="9139" y="504791"/>
                </a:lnTo>
                <a:lnTo>
                  <a:pt x="12185" y="493636"/>
                </a:lnTo>
                <a:lnTo>
                  <a:pt x="12185" y="478554"/>
                </a:lnTo>
                <a:lnTo>
                  <a:pt x="12185" y="474783"/>
                </a:lnTo>
                <a:lnTo>
                  <a:pt x="18278" y="471013"/>
                </a:lnTo>
                <a:lnTo>
                  <a:pt x="21325" y="474783"/>
                </a:lnTo>
                <a:lnTo>
                  <a:pt x="21325" y="489866"/>
                </a:lnTo>
                <a:lnTo>
                  <a:pt x="21325" y="497407"/>
                </a:lnTo>
                <a:lnTo>
                  <a:pt x="18278" y="504791"/>
                </a:lnTo>
                <a:lnTo>
                  <a:pt x="21325" y="512332"/>
                </a:lnTo>
                <a:lnTo>
                  <a:pt x="36557" y="493636"/>
                </a:lnTo>
                <a:lnTo>
                  <a:pt x="36557" y="482325"/>
                </a:lnTo>
                <a:lnTo>
                  <a:pt x="36557" y="474783"/>
                </a:lnTo>
                <a:lnTo>
                  <a:pt x="42650" y="463472"/>
                </a:lnTo>
                <a:lnTo>
                  <a:pt x="36557" y="448389"/>
                </a:lnTo>
                <a:lnTo>
                  <a:pt x="27418" y="444618"/>
                </a:lnTo>
                <a:lnTo>
                  <a:pt x="24371" y="410683"/>
                </a:lnTo>
                <a:lnTo>
                  <a:pt x="30464" y="406912"/>
                </a:lnTo>
                <a:lnTo>
                  <a:pt x="39603" y="410683"/>
                </a:lnTo>
                <a:lnTo>
                  <a:pt x="42650" y="406912"/>
                </a:lnTo>
                <a:lnTo>
                  <a:pt x="63975" y="399371"/>
                </a:lnTo>
                <a:lnTo>
                  <a:pt x="48743" y="384288"/>
                </a:lnTo>
                <a:lnTo>
                  <a:pt x="48743" y="380518"/>
                </a:lnTo>
                <a:lnTo>
                  <a:pt x="45696" y="376747"/>
                </a:lnTo>
                <a:lnTo>
                  <a:pt x="30464" y="388059"/>
                </a:lnTo>
                <a:lnTo>
                  <a:pt x="30464" y="361665"/>
                </a:lnTo>
                <a:lnTo>
                  <a:pt x="30464" y="346582"/>
                </a:lnTo>
                <a:lnTo>
                  <a:pt x="36557" y="320188"/>
                </a:lnTo>
                <a:lnTo>
                  <a:pt x="33511" y="297564"/>
                </a:lnTo>
                <a:lnTo>
                  <a:pt x="33511" y="274941"/>
                </a:lnTo>
                <a:lnTo>
                  <a:pt x="36557" y="226080"/>
                </a:lnTo>
                <a:lnTo>
                  <a:pt x="39603" y="207226"/>
                </a:lnTo>
                <a:lnTo>
                  <a:pt x="21325" y="146897"/>
                </a:lnTo>
                <a:lnTo>
                  <a:pt x="24371" y="101649"/>
                </a:lnTo>
                <a:lnTo>
                  <a:pt x="27418" y="79025"/>
                </a:lnTo>
                <a:lnTo>
                  <a:pt x="33511" y="45090"/>
                </a:lnTo>
                <a:lnTo>
                  <a:pt x="127824" y="124273"/>
                </a:lnTo>
                <a:lnTo>
                  <a:pt x="176567" y="158208"/>
                </a:lnTo>
                <a:lnTo>
                  <a:pt x="213125" y="169520"/>
                </a:lnTo>
                <a:lnTo>
                  <a:pt x="234450" y="188373"/>
                </a:lnTo>
                <a:lnTo>
                  <a:pt x="255648" y="188373"/>
                </a:lnTo>
                <a:lnTo>
                  <a:pt x="261741" y="195915"/>
                </a:lnTo>
                <a:lnTo>
                  <a:pt x="267834" y="207226"/>
                </a:lnTo>
                <a:lnTo>
                  <a:pt x="273927" y="263629"/>
                </a:lnTo>
                <a:lnTo>
                  <a:pt x="267834" y="274941"/>
                </a:lnTo>
                <a:lnTo>
                  <a:pt x="255648" y="290023"/>
                </a:lnTo>
                <a:lnTo>
                  <a:pt x="246636" y="316417"/>
                </a:lnTo>
                <a:lnTo>
                  <a:pt x="246636" y="335270"/>
                </a:lnTo>
                <a:lnTo>
                  <a:pt x="249555" y="346582"/>
                </a:lnTo>
                <a:lnTo>
                  <a:pt x="249555" y="357894"/>
                </a:lnTo>
                <a:lnTo>
                  <a:pt x="243589" y="365435"/>
                </a:lnTo>
                <a:lnTo>
                  <a:pt x="243589" y="376747"/>
                </a:lnTo>
                <a:lnTo>
                  <a:pt x="252602" y="384288"/>
                </a:lnTo>
                <a:lnTo>
                  <a:pt x="270881" y="372977"/>
                </a:lnTo>
                <a:lnTo>
                  <a:pt x="280020" y="323959"/>
                </a:lnTo>
                <a:lnTo>
                  <a:pt x="289159" y="312647"/>
                </a:lnTo>
                <a:lnTo>
                  <a:pt x="298299" y="286252"/>
                </a:lnTo>
                <a:lnTo>
                  <a:pt x="322670" y="256087"/>
                </a:lnTo>
                <a:lnTo>
                  <a:pt x="322670" y="244933"/>
                </a:lnTo>
                <a:lnTo>
                  <a:pt x="313531" y="199685"/>
                </a:lnTo>
                <a:lnTo>
                  <a:pt x="292206" y="135585"/>
                </a:lnTo>
                <a:lnTo>
                  <a:pt x="292206" y="124273"/>
                </a:lnTo>
                <a:lnTo>
                  <a:pt x="298299" y="120502"/>
                </a:lnTo>
                <a:lnTo>
                  <a:pt x="307438" y="124273"/>
                </a:lnTo>
                <a:lnTo>
                  <a:pt x="319624" y="97879"/>
                </a:lnTo>
                <a:lnTo>
                  <a:pt x="316578" y="63943"/>
                </a:lnTo>
                <a:lnTo>
                  <a:pt x="304392" y="63943"/>
                </a:lnTo>
                <a:lnTo>
                  <a:pt x="301345" y="41319"/>
                </a:lnTo>
                <a:lnTo>
                  <a:pt x="298299" y="0"/>
                </a:lnTo>
                <a:lnTo>
                  <a:pt x="496192" y="67714"/>
                </a:lnTo>
                <a:lnTo>
                  <a:pt x="684945" y="124273"/>
                </a:lnTo>
                <a:lnTo>
                  <a:pt x="989338" y="214768"/>
                </a:lnTo>
                <a:lnTo>
                  <a:pt x="992384" y="214768"/>
                </a:lnTo>
                <a:lnTo>
                  <a:pt x="885885" y="794972"/>
                </a:lnTo>
                <a:lnTo>
                  <a:pt x="885885" y="798742"/>
                </a:lnTo>
                <a:lnTo>
                  <a:pt x="882838" y="806284"/>
                </a:lnTo>
                <a:lnTo>
                  <a:pt x="879792" y="813825"/>
                </a:lnTo>
                <a:lnTo>
                  <a:pt x="882838" y="825137"/>
                </a:lnTo>
                <a:lnTo>
                  <a:pt x="885885" y="832678"/>
                </a:lnTo>
                <a:lnTo>
                  <a:pt x="891978" y="843990"/>
                </a:lnTo>
                <a:lnTo>
                  <a:pt x="888931" y="851531"/>
                </a:lnTo>
                <a:lnTo>
                  <a:pt x="885885" y="855302"/>
                </a:lnTo>
                <a:lnTo>
                  <a:pt x="879792" y="866614"/>
                </a:lnTo>
                <a:lnTo>
                  <a:pt x="879792" y="881696"/>
                </a:lnTo>
                <a:lnTo>
                  <a:pt x="882838" y="896779"/>
                </a:lnTo>
                <a:lnTo>
                  <a:pt x="620970" y="821366"/>
                </a:lnTo>
                <a:lnTo>
                  <a:pt x="602818" y="828907"/>
                </a:lnTo>
                <a:lnTo>
                  <a:pt x="590632" y="828907"/>
                </a:lnTo>
                <a:lnTo>
                  <a:pt x="575400" y="825137"/>
                </a:lnTo>
                <a:lnTo>
                  <a:pt x="560167" y="821366"/>
                </a:lnTo>
                <a:lnTo>
                  <a:pt x="551028" y="817596"/>
                </a:lnTo>
                <a:lnTo>
                  <a:pt x="535796" y="817596"/>
                </a:lnTo>
                <a:lnTo>
                  <a:pt x="520563" y="821366"/>
                </a:lnTo>
                <a:lnTo>
                  <a:pt x="502285" y="817596"/>
                </a:lnTo>
                <a:lnTo>
                  <a:pt x="484006" y="817596"/>
                </a:lnTo>
                <a:lnTo>
                  <a:pt x="465727" y="828907"/>
                </a:lnTo>
                <a:lnTo>
                  <a:pt x="450495" y="832678"/>
                </a:lnTo>
                <a:lnTo>
                  <a:pt x="420157" y="828907"/>
                </a:lnTo>
                <a:lnTo>
                  <a:pt x="411018" y="821366"/>
                </a:lnTo>
                <a:lnTo>
                  <a:pt x="389693" y="810054"/>
                </a:lnTo>
                <a:lnTo>
                  <a:pt x="331810" y="821366"/>
                </a:lnTo>
                <a:lnTo>
                  <a:pt x="319624" y="798742"/>
                </a:lnTo>
                <a:lnTo>
                  <a:pt x="270881" y="779889"/>
                </a:lnTo>
                <a:lnTo>
                  <a:pt x="246636" y="776119"/>
                </a:lnTo>
                <a:lnTo>
                  <a:pt x="216171" y="779889"/>
                </a:lnTo>
                <a:lnTo>
                  <a:pt x="170474" y="776119"/>
                </a:lnTo>
                <a:lnTo>
                  <a:pt x="133917" y="753495"/>
                </a:lnTo>
                <a:lnTo>
                  <a:pt x="124777" y="734799"/>
                </a:lnTo>
                <a:lnTo>
                  <a:pt x="127824" y="678240"/>
                </a:lnTo>
                <a:lnTo>
                  <a:pt x="130870" y="663157"/>
                </a:lnTo>
                <a:lnTo>
                  <a:pt x="127824" y="629222"/>
                </a:lnTo>
                <a:lnTo>
                  <a:pt x="100406" y="602827"/>
                </a:lnTo>
                <a:lnTo>
                  <a:pt x="79081" y="602827"/>
                </a:lnTo>
                <a:lnTo>
                  <a:pt x="76034" y="591515"/>
                </a:lnTo>
                <a:lnTo>
                  <a:pt x="63975" y="576433"/>
                </a:lnTo>
                <a:lnTo>
                  <a:pt x="39603" y="565121"/>
                </a:lnTo>
              </a:path>
            </a:pathLst>
          </a:custGeom>
          <a:ln w="143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bk object 21"/>
          <p:cNvSpPr/>
          <p:nvPr/>
        </p:nvSpPr>
        <p:spPr>
          <a:xfrm>
            <a:off x="1555182" y="911777"/>
            <a:ext cx="1595967" cy="1232535"/>
          </a:xfrm>
          <a:custGeom>
            <a:avLst/>
            <a:gdLst/>
            <a:ahLst/>
            <a:cxnLst/>
            <a:rect l="l" t="t" r="r" b="b"/>
            <a:pathLst>
              <a:path w="1196975" h="1232535">
                <a:moveTo>
                  <a:pt x="307514" y="0"/>
                </a:moveTo>
                <a:lnTo>
                  <a:pt x="301421" y="3770"/>
                </a:lnTo>
                <a:lnTo>
                  <a:pt x="270957" y="3770"/>
                </a:lnTo>
                <a:lnTo>
                  <a:pt x="270957" y="15082"/>
                </a:lnTo>
                <a:lnTo>
                  <a:pt x="267910" y="45247"/>
                </a:lnTo>
                <a:lnTo>
                  <a:pt x="255724" y="79183"/>
                </a:lnTo>
                <a:lnTo>
                  <a:pt x="231365" y="177219"/>
                </a:lnTo>
                <a:lnTo>
                  <a:pt x="207007" y="256245"/>
                </a:lnTo>
                <a:lnTo>
                  <a:pt x="185694" y="312804"/>
                </a:lnTo>
                <a:lnTo>
                  <a:pt x="149162" y="440848"/>
                </a:lnTo>
                <a:lnTo>
                  <a:pt x="118723" y="512490"/>
                </a:lnTo>
                <a:lnTo>
                  <a:pt x="100457" y="561508"/>
                </a:lnTo>
                <a:lnTo>
                  <a:pt x="66971" y="614296"/>
                </a:lnTo>
                <a:lnTo>
                  <a:pt x="60878" y="614296"/>
                </a:lnTo>
                <a:lnTo>
                  <a:pt x="57831" y="648232"/>
                </a:lnTo>
                <a:lnTo>
                  <a:pt x="51751" y="655773"/>
                </a:lnTo>
                <a:lnTo>
                  <a:pt x="42612" y="678240"/>
                </a:lnTo>
                <a:lnTo>
                  <a:pt x="36532" y="693322"/>
                </a:lnTo>
                <a:lnTo>
                  <a:pt x="24346" y="700863"/>
                </a:lnTo>
                <a:lnTo>
                  <a:pt x="15219" y="715946"/>
                </a:lnTo>
                <a:lnTo>
                  <a:pt x="21299" y="787588"/>
                </a:lnTo>
                <a:lnTo>
                  <a:pt x="9126" y="825294"/>
                </a:lnTo>
                <a:lnTo>
                  <a:pt x="9126" y="844147"/>
                </a:lnTo>
                <a:lnTo>
                  <a:pt x="0" y="870541"/>
                </a:lnTo>
                <a:lnTo>
                  <a:pt x="12173" y="915789"/>
                </a:lnTo>
                <a:lnTo>
                  <a:pt x="18266" y="926944"/>
                </a:lnTo>
                <a:lnTo>
                  <a:pt x="575349" y="1115475"/>
                </a:lnTo>
                <a:lnTo>
                  <a:pt x="974181" y="1232207"/>
                </a:lnTo>
                <a:lnTo>
                  <a:pt x="1047297" y="821523"/>
                </a:lnTo>
                <a:lnTo>
                  <a:pt x="1068495" y="791358"/>
                </a:lnTo>
                <a:lnTo>
                  <a:pt x="1068495" y="764964"/>
                </a:lnTo>
                <a:lnTo>
                  <a:pt x="1074588" y="761193"/>
                </a:lnTo>
                <a:lnTo>
                  <a:pt x="1074588" y="753652"/>
                </a:lnTo>
                <a:lnTo>
                  <a:pt x="1080681" y="742340"/>
                </a:lnTo>
                <a:lnTo>
                  <a:pt x="1071541" y="723487"/>
                </a:lnTo>
                <a:lnTo>
                  <a:pt x="1050343" y="712175"/>
                </a:lnTo>
                <a:lnTo>
                  <a:pt x="1044250" y="697093"/>
                </a:lnTo>
                <a:lnTo>
                  <a:pt x="1053389" y="670856"/>
                </a:lnTo>
                <a:lnTo>
                  <a:pt x="1083727" y="606755"/>
                </a:lnTo>
                <a:lnTo>
                  <a:pt x="1105052" y="595443"/>
                </a:lnTo>
                <a:lnTo>
                  <a:pt x="1117238" y="576590"/>
                </a:lnTo>
                <a:lnTo>
                  <a:pt x="1120285" y="561508"/>
                </a:lnTo>
                <a:lnTo>
                  <a:pt x="1132470" y="546425"/>
                </a:lnTo>
                <a:lnTo>
                  <a:pt x="1196446" y="422152"/>
                </a:lnTo>
                <a:lnTo>
                  <a:pt x="1193400" y="391987"/>
                </a:lnTo>
                <a:lnTo>
                  <a:pt x="1178167" y="376904"/>
                </a:lnTo>
                <a:lnTo>
                  <a:pt x="1165982" y="373134"/>
                </a:lnTo>
                <a:lnTo>
                  <a:pt x="1153796" y="350510"/>
                </a:lnTo>
                <a:lnTo>
                  <a:pt x="1150749" y="331657"/>
                </a:lnTo>
                <a:lnTo>
                  <a:pt x="928161" y="267556"/>
                </a:lnTo>
                <a:lnTo>
                  <a:pt x="718406" y="267556"/>
                </a:lnTo>
                <a:lnTo>
                  <a:pt x="688068" y="263786"/>
                </a:lnTo>
                <a:lnTo>
                  <a:pt x="678929" y="256245"/>
                </a:lnTo>
                <a:lnTo>
                  <a:pt x="599721" y="256245"/>
                </a:lnTo>
                <a:lnTo>
                  <a:pt x="587535" y="233621"/>
                </a:lnTo>
                <a:lnTo>
                  <a:pt x="538791" y="214768"/>
                </a:lnTo>
                <a:lnTo>
                  <a:pt x="484082" y="214768"/>
                </a:lnTo>
                <a:lnTo>
                  <a:pt x="438385" y="210997"/>
                </a:lnTo>
                <a:lnTo>
                  <a:pt x="401828" y="188373"/>
                </a:lnTo>
                <a:lnTo>
                  <a:pt x="392688" y="169677"/>
                </a:lnTo>
                <a:lnTo>
                  <a:pt x="395735" y="113118"/>
                </a:lnTo>
                <a:lnTo>
                  <a:pt x="398781" y="98036"/>
                </a:lnTo>
                <a:lnTo>
                  <a:pt x="395735" y="64100"/>
                </a:lnTo>
                <a:lnTo>
                  <a:pt x="368317" y="37706"/>
                </a:lnTo>
                <a:lnTo>
                  <a:pt x="346991" y="37706"/>
                </a:lnTo>
                <a:lnTo>
                  <a:pt x="343945" y="26394"/>
                </a:lnTo>
                <a:lnTo>
                  <a:pt x="331886" y="11311"/>
                </a:lnTo>
                <a:lnTo>
                  <a:pt x="315638" y="3770"/>
                </a:lnTo>
                <a:lnTo>
                  <a:pt x="301421" y="3770"/>
                </a:lnTo>
                <a:lnTo>
                  <a:pt x="283143" y="0"/>
                </a:lnTo>
                <a:lnTo>
                  <a:pt x="307514" y="0"/>
                </a:lnTo>
                <a:close/>
              </a:path>
              <a:path w="1196975" h="1232535">
                <a:moveTo>
                  <a:pt x="770196" y="252474"/>
                </a:moveTo>
                <a:lnTo>
                  <a:pt x="751917" y="252474"/>
                </a:lnTo>
                <a:lnTo>
                  <a:pt x="733638" y="263786"/>
                </a:lnTo>
                <a:lnTo>
                  <a:pt x="718406" y="267556"/>
                </a:lnTo>
                <a:lnTo>
                  <a:pt x="928161" y="267556"/>
                </a:lnTo>
                <a:lnTo>
                  <a:pt x="915067" y="263786"/>
                </a:lnTo>
                <a:lnTo>
                  <a:pt x="858543" y="263786"/>
                </a:lnTo>
                <a:lnTo>
                  <a:pt x="828078" y="256245"/>
                </a:lnTo>
                <a:lnTo>
                  <a:pt x="788474" y="256245"/>
                </a:lnTo>
                <a:lnTo>
                  <a:pt x="770196" y="252474"/>
                </a:lnTo>
                <a:close/>
              </a:path>
              <a:path w="1196975" h="1232535">
                <a:moveTo>
                  <a:pt x="888881" y="256245"/>
                </a:moveTo>
                <a:lnTo>
                  <a:pt x="870729" y="263786"/>
                </a:lnTo>
                <a:lnTo>
                  <a:pt x="915067" y="263786"/>
                </a:lnTo>
                <a:lnTo>
                  <a:pt x="888881" y="256245"/>
                </a:lnTo>
                <a:close/>
              </a:path>
              <a:path w="1196975" h="1232535">
                <a:moveTo>
                  <a:pt x="657603" y="244933"/>
                </a:moveTo>
                <a:lnTo>
                  <a:pt x="599721" y="256245"/>
                </a:lnTo>
                <a:lnTo>
                  <a:pt x="678929" y="256245"/>
                </a:lnTo>
                <a:lnTo>
                  <a:pt x="657603" y="244933"/>
                </a:lnTo>
                <a:close/>
              </a:path>
              <a:path w="1196975" h="1232535">
                <a:moveTo>
                  <a:pt x="818939" y="252474"/>
                </a:moveTo>
                <a:lnTo>
                  <a:pt x="803707" y="252474"/>
                </a:lnTo>
                <a:lnTo>
                  <a:pt x="788474" y="256245"/>
                </a:lnTo>
                <a:lnTo>
                  <a:pt x="828078" y="256245"/>
                </a:lnTo>
                <a:lnTo>
                  <a:pt x="818939" y="252474"/>
                </a:lnTo>
                <a:close/>
              </a:path>
              <a:path w="1196975" h="1232535">
                <a:moveTo>
                  <a:pt x="514547" y="210997"/>
                </a:moveTo>
                <a:lnTo>
                  <a:pt x="484082" y="214768"/>
                </a:lnTo>
                <a:lnTo>
                  <a:pt x="538791" y="214768"/>
                </a:lnTo>
                <a:lnTo>
                  <a:pt x="514547" y="210997"/>
                </a:lnTo>
                <a:close/>
              </a:path>
            </a:pathLst>
          </a:custGeom>
          <a:solidFill>
            <a:srgbClr val="9133D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bk object 22"/>
          <p:cNvSpPr/>
          <p:nvPr/>
        </p:nvSpPr>
        <p:spPr>
          <a:xfrm>
            <a:off x="1555182" y="911777"/>
            <a:ext cx="1595967" cy="1232535"/>
          </a:xfrm>
          <a:custGeom>
            <a:avLst/>
            <a:gdLst/>
            <a:ahLst/>
            <a:cxnLst/>
            <a:rect l="l" t="t" r="r" b="b"/>
            <a:pathLst>
              <a:path w="1196975" h="1232535">
                <a:moveTo>
                  <a:pt x="18266" y="926944"/>
                </a:moveTo>
                <a:lnTo>
                  <a:pt x="12173" y="915789"/>
                </a:lnTo>
                <a:lnTo>
                  <a:pt x="0" y="870541"/>
                </a:lnTo>
                <a:lnTo>
                  <a:pt x="9126" y="844147"/>
                </a:lnTo>
                <a:lnTo>
                  <a:pt x="9126" y="825294"/>
                </a:lnTo>
                <a:lnTo>
                  <a:pt x="21299" y="787588"/>
                </a:lnTo>
                <a:lnTo>
                  <a:pt x="15219" y="715946"/>
                </a:lnTo>
                <a:lnTo>
                  <a:pt x="24346" y="700863"/>
                </a:lnTo>
                <a:lnTo>
                  <a:pt x="36532" y="693322"/>
                </a:lnTo>
                <a:lnTo>
                  <a:pt x="42612" y="678240"/>
                </a:lnTo>
                <a:lnTo>
                  <a:pt x="51751" y="655773"/>
                </a:lnTo>
                <a:lnTo>
                  <a:pt x="57831" y="648232"/>
                </a:lnTo>
                <a:lnTo>
                  <a:pt x="60878" y="614296"/>
                </a:lnTo>
                <a:lnTo>
                  <a:pt x="66971" y="614296"/>
                </a:lnTo>
                <a:lnTo>
                  <a:pt x="100457" y="561508"/>
                </a:lnTo>
                <a:lnTo>
                  <a:pt x="118723" y="512490"/>
                </a:lnTo>
                <a:lnTo>
                  <a:pt x="149162" y="440848"/>
                </a:lnTo>
                <a:lnTo>
                  <a:pt x="185694" y="312804"/>
                </a:lnTo>
                <a:lnTo>
                  <a:pt x="207007" y="256245"/>
                </a:lnTo>
                <a:lnTo>
                  <a:pt x="231365" y="177219"/>
                </a:lnTo>
                <a:lnTo>
                  <a:pt x="255724" y="79183"/>
                </a:lnTo>
                <a:lnTo>
                  <a:pt x="267910" y="45247"/>
                </a:lnTo>
                <a:lnTo>
                  <a:pt x="270957" y="15082"/>
                </a:lnTo>
                <a:lnTo>
                  <a:pt x="270957" y="3770"/>
                </a:lnTo>
                <a:lnTo>
                  <a:pt x="283143" y="0"/>
                </a:lnTo>
                <a:lnTo>
                  <a:pt x="301421" y="3770"/>
                </a:lnTo>
                <a:lnTo>
                  <a:pt x="307514" y="0"/>
                </a:lnTo>
                <a:lnTo>
                  <a:pt x="331886" y="11311"/>
                </a:lnTo>
                <a:lnTo>
                  <a:pt x="343945" y="26394"/>
                </a:lnTo>
                <a:lnTo>
                  <a:pt x="346991" y="37706"/>
                </a:lnTo>
                <a:lnTo>
                  <a:pt x="368317" y="37706"/>
                </a:lnTo>
                <a:lnTo>
                  <a:pt x="395735" y="64100"/>
                </a:lnTo>
                <a:lnTo>
                  <a:pt x="398781" y="98036"/>
                </a:lnTo>
                <a:lnTo>
                  <a:pt x="395735" y="113118"/>
                </a:lnTo>
                <a:lnTo>
                  <a:pt x="392688" y="169677"/>
                </a:lnTo>
                <a:lnTo>
                  <a:pt x="401828" y="188373"/>
                </a:lnTo>
                <a:lnTo>
                  <a:pt x="438385" y="210997"/>
                </a:lnTo>
                <a:lnTo>
                  <a:pt x="484082" y="214768"/>
                </a:lnTo>
                <a:lnTo>
                  <a:pt x="514547" y="210997"/>
                </a:lnTo>
                <a:lnTo>
                  <a:pt x="538791" y="214768"/>
                </a:lnTo>
                <a:lnTo>
                  <a:pt x="587535" y="233621"/>
                </a:lnTo>
                <a:lnTo>
                  <a:pt x="599721" y="256245"/>
                </a:lnTo>
                <a:lnTo>
                  <a:pt x="657603" y="244933"/>
                </a:lnTo>
                <a:lnTo>
                  <a:pt x="678929" y="256245"/>
                </a:lnTo>
                <a:lnTo>
                  <a:pt x="688068" y="263786"/>
                </a:lnTo>
                <a:lnTo>
                  <a:pt x="718406" y="267556"/>
                </a:lnTo>
                <a:lnTo>
                  <a:pt x="733638" y="263786"/>
                </a:lnTo>
                <a:lnTo>
                  <a:pt x="751917" y="252474"/>
                </a:lnTo>
                <a:lnTo>
                  <a:pt x="770196" y="252474"/>
                </a:lnTo>
                <a:lnTo>
                  <a:pt x="788474" y="256245"/>
                </a:lnTo>
                <a:lnTo>
                  <a:pt x="803707" y="252474"/>
                </a:lnTo>
                <a:lnTo>
                  <a:pt x="818939" y="252474"/>
                </a:lnTo>
                <a:lnTo>
                  <a:pt x="828078" y="256245"/>
                </a:lnTo>
                <a:lnTo>
                  <a:pt x="843311" y="260015"/>
                </a:lnTo>
                <a:lnTo>
                  <a:pt x="858543" y="263786"/>
                </a:lnTo>
                <a:lnTo>
                  <a:pt x="870729" y="263786"/>
                </a:lnTo>
                <a:lnTo>
                  <a:pt x="888881" y="256245"/>
                </a:lnTo>
                <a:lnTo>
                  <a:pt x="1150749" y="331657"/>
                </a:lnTo>
                <a:lnTo>
                  <a:pt x="1153796" y="350510"/>
                </a:lnTo>
                <a:lnTo>
                  <a:pt x="1165982" y="373134"/>
                </a:lnTo>
                <a:lnTo>
                  <a:pt x="1178167" y="376904"/>
                </a:lnTo>
                <a:lnTo>
                  <a:pt x="1193400" y="391987"/>
                </a:lnTo>
                <a:lnTo>
                  <a:pt x="1196446" y="422152"/>
                </a:lnTo>
                <a:lnTo>
                  <a:pt x="1132470" y="546425"/>
                </a:lnTo>
                <a:lnTo>
                  <a:pt x="1120285" y="561508"/>
                </a:lnTo>
                <a:lnTo>
                  <a:pt x="1117238" y="576590"/>
                </a:lnTo>
                <a:lnTo>
                  <a:pt x="1105052" y="595443"/>
                </a:lnTo>
                <a:lnTo>
                  <a:pt x="1083727" y="606755"/>
                </a:lnTo>
                <a:lnTo>
                  <a:pt x="1053389" y="670856"/>
                </a:lnTo>
                <a:lnTo>
                  <a:pt x="1044250" y="697093"/>
                </a:lnTo>
                <a:lnTo>
                  <a:pt x="1050343" y="712175"/>
                </a:lnTo>
                <a:lnTo>
                  <a:pt x="1071541" y="723487"/>
                </a:lnTo>
                <a:lnTo>
                  <a:pt x="1080681" y="742340"/>
                </a:lnTo>
                <a:lnTo>
                  <a:pt x="1074588" y="753652"/>
                </a:lnTo>
                <a:lnTo>
                  <a:pt x="1074588" y="761193"/>
                </a:lnTo>
                <a:lnTo>
                  <a:pt x="1068495" y="764964"/>
                </a:lnTo>
                <a:lnTo>
                  <a:pt x="1068495" y="791358"/>
                </a:lnTo>
                <a:lnTo>
                  <a:pt x="1047297" y="821523"/>
                </a:lnTo>
                <a:lnTo>
                  <a:pt x="974181" y="1232207"/>
                </a:lnTo>
                <a:lnTo>
                  <a:pt x="575349" y="1115475"/>
                </a:lnTo>
                <a:lnTo>
                  <a:pt x="18266" y="926944"/>
                </a:lnTo>
              </a:path>
            </a:pathLst>
          </a:custGeom>
          <a:ln w="141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3" name="bk object 23"/>
          <p:cNvSpPr/>
          <p:nvPr/>
        </p:nvSpPr>
        <p:spPr>
          <a:xfrm>
            <a:off x="1425283" y="1838721"/>
            <a:ext cx="1583267" cy="2510155"/>
          </a:xfrm>
          <a:custGeom>
            <a:avLst/>
            <a:gdLst/>
            <a:ahLst/>
            <a:cxnLst/>
            <a:rect l="l" t="t" r="r" b="b"/>
            <a:pathLst>
              <a:path w="1187450" h="2510154">
                <a:moveTo>
                  <a:pt x="1164612" y="2129143"/>
                </a:moveTo>
                <a:lnTo>
                  <a:pt x="560180" y="2129143"/>
                </a:lnTo>
                <a:lnTo>
                  <a:pt x="596738" y="2170620"/>
                </a:lnTo>
                <a:lnTo>
                  <a:pt x="611970" y="2200785"/>
                </a:lnTo>
                <a:lnTo>
                  <a:pt x="630122" y="2223251"/>
                </a:lnTo>
                <a:lnTo>
                  <a:pt x="660586" y="2306205"/>
                </a:lnTo>
                <a:lnTo>
                  <a:pt x="663633" y="2381617"/>
                </a:lnTo>
                <a:lnTo>
                  <a:pt x="660586" y="2389158"/>
                </a:lnTo>
                <a:lnTo>
                  <a:pt x="663633" y="2408012"/>
                </a:lnTo>
                <a:lnTo>
                  <a:pt x="669726" y="2408012"/>
                </a:lnTo>
                <a:lnTo>
                  <a:pt x="672772" y="2415553"/>
                </a:lnTo>
                <a:lnTo>
                  <a:pt x="669726" y="2419323"/>
                </a:lnTo>
                <a:lnTo>
                  <a:pt x="666679" y="2430635"/>
                </a:lnTo>
                <a:lnTo>
                  <a:pt x="669726" y="2449488"/>
                </a:lnTo>
                <a:lnTo>
                  <a:pt x="672772" y="2457030"/>
                </a:lnTo>
                <a:lnTo>
                  <a:pt x="1035047" y="2502120"/>
                </a:lnTo>
                <a:lnTo>
                  <a:pt x="1059419" y="2505891"/>
                </a:lnTo>
                <a:lnTo>
                  <a:pt x="1065512" y="2509661"/>
                </a:lnTo>
                <a:lnTo>
                  <a:pt x="1080744" y="2494579"/>
                </a:lnTo>
                <a:lnTo>
                  <a:pt x="1083791" y="2479496"/>
                </a:lnTo>
                <a:lnTo>
                  <a:pt x="1089883" y="2468341"/>
                </a:lnTo>
                <a:lnTo>
                  <a:pt x="1086837" y="2457030"/>
                </a:lnTo>
                <a:lnTo>
                  <a:pt x="1065512" y="2434406"/>
                </a:lnTo>
                <a:lnTo>
                  <a:pt x="1059419" y="2423094"/>
                </a:lnTo>
                <a:lnTo>
                  <a:pt x="1065512" y="2392929"/>
                </a:lnTo>
                <a:lnTo>
                  <a:pt x="1068558" y="2381617"/>
                </a:lnTo>
                <a:lnTo>
                  <a:pt x="1062465" y="2362764"/>
                </a:lnTo>
                <a:lnTo>
                  <a:pt x="1065512" y="2351452"/>
                </a:lnTo>
                <a:lnTo>
                  <a:pt x="1080744" y="2351452"/>
                </a:lnTo>
                <a:lnTo>
                  <a:pt x="1111209" y="2306205"/>
                </a:lnTo>
                <a:lnTo>
                  <a:pt x="1120348" y="2242104"/>
                </a:lnTo>
                <a:lnTo>
                  <a:pt x="1138627" y="2215867"/>
                </a:lnTo>
                <a:lnTo>
                  <a:pt x="1159825" y="2204555"/>
                </a:lnTo>
                <a:lnTo>
                  <a:pt x="1178104" y="2185702"/>
                </a:lnTo>
                <a:lnTo>
                  <a:pt x="1185720" y="2185702"/>
                </a:lnTo>
                <a:lnTo>
                  <a:pt x="1187243" y="2181931"/>
                </a:lnTo>
                <a:lnTo>
                  <a:pt x="1184197" y="2163078"/>
                </a:lnTo>
                <a:lnTo>
                  <a:pt x="1175057" y="2147996"/>
                </a:lnTo>
                <a:lnTo>
                  <a:pt x="1165918" y="2140455"/>
                </a:lnTo>
                <a:lnTo>
                  <a:pt x="1164612" y="2129143"/>
                </a:lnTo>
                <a:close/>
              </a:path>
              <a:path w="1187450" h="2510154">
                <a:moveTo>
                  <a:pt x="1185720" y="2185702"/>
                </a:moveTo>
                <a:lnTo>
                  <a:pt x="1178104" y="2185702"/>
                </a:lnTo>
                <a:lnTo>
                  <a:pt x="1184197" y="2189473"/>
                </a:lnTo>
                <a:lnTo>
                  <a:pt x="1185720" y="2185702"/>
                </a:lnTo>
                <a:close/>
              </a:path>
              <a:path w="1187450" h="2510154">
                <a:moveTo>
                  <a:pt x="127862" y="1024980"/>
                </a:moveTo>
                <a:lnTo>
                  <a:pt x="118723" y="1024980"/>
                </a:lnTo>
                <a:lnTo>
                  <a:pt x="115689" y="1062686"/>
                </a:lnTo>
                <a:lnTo>
                  <a:pt x="109596" y="1066456"/>
                </a:lnTo>
                <a:lnTo>
                  <a:pt x="112642" y="1085310"/>
                </a:lnTo>
                <a:lnTo>
                  <a:pt x="106549" y="1096621"/>
                </a:lnTo>
                <a:lnTo>
                  <a:pt x="106549" y="1175804"/>
                </a:lnTo>
                <a:lnTo>
                  <a:pt x="115689" y="1202199"/>
                </a:lnTo>
                <a:lnTo>
                  <a:pt x="136989" y="1228593"/>
                </a:lnTo>
                <a:lnTo>
                  <a:pt x="161348" y="1239748"/>
                </a:lnTo>
                <a:lnTo>
                  <a:pt x="173521" y="1254830"/>
                </a:lnTo>
                <a:lnTo>
                  <a:pt x="170487" y="1292537"/>
                </a:lnTo>
                <a:lnTo>
                  <a:pt x="152221" y="1315160"/>
                </a:lnTo>
                <a:lnTo>
                  <a:pt x="143082" y="1318931"/>
                </a:lnTo>
                <a:lnTo>
                  <a:pt x="136989" y="1330243"/>
                </a:lnTo>
                <a:lnTo>
                  <a:pt x="133955" y="1386802"/>
                </a:lnTo>
                <a:lnTo>
                  <a:pt x="164394" y="1447132"/>
                </a:lnTo>
                <a:lnTo>
                  <a:pt x="167441" y="1465985"/>
                </a:lnTo>
                <a:lnTo>
                  <a:pt x="176567" y="1488452"/>
                </a:lnTo>
                <a:lnTo>
                  <a:pt x="179614" y="1518617"/>
                </a:lnTo>
                <a:lnTo>
                  <a:pt x="225285" y="1616653"/>
                </a:lnTo>
                <a:lnTo>
                  <a:pt x="243551" y="1635506"/>
                </a:lnTo>
                <a:lnTo>
                  <a:pt x="240505" y="1658130"/>
                </a:lnTo>
                <a:lnTo>
                  <a:pt x="237458" y="1658130"/>
                </a:lnTo>
                <a:lnTo>
                  <a:pt x="231365" y="1665671"/>
                </a:lnTo>
                <a:lnTo>
                  <a:pt x="234412" y="1692065"/>
                </a:lnTo>
                <a:lnTo>
                  <a:pt x="252678" y="1699606"/>
                </a:lnTo>
                <a:lnTo>
                  <a:pt x="258771" y="1729614"/>
                </a:lnTo>
                <a:lnTo>
                  <a:pt x="252678" y="1740926"/>
                </a:lnTo>
                <a:lnTo>
                  <a:pt x="249632" y="1767320"/>
                </a:lnTo>
                <a:lnTo>
                  <a:pt x="243551" y="1808797"/>
                </a:lnTo>
                <a:lnTo>
                  <a:pt x="234412" y="1820109"/>
                </a:lnTo>
                <a:lnTo>
                  <a:pt x="231365" y="1838962"/>
                </a:lnTo>
                <a:lnTo>
                  <a:pt x="249632" y="1861586"/>
                </a:lnTo>
                <a:lnTo>
                  <a:pt x="277037" y="1884210"/>
                </a:lnTo>
                <a:lnTo>
                  <a:pt x="298350" y="1884210"/>
                </a:lnTo>
                <a:lnTo>
                  <a:pt x="368380" y="1921916"/>
                </a:lnTo>
                <a:lnTo>
                  <a:pt x="392752" y="1929457"/>
                </a:lnTo>
                <a:lnTo>
                  <a:pt x="414077" y="1952081"/>
                </a:lnTo>
                <a:lnTo>
                  <a:pt x="429309" y="2000942"/>
                </a:lnTo>
                <a:lnTo>
                  <a:pt x="456600" y="2031107"/>
                </a:lnTo>
                <a:lnTo>
                  <a:pt x="477926" y="2042419"/>
                </a:lnTo>
                <a:lnTo>
                  <a:pt x="514483" y="2046189"/>
                </a:lnTo>
                <a:lnTo>
                  <a:pt x="529716" y="2065042"/>
                </a:lnTo>
                <a:lnTo>
                  <a:pt x="526669" y="2080125"/>
                </a:lnTo>
                <a:lnTo>
                  <a:pt x="532762" y="2091437"/>
                </a:lnTo>
                <a:lnTo>
                  <a:pt x="523623" y="2114060"/>
                </a:lnTo>
                <a:lnTo>
                  <a:pt x="538855" y="2132913"/>
                </a:lnTo>
                <a:lnTo>
                  <a:pt x="560180" y="2129143"/>
                </a:lnTo>
                <a:lnTo>
                  <a:pt x="1164612" y="2129143"/>
                </a:lnTo>
                <a:lnTo>
                  <a:pt x="1162872" y="2114060"/>
                </a:lnTo>
                <a:lnTo>
                  <a:pt x="1156906" y="2095207"/>
                </a:lnTo>
                <a:lnTo>
                  <a:pt x="1156906" y="2072584"/>
                </a:lnTo>
                <a:lnTo>
                  <a:pt x="1144720" y="2046189"/>
                </a:lnTo>
                <a:lnTo>
                  <a:pt x="1144720" y="1989630"/>
                </a:lnTo>
                <a:lnTo>
                  <a:pt x="652301" y="1096621"/>
                </a:lnTo>
                <a:lnTo>
                  <a:pt x="158301" y="1096621"/>
                </a:lnTo>
                <a:lnTo>
                  <a:pt x="136989" y="1077768"/>
                </a:lnTo>
                <a:lnTo>
                  <a:pt x="133955" y="1066456"/>
                </a:lnTo>
                <a:lnTo>
                  <a:pt x="133955" y="1036292"/>
                </a:lnTo>
                <a:lnTo>
                  <a:pt x="127862" y="1024980"/>
                </a:lnTo>
                <a:close/>
              </a:path>
              <a:path w="1187450" h="2510154">
                <a:moveTo>
                  <a:pt x="579616" y="964807"/>
                </a:moveTo>
                <a:lnTo>
                  <a:pt x="149175" y="964807"/>
                </a:lnTo>
                <a:lnTo>
                  <a:pt x="152221" y="968577"/>
                </a:lnTo>
                <a:lnTo>
                  <a:pt x="149175" y="998585"/>
                </a:lnTo>
                <a:lnTo>
                  <a:pt x="152221" y="1024980"/>
                </a:lnTo>
                <a:lnTo>
                  <a:pt x="164394" y="1066456"/>
                </a:lnTo>
                <a:lnTo>
                  <a:pt x="164394" y="1085310"/>
                </a:lnTo>
                <a:lnTo>
                  <a:pt x="158301" y="1096621"/>
                </a:lnTo>
                <a:lnTo>
                  <a:pt x="652301" y="1096621"/>
                </a:lnTo>
                <a:lnTo>
                  <a:pt x="579616" y="964807"/>
                </a:lnTo>
                <a:close/>
              </a:path>
              <a:path w="1187450" h="2510154">
                <a:moveTo>
                  <a:pt x="115689" y="0"/>
                </a:moveTo>
                <a:lnTo>
                  <a:pt x="109596" y="11311"/>
                </a:lnTo>
                <a:lnTo>
                  <a:pt x="97423" y="41476"/>
                </a:lnTo>
                <a:lnTo>
                  <a:pt x="109596" y="71641"/>
                </a:lnTo>
                <a:lnTo>
                  <a:pt x="103503" y="135742"/>
                </a:lnTo>
                <a:lnTo>
                  <a:pt x="91330" y="165907"/>
                </a:lnTo>
                <a:lnTo>
                  <a:pt x="79157" y="177219"/>
                </a:lnTo>
                <a:lnTo>
                  <a:pt x="76110" y="203613"/>
                </a:lnTo>
                <a:lnTo>
                  <a:pt x="73064" y="218695"/>
                </a:lnTo>
                <a:lnTo>
                  <a:pt x="21312" y="290180"/>
                </a:lnTo>
                <a:lnTo>
                  <a:pt x="3046" y="331657"/>
                </a:lnTo>
                <a:lnTo>
                  <a:pt x="3046" y="354281"/>
                </a:lnTo>
                <a:lnTo>
                  <a:pt x="0" y="361822"/>
                </a:lnTo>
                <a:lnTo>
                  <a:pt x="3046" y="391987"/>
                </a:lnTo>
                <a:lnTo>
                  <a:pt x="9126" y="414611"/>
                </a:lnTo>
                <a:lnTo>
                  <a:pt x="18266" y="425922"/>
                </a:lnTo>
                <a:lnTo>
                  <a:pt x="21312" y="437234"/>
                </a:lnTo>
                <a:lnTo>
                  <a:pt x="24358" y="452317"/>
                </a:lnTo>
                <a:lnTo>
                  <a:pt x="39578" y="497407"/>
                </a:lnTo>
                <a:lnTo>
                  <a:pt x="42625" y="550196"/>
                </a:lnTo>
                <a:lnTo>
                  <a:pt x="42625" y="561508"/>
                </a:lnTo>
                <a:lnTo>
                  <a:pt x="27392" y="584131"/>
                </a:lnTo>
                <a:lnTo>
                  <a:pt x="15219" y="636920"/>
                </a:lnTo>
                <a:lnTo>
                  <a:pt x="18266" y="655773"/>
                </a:lnTo>
                <a:lnTo>
                  <a:pt x="24358" y="678397"/>
                </a:lnTo>
                <a:lnTo>
                  <a:pt x="12173" y="701021"/>
                </a:lnTo>
                <a:lnTo>
                  <a:pt x="33485" y="772505"/>
                </a:lnTo>
                <a:lnTo>
                  <a:pt x="45658" y="802670"/>
                </a:lnTo>
                <a:lnTo>
                  <a:pt x="73064" y="840376"/>
                </a:lnTo>
                <a:lnTo>
                  <a:pt x="73064" y="923330"/>
                </a:lnTo>
                <a:lnTo>
                  <a:pt x="63924" y="949724"/>
                </a:lnTo>
                <a:lnTo>
                  <a:pt x="85237" y="961036"/>
                </a:lnTo>
                <a:lnTo>
                  <a:pt x="106549" y="998585"/>
                </a:lnTo>
                <a:lnTo>
                  <a:pt x="127862" y="1009897"/>
                </a:lnTo>
                <a:lnTo>
                  <a:pt x="130908" y="998585"/>
                </a:lnTo>
                <a:lnTo>
                  <a:pt x="133955" y="983660"/>
                </a:lnTo>
                <a:lnTo>
                  <a:pt x="149175" y="964807"/>
                </a:lnTo>
                <a:lnTo>
                  <a:pt x="579616" y="964807"/>
                </a:lnTo>
                <a:lnTo>
                  <a:pt x="529716" y="874312"/>
                </a:lnTo>
                <a:lnTo>
                  <a:pt x="672772" y="188530"/>
                </a:lnTo>
                <a:lnTo>
                  <a:pt x="115689" y="0"/>
                </a:lnTo>
                <a:close/>
              </a:path>
            </a:pathLst>
          </a:custGeom>
          <a:solidFill>
            <a:srgbClr val="B5006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4" name="bk object 24"/>
          <p:cNvSpPr/>
          <p:nvPr/>
        </p:nvSpPr>
        <p:spPr>
          <a:xfrm>
            <a:off x="1425283" y="1838721"/>
            <a:ext cx="1583267" cy="2510155"/>
          </a:xfrm>
          <a:custGeom>
            <a:avLst/>
            <a:gdLst/>
            <a:ahLst/>
            <a:cxnLst/>
            <a:rect l="l" t="t" r="r" b="b"/>
            <a:pathLst>
              <a:path w="1187450" h="2510154">
                <a:moveTo>
                  <a:pt x="1035047" y="2502120"/>
                </a:moveTo>
                <a:lnTo>
                  <a:pt x="672772" y="2457030"/>
                </a:lnTo>
                <a:lnTo>
                  <a:pt x="669726" y="2449488"/>
                </a:lnTo>
                <a:lnTo>
                  <a:pt x="666679" y="2430635"/>
                </a:lnTo>
                <a:lnTo>
                  <a:pt x="669726" y="2419323"/>
                </a:lnTo>
                <a:lnTo>
                  <a:pt x="672772" y="2415553"/>
                </a:lnTo>
                <a:lnTo>
                  <a:pt x="669726" y="2408012"/>
                </a:lnTo>
                <a:lnTo>
                  <a:pt x="663633" y="2408012"/>
                </a:lnTo>
                <a:lnTo>
                  <a:pt x="660586" y="2389158"/>
                </a:lnTo>
                <a:lnTo>
                  <a:pt x="663633" y="2381617"/>
                </a:lnTo>
                <a:lnTo>
                  <a:pt x="660586" y="2306205"/>
                </a:lnTo>
                <a:lnTo>
                  <a:pt x="630122" y="2223251"/>
                </a:lnTo>
                <a:lnTo>
                  <a:pt x="611970" y="2200785"/>
                </a:lnTo>
                <a:lnTo>
                  <a:pt x="596738" y="2170620"/>
                </a:lnTo>
                <a:lnTo>
                  <a:pt x="560180" y="2129143"/>
                </a:lnTo>
                <a:lnTo>
                  <a:pt x="538855" y="2132913"/>
                </a:lnTo>
                <a:lnTo>
                  <a:pt x="523623" y="2114060"/>
                </a:lnTo>
                <a:lnTo>
                  <a:pt x="532762" y="2091437"/>
                </a:lnTo>
                <a:lnTo>
                  <a:pt x="526669" y="2080125"/>
                </a:lnTo>
                <a:lnTo>
                  <a:pt x="529716" y="2065042"/>
                </a:lnTo>
                <a:lnTo>
                  <a:pt x="514483" y="2046189"/>
                </a:lnTo>
                <a:lnTo>
                  <a:pt x="477926" y="2042419"/>
                </a:lnTo>
                <a:lnTo>
                  <a:pt x="456600" y="2031107"/>
                </a:lnTo>
                <a:lnTo>
                  <a:pt x="429309" y="2000942"/>
                </a:lnTo>
                <a:lnTo>
                  <a:pt x="414077" y="1952081"/>
                </a:lnTo>
                <a:lnTo>
                  <a:pt x="392752" y="1929457"/>
                </a:lnTo>
                <a:lnTo>
                  <a:pt x="368380" y="1921916"/>
                </a:lnTo>
                <a:lnTo>
                  <a:pt x="298350" y="1884210"/>
                </a:lnTo>
                <a:lnTo>
                  <a:pt x="277037" y="1884210"/>
                </a:lnTo>
                <a:lnTo>
                  <a:pt x="249632" y="1861586"/>
                </a:lnTo>
                <a:lnTo>
                  <a:pt x="231365" y="1838962"/>
                </a:lnTo>
                <a:lnTo>
                  <a:pt x="234412" y="1820109"/>
                </a:lnTo>
                <a:lnTo>
                  <a:pt x="243551" y="1808797"/>
                </a:lnTo>
                <a:lnTo>
                  <a:pt x="249632" y="1767320"/>
                </a:lnTo>
                <a:lnTo>
                  <a:pt x="252678" y="1740926"/>
                </a:lnTo>
                <a:lnTo>
                  <a:pt x="258771" y="1729614"/>
                </a:lnTo>
                <a:lnTo>
                  <a:pt x="252678" y="1699606"/>
                </a:lnTo>
                <a:lnTo>
                  <a:pt x="234412" y="1692065"/>
                </a:lnTo>
                <a:lnTo>
                  <a:pt x="231365" y="1665671"/>
                </a:lnTo>
                <a:lnTo>
                  <a:pt x="237458" y="1658130"/>
                </a:lnTo>
                <a:lnTo>
                  <a:pt x="240505" y="1658130"/>
                </a:lnTo>
                <a:lnTo>
                  <a:pt x="243551" y="1635506"/>
                </a:lnTo>
                <a:lnTo>
                  <a:pt x="225285" y="1616653"/>
                </a:lnTo>
                <a:lnTo>
                  <a:pt x="179614" y="1518617"/>
                </a:lnTo>
                <a:lnTo>
                  <a:pt x="176567" y="1488452"/>
                </a:lnTo>
                <a:lnTo>
                  <a:pt x="167441" y="1465985"/>
                </a:lnTo>
                <a:lnTo>
                  <a:pt x="164394" y="1447132"/>
                </a:lnTo>
                <a:lnTo>
                  <a:pt x="133955" y="1386802"/>
                </a:lnTo>
                <a:lnTo>
                  <a:pt x="136989" y="1330243"/>
                </a:lnTo>
                <a:lnTo>
                  <a:pt x="143082" y="1318931"/>
                </a:lnTo>
                <a:lnTo>
                  <a:pt x="152221" y="1315160"/>
                </a:lnTo>
                <a:lnTo>
                  <a:pt x="170487" y="1292537"/>
                </a:lnTo>
                <a:lnTo>
                  <a:pt x="173521" y="1254830"/>
                </a:lnTo>
                <a:lnTo>
                  <a:pt x="161348" y="1239748"/>
                </a:lnTo>
                <a:lnTo>
                  <a:pt x="136989" y="1228593"/>
                </a:lnTo>
                <a:lnTo>
                  <a:pt x="115689" y="1202199"/>
                </a:lnTo>
                <a:lnTo>
                  <a:pt x="106549" y="1175804"/>
                </a:lnTo>
                <a:lnTo>
                  <a:pt x="106549" y="1096621"/>
                </a:lnTo>
                <a:lnTo>
                  <a:pt x="112642" y="1085310"/>
                </a:lnTo>
                <a:lnTo>
                  <a:pt x="109596" y="1066456"/>
                </a:lnTo>
                <a:lnTo>
                  <a:pt x="115689" y="1062686"/>
                </a:lnTo>
                <a:lnTo>
                  <a:pt x="118723" y="1024980"/>
                </a:lnTo>
                <a:lnTo>
                  <a:pt x="127862" y="1024980"/>
                </a:lnTo>
                <a:lnTo>
                  <a:pt x="133955" y="1036292"/>
                </a:lnTo>
                <a:lnTo>
                  <a:pt x="133955" y="1066456"/>
                </a:lnTo>
                <a:lnTo>
                  <a:pt x="136989" y="1077768"/>
                </a:lnTo>
                <a:lnTo>
                  <a:pt x="158301" y="1096621"/>
                </a:lnTo>
                <a:lnTo>
                  <a:pt x="164394" y="1085310"/>
                </a:lnTo>
                <a:lnTo>
                  <a:pt x="164394" y="1066456"/>
                </a:lnTo>
                <a:lnTo>
                  <a:pt x="152221" y="1024980"/>
                </a:lnTo>
                <a:lnTo>
                  <a:pt x="149175" y="998585"/>
                </a:lnTo>
                <a:lnTo>
                  <a:pt x="152221" y="968577"/>
                </a:lnTo>
                <a:lnTo>
                  <a:pt x="149175" y="964807"/>
                </a:lnTo>
                <a:lnTo>
                  <a:pt x="133955" y="983660"/>
                </a:lnTo>
                <a:lnTo>
                  <a:pt x="130908" y="998585"/>
                </a:lnTo>
                <a:lnTo>
                  <a:pt x="127862" y="1009897"/>
                </a:lnTo>
                <a:lnTo>
                  <a:pt x="106549" y="998585"/>
                </a:lnTo>
                <a:lnTo>
                  <a:pt x="85237" y="961036"/>
                </a:lnTo>
                <a:lnTo>
                  <a:pt x="63924" y="949724"/>
                </a:lnTo>
                <a:lnTo>
                  <a:pt x="73064" y="923330"/>
                </a:lnTo>
                <a:lnTo>
                  <a:pt x="73064" y="840376"/>
                </a:lnTo>
                <a:lnTo>
                  <a:pt x="45658" y="802670"/>
                </a:lnTo>
                <a:lnTo>
                  <a:pt x="33485" y="772505"/>
                </a:lnTo>
                <a:lnTo>
                  <a:pt x="12173" y="701021"/>
                </a:lnTo>
                <a:lnTo>
                  <a:pt x="24358" y="678397"/>
                </a:lnTo>
                <a:lnTo>
                  <a:pt x="18266" y="655773"/>
                </a:lnTo>
                <a:lnTo>
                  <a:pt x="15219" y="636920"/>
                </a:lnTo>
                <a:lnTo>
                  <a:pt x="27392" y="584131"/>
                </a:lnTo>
                <a:lnTo>
                  <a:pt x="42625" y="561508"/>
                </a:lnTo>
                <a:lnTo>
                  <a:pt x="42625" y="550196"/>
                </a:lnTo>
                <a:lnTo>
                  <a:pt x="39578" y="497407"/>
                </a:lnTo>
                <a:lnTo>
                  <a:pt x="24358" y="452317"/>
                </a:lnTo>
                <a:lnTo>
                  <a:pt x="21312" y="437234"/>
                </a:lnTo>
                <a:lnTo>
                  <a:pt x="18266" y="425922"/>
                </a:lnTo>
                <a:lnTo>
                  <a:pt x="9126" y="414611"/>
                </a:lnTo>
                <a:lnTo>
                  <a:pt x="3046" y="391987"/>
                </a:lnTo>
                <a:lnTo>
                  <a:pt x="0" y="361822"/>
                </a:lnTo>
                <a:lnTo>
                  <a:pt x="3046" y="354281"/>
                </a:lnTo>
                <a:lnTo>
                  <a:pt x="3046" y="331657"/>
                </a:lnTo>
                <a:lnTo>
                  <a:pt x="21312" y="290180"/>
                </a:lnTo>
                <a:lnTo>
                  <a:pt x="73064" y="218695"/>
                </a:lnTo>
                <a:lnTo>
                  <a:pt x="76110" y="203613"/>
                </a:lnTo>
                <a:lnTo>
                  <a:pt x="79157" y="177219"/>
                </a:lnTo>
                <a:lnTo>
                  <a:pt x="91330" y="165907"/>
                </a:lnTo>
                <a:lnTo>
                  <a:pt x="103503" y="135742"/>
                </a:lnTo>
                <a:lnTo>
                  <a:pt x="109596" y="71641"/>
                </a:lnTo>
                <a:lnTo>
                  <a:pt x="97423" y="41476"/>
                </a:lnTo>
                <a:lnTo>
                  <a:pt x="109596" y="11311"/>
                </a:lnTo>
                <a:lnTo>
                  <a:pt x="115689" y="0"/>
                </a:lnTo>
                <a:lnTo>
                  <a:pt x="672772" y="188530"/>
                </a:lnTo>
                <a:lnTo>
                  <a:pt x="529716" y="874312"/>
                </a:lnTo>
                <a:lnTo>
                  <a:pt x="1144720" y="1989630"/>
                </a:lnTo>
                <a:lnTo>
                  <a:pt x="1144720" y="2023565"/>
                </a:lnTo>
                <a:lnTo>
                  <a:pt x="1144720" y="2034877"/>
                </a:lnTo>
                <a:lnTo>
                  <a:pt x="1144720" y="2046189"/>
                </a:lnTo>
                <a:lnTo>
                  <a:pt x="1156906" y="2072584"/>
                </a:lnTo>
                <a:lnTo>
                  <a:pt x="1156906" y="2095207"/>
                </a:lnTo>
                <a:lnTo>
                  <a:pt x="1162872" y="2114060"/>
                </a:lnTo>
                <a:lnTo>
                  <a:pt x="1165918" y="2140455"/>
                </a:lnTo>
                <a:lnTo>
                  <a:pt x="1175057" y="2147996"/>
                </a:lnTo>
                <a:lnTo>
                  <a:pt x="1184197" y="2163078"/>
                </a:lnTo>
                <a:lnTo>
                  <a:pt x="1187243" y="2181931"/>
                </a:lnTo>
                <a:lnTo>
                  <a:pt x="1184197" y="2189473"/>
                </a:lnTo>
                <a:lnTo>
                  <a:pt x="1178104" y="2185702"/>
                </a:lnTo>
                <a:lnTo>
                  <a:pt x="1159825" y="2204555"/>
                </a:lnTo>
                <a:lnTo>
                  <a:pt x="1138627" y="2215867"/>
                </a:lnTo>
                <a:lnTo>
                  <a:pt x="1120348" y="2242104"/>
                </a:lnTo>
                <a:lnTo>
                  <a:pt x="1111209" y="2306205"/>
                </a:lnTo>
                <a:lnTo>
                  <a:pt x="1080744" y="2351452"/>
                </a:lnTo>
                <a:lnTo>
                  <a:pt x="1065512" y="2351452"/>
                </a:lnTo>
                <a:lnTo>
                  <a:pt x="1062465" y="2362764"/>
                </a:lnTo>
                <a:lnTo>
                  <a:pt x="1068558" y="2381617"/>
                </a:lnTo>
                <a:lnTo>
                  <a:pt x="1065512" y="2392929"/>
                </a:lnTo>
                <a:lnTo>
                  <a:pt x="1059419" y="2423094"/>
                </a:lnTo>
                <a:lnTo>
                  <a:pt x="1065512" y="2434406"/>
                </a:lnTo>
                <a:lnTo>
                  <a:pt x="1086837" y="2457030"/>
                </a:lnTo>
                <a:lnTo>
                  <a:pt x="1089883" y="2468341"/>
                </a:lnTo>
                <a:lnTo>
                  <a:pt x="1083791" y="2479496"/>
                </a:lnTo>
                <a:lnTo>
                  <a:pt x="1080744" y="2494579"/>
                </a:lnTo>
                <a:lnTo>
                  <a:pt x="1065512" y="2509661"/>
                </a:lnTo>
                <a:lnTo>
                  <a:pt x="1059419" y="2505891"/>
                </a:lnTo>
                <a:lnTo>
                  <a:pt x="1035047" y="2502120"/>
                </a:lnTo>
              </a:path>
            </a:pathLst>
          </a:custGeom>
          <a:ln w="132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bk object 25"/>
          <p:cNvSpPr/>
          <p:nvPr/>
        </p:nvSpPr>
        <p:spPr>
          <a:xfrm>
            <a:off x="2122509" y="554659"/>
            <a:ext cx="5115439" cy="57306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6" name="bk object 26"/>
          <p:cNvSpPr/>
          <p:nvPr/>
        </p:nvSpPr>
        <p:spPr>
          <a:xfrm>
            <a:off x="4469560" y="3775720"/>
            <a:ext cx="2768600" cy="2510155"/>
          </a:xfrm>
          <a:custGeom>
            <a:avLst/>
            <a:gdLst/>
            <a:ahLst/>
            <a:cxnLst/>
            <a:rect l="l" t="t" r="r" b="b"/>
            <a:pathLst>
              <a:path w="2076450" h="2510154">
                <a:moveTo>
                  <a:pt x="1914954" y="704634"/>
                </a:moveTo>
                <a:lnTo>
                  <a:pt x="1905815" y="700863"/>
                </a:lnTo>
                <a:lnTo>
                  <a:pt x="1899722" y="693322"/>
                </a:lnTo>
                <a:lnTo>
                  <a:pt x="1884489" y="689552"/>
                </a:lnTo>
                <a:lnTo>
                  <a:pt x="1811374" y="640534"/>
                </a:lnTo>
                <a:lnTo>
                  <a:pt x="1808328" y="648075"/>
                </a:lnTo>
                <a:lnTo>
                  <a:pt x="1783956" y="655616"/>
                </a:lnTo>
                <a:lnTo>
                  <a:pt x="1750572" y="648075"/>
                </a:lnTo>
                <a:lnTo>
                  <a:pt x="1738386" y="648075"/>
                </a:lnTo>
                <a:lnTo>
                  <a:pt x="1729247" y="651845"/>
                </a:lnTo>
                <a:lnTo>
                  <a:pt x="1701829" y="663157"/>
                </a:lnTo>
                <a:lnTo>
                  <a:pt x="1668318" y="666928"/>
                </a:lnTo>
                <a:lnTo>
                  <a:pt x="1656132" y="670698"/>
                </a:lnTo>
                <a:lnTo>
                  <a:pt x="1634806" y="697093"/>
                </a:lnTo>
                <a:lnTo>
                  <a:pt x="1610435" y="678240"/>
                </a:lnTo>
                <a:lnTo>
                  <a:pt x="1595202" y="666928"/>
                </a:lnTo>
                <a:lnTo>
                  <a:pt x="1595202" y="663157"/>
                </a:lnTo>
                <a:lnTo>
                  <a:pt x="1592156" y="659387"/>
                </a:lnTo>
                <a:lnTo>
                  <a:pt x="1580097" y="655616"/>
                </a:lnTo>
                <a:lnTo>
                  <a:pt x="1574004" y="666928"/>
                </a:lnTo>
                <a:lnTo>
                  <a:pt x="1567911" y="666928"/>
                </a:lnTo>
                <a:lnTo>
                  <a:pt x="1549632" y="659387"/>
                </a:lnTo>
                <a:lnTo>
                  <a:pt x="1546586" y="644304"/>
                </a:lnTo>
                <a:lnTo>
                  <a:pt x="1543540" y="644304"/>
                </a:lnTo>
                <a:lnTo>
                  <a:pt x="1528307" y="655616"/>
                </a:lnTo>
                <a:lnTo>
                  <a:pt x="1516121" y="674469"/>
                </a:lnTo>
                <a:lnTo>
                  <a:pt x="1516121" y="685781"/>
                </a:lnTo>
                <a:lnTo>
                  <a:pt x="1506982" y="697093"/>
                </a:lnTo>
                <a:lnTo>
                  <a:pt x="1500889" y="682010"/>
                </a:lnTo>
                <a:lnTo>
                  <a:pt x="1503936" y="663157"/>
                </a:lnTo>
                <a:lnTo>
                  <a:pt x="1500889" y="651845"/>
                </a:lnTo>
                <a:lnTo>
                  <a:pt x="1488703" y="651845"/>
                </a:lnTo>
                <a:lnTo>
                  <a:pt x="1473471" y="666928"/>
                </a:lnTo>
                <a:lnTo>
                  <a:pt x="1467378" y="666928"/>
                </a:lnTo>
                <a:lnTo>
                  <a:pt x="1430821" y="632992"/>
                </a:lnTo>
                <a:lnTo>
                  <a:pt x="1418635" y="636763"/>
                </a:lnTo>
                <a:lnTo>
                  <a:pt x="1412542" y="663157"/>
                </a:lnTo>
                <a:lnTo>
                  <a:pt x="1385251" y="655616"/>
                </a:lnTo>
                <a:lnTo>
                  <a:pt x="1382204" y="629222"/>
                </a:lnTo>
                <a:lnTo>
                  <a:pt x="1376111" y="629222"/>
                </a:lnTo>
                <a:lnTo>
                  <a:pt x="1360879" y="610369"/>
                </a:lnTo>
                <a:lnTo>
                  <a:pt x="1357832" y="599057"/>
                </a:lnTo>
                <a:lnTo>
                  <a:pt x="1321275" y="595286"/>
                </a:lnTo>
                <a:lnTo>
                  <a:pt x="1309089" y="610369"/>
                </a:lnTo>
                <a:lnTo>
                  <a:pt x="1293857" y="599057"/>
                </a:lnTo>
                <a:lnTo>
                  <a:pt x="1284717" y="583974"/>
                </a:lnTo>
                <a:lnTo>
                  <a:pt x="1272532" y="583974"/>
                </a:lnTo>
                <a:lnTo>
                  <a:pt x="1269485" y="591515"/>
                </a:lnTo>
                <a:lnTo>
                  <a:pt x="1260346" y="591515"/>
                </a:lnTo>
                <a:lnTo>
                  <a:pt x="1245113" y="580204"/>
                </a:lnTo>
                <a:lnTo>
                  <a:pt x="1205636" y="572662"/>
                </a:lnTo>
                <a:lnTo>
                  <a:pt x="1199543" y="568892"/>
                </a:lnTo>
                <a:lnTo>
                  <a:pt x="1193450" y="550039"/>
                </a:lnTo>
                <a:lnTo>
                  <a:pt x="1193450" y="542497"/>
                </a:lnTo>
                <a:lnTo>
                  <a:pt x="1187358" y="527572"/>
                </a:lnTo>
                <a:lnTo>
                  <a:pt x="1172125" y="516260"/>
                </a:lnTo>
                <a:lnTo>
                  <a:pt x="1162986" y="527572"/>
                </a:lnTo>
                <a:lnTo>
                  <a:pt x="1129475" y="531343"/>
                </a:lnTo>
                <a:lnTo>
                  <a:pt x="1120335" y="527572"/>
                </a:lnTo>
                <a:lnTo>
                  <a:pt x="1099010" y="493636"/>
                </a:lnTo>
                <a:lnTo>
                  <a:pt x="1089871" y="482325"/>
                </a:lnTo>
                <a:lnTo>
                  <a:pt x="1074639" y="478554"/>
                </a:lnTo>
                <a:lnTo>
                  <a:pt x="1086824" y="33935"/>
                </a:lnTo>
                <a:lnTo>
                  <a:pt x="639375" y="0"/>
                </a:lnTo>
                <a:lnTo>
                  <a:pt x="630236" y="0"/>
                </a:lnTo>
                <a:lnTo>
                  <a:pt x="563214" y="1043738"/>
                </a:lnTo>
                <a:lnTo>
                  <a:pt x="3046" y="979685"/>
                </a:lnTo>
                <a:lnTo>
                  <a:pt x="0" y="983456"/>
                </a:lnTo>
                <a:lnTo>
                  <a:pt x="3046" y="987226"/>
                </a:lnTo>
                <a:lnTo>
                  <a:pt x="6092" y="994752"/>
                </a:lnTo>
                <a:lnTo>
                  <a:pt x="0" y="1006064"/>
                </a:lnTo>
                <a:lnTo>
                  <a:pt x="6092" y="1024901"/>
                </a:lnTo>
                <a:lnTo>
                  <a:pt x="9139" y="1028672"/>
                </a:lnTo>
                <a:lnTo>
                  <a:pt x="36557" y="1055050"/>
                </a:lnTo>
                <a:lnTo>
                  <a:pt x="45696" y="1077658"/>
                </a:lnTo>
                <a:lnTo>
                  <a:pt x="54836" y="1107808"/>
                </a:lnTo>
                <a:lnTo>
                  <a:pt x="85300" y="1134186"/>
                </a:lnTo>
                <a:lnTo>
                  <a:pt x="170474" y="1262309"/>
                </a:lnTo>
                <a:lnTo>
                  <a:pt x="246636" y="1333903"/>
                </a:lnTo>
                <a:lnTo>
                  <a:pt x="249682" y="1348970"/>
                </a:lnTo>
                <a:lnTo>
                  <a:pt x="255775" y="1364037"/>
                </a:lnTo>
                <a:lnTo>
                  <a:pt x="255775" y="1382890"/>
                </a:lnTo>
                <a:lnTo>
                  <a:pt x="258822" y="1394186"/>
                </a:lnTo>
                <a:lnTo>
                  <a:pt x="277100" y="1428106"/>
                </a:lnTo>
                <a:lnTo>
                  <a:pt x="274054" y="1499701"/>
                </a:lnTo>
                <a:lnTo>
                  <a:pt x="307565" y="1575066"/>
                </a:lnTo>
                <a:lnTo>
                  <a:pt x="414064" y="1676810"/>
                </a:lnTo>
                <a:lnTo>
                  <a:pt x="490226" y="1733322"/>
                </a:lnTo>
                <a:lnTo>
                  <a:pt x="511424" y="1737093"/>
                </a:lnTo>
                <a:lnTo>
                  <a:pt x="523610" y="1725796"/>
                </a:lnTo>
                <a:lnTo>
                  <a:pt x="541889" y="1703188"/>
                </a:lnTo>
                <a:lnTo>
                  <a:pt x="554075" y="1688106"/>
                </a:lnTo>
                <a:lnTo>
                  <a:pt x="587586" y="1597674"/>
                </a:lnTo>
                <a:lnTo>
                  <a:pt x="602818" y="1571295"/>
                </a:lnTo>
                <a:lnTo>
                  <a:pt x="611957" y="1563754"/>
                </a:lnTo>
                <a:lnTo>
                  <a:pt x="639375" y="1571295"/>
                </a:lnTo>
                <a:lnTo>
                  <a:pt x="645468" y="1571295"/>
                </a:lnTo>
                <a:lnTo>
                  <a:pt x="651561" y="1556229"/>
                </a:lnTo>
                <a:lnTo>
                  <a:pt x="657654" y="1544917"/>
                </a:lnTo>
                <a:lnTo>
                  <a:pt x="672887" y="1552458"/>
                </a:lnTo>
                <a:lnTo>
                  <a:pt x="684945" y="1563754"/>
                </a:lnTo>
                <a:lnTo>
                  <a:pt x="727596" y="1571295"/>
                </a:lnTo>
                <a:lnTo>
                  <a:pt x="736735" y="1575066"/>
                </a:lnTo>
                <a:lnTo>
                  <a:pt x="767200" y="1586362"/>
                </a:lnTo>
                <a:lnTo>
                  <a:pt x="779386" y="1578837"/>
                </a:lnTo>
                <a:lnTo>
                  <a:pt x="812897" y="1605215"/>
                </a:lnTo>
                <a:lnTo>
                  <a:pt x="818990" y="1627823"/>
                </a:lnTo>
                <a:lnTo>
                  <a:pt x="828129" y="1627823"/>
                </a:lnTo>
                <a:lnTo>
                  <a:pt x="831176" y="1639119"/>
                </a:lnTo>
                <a:lnTo>
                  <a:pt x="834222" y="1642890"/>
                </a:lnTo>
                <a:lnTo>
                  <a:pt x="849454" y="1650431"/>
                </a:lnTo>
                <a:lnTo>
                  <a:pt x="870653" y="1684335"/>
                </a:lnTo>
                <a:lnTo>
                  <a:pt x="901117" y="1718255"/>
                </a:lnTo>
                <a:lnTo>
                  <a:pt x="919396" y="1748404"/>
                </a:lnTo>
                <a:lnTo>
                  <a:pt x="919396" y="1763471"/>
                </a:lnTo>
                <a:lnTo>
                  <a:pt x="968139" y="1910431"/>
                </a:lnTo>
                <a:lnTo>
                  <a:pt x="974232" y="1936810"/>
                </a:lnTo>
                <a:lnTo>
                  <a:pt x="1029069" y="2012175"/>
                </a:lnTo>
                <a:lnTo>
                  <a:pt x="1032115" y="2031012"/>
                </a:lnTo>
                <a:lnTo>
                  <a:pt x="1068546" y="2076244"/>
                </a:lnTo>
                <a:lnTo>
                  <a:pt x="1077685" y="2083770"/>
                </a:lnTo>
                <a:lnTo>
                  <a:pt x="1092917" y="2106378"/>
                </a:lnTo>
                <a:lnTo>
                  <a:pt x="1099010" y="2121460"/>
                </a:lnTo>
                <a:lnTo>
                  <a:pt x="1095964" y="2166676"/>
                </a:lnTo>
                <a:lnTo>
                  <a:pt x="1105103" y="2185514"/>
                </a:lnTo>
                <a:lnTo>
                  <a:pt x="1111196" y="2242041"/>
                </a:lnTo>
                <a:lnTo>
                  <a:pt x="1123382" y="2257108"/>
                </a:lnTo>
                <a:lnTo>
                  <a:pt x="1159939" y="2347556"/>
                </a:lnTo>
                <a:lnTo>
                  <a:pt x="1162986" y="2377696"/>
                </a:lnTo>
                <a:lnTo>
                  <a:pt x="1190404" y="2377696"/>
                </a:lnTo>
                <a:lnTo>
                  <a:pt x="1217822" y="2400305"/>
                </a:lnTo>
                <a:lnTo>
                  <a:pt x="1254253" y="2415378"/>
                </a:lnTo>
                <a:lnTo>
                  <a:pt x="1306043" y="2456829"/>
                </a:lnTo>
                <a:lnTo>
                  <a:pt x="1379158" y="2464365"/>
                </a:lnTo>
                <a:lnTo>
                  <a:pt x="1391343" y="2468134"/>
                </a:lnTo>
                <a:lnTo>
                  <a:pt x="1430821" y="2498280"/>
                </a:lnTo>
                <a:lnTo>
                  <a:pt x="1449099" y="2509584"/>
                </a:lnTo>
                <a:lnTo>
                  <a:pt x="1467378" y="2483207"/>
                </a:lnTo>
                <a:lnTo>
                  <a:pt x="1485657" y="2486975"/>
                </a:lnTo>
                <a:lnTo>
                  <a:pt x="1488703" y="2479438"/>
                </a:lnTo>
                <a:lnTo>
                  <a:pt x="1488703" y="2468134"/>
                </a:lnTo>
                <a:lnTo>
                  <a:pt x="1473471" y="2460598"/>
                </a:lnTo>
                <a:lnTo>
                  <a:pt x="1473471" y="2453061"/>
                </a:lnTo>
                <a:lnTo>
                  <a:pt x="1458239" y="2430451"/>
                </a:lnTo>
                <a:lnTo>
                  <a:pt x="1436913" y="2321177"/>
                </a:lnTo>
                <a:lnTo>
                  <a:pt x="1424728" y="2275961"/>
                </a:lnTo>
                <a:lnTo>
                  <a:pt x="1443006" y="2211892"/>
                </a:lnTo>
                <a:lnTo>
                  <a:pt x="1439960" y="2189284"/>
                </a:lnTo>
                <a:lnTo>
                  <a:pt x="1433867" y="2185514"/>
                </a:lnTo>
                <a:lnTo>
                  <a:pt x="1430821" y="2185514"/>
                </a:lnTo>
                <a:lnTo>
                  <a:pt x="1427774" y="2181743"/>
                </a:lnTo>
                <a:lnTo>
                  <a:pt x="1427774" y="2177988"/>
                </a:lnTo>
                <a:lnTo>
                  <a:pt x="1430821" y="2170447"/>
                </a:lnTo>
                <a:lnTo>
                  <a:pt x="1455192" y="2151609"/>
                </a:lnTo>
                <a:lnTo>
                  <a:pt x="1470425" y="2091311"/>
                </a:lnTo>
                <a:lnTo>
                  <a:pt x="1458239" y="2087540"/>
                </a:lnTo>
                <a:lnTo>
                  <a:pt x="1452146" y="2057391"/>
                </a:lnTo>
                <a:lnTo>
                  <a:pt x="1464332" y="2042324"/>
                </a:lnTo>
                <a:lnTo>
                  <a:pt x="1479564" y="2057391"/>
                </a:lnTo>
                <a:lnTo>
                  <a:pt x="1506982" y="2034783"/>
                </a:lnTo>
                <a:lnTo>
                  <a:pt x="1513075" y="2000879"/>
                </a:lnTo>
                <a:lnTo>
                  <a:pt x="1500889" y="1989567"/>
                </a:lnTo>
                <a:lnTo>
                  <a:pt x="1506982" y="1974500"/>
                </a:lnTo>
                <a:lnTo>
                  <a:pt x="1513075" y="1978271"/>
                </a:lnTo>
                <a:lnTo>
                  <a:pt x="1519168" y="1978271"/>
                </a:lnTo>
                <a:lnTo>
                  <a:pt x="1525261" y="1970730"/>
                </a:lnTo>
                <a:lnTo>
                  <a:pt x="1534400" y="1978271"/>
                </a:lnTo>
                <a:lnTo>
                  <a:pt x="1543540" y="1978271"/>
                </a:lnTo>
                <a:lnTo>
                  <a:pt x="1549632" y="1970730"/>
                </a:lnTo>
                <a:lnTo>
                  <a:pt x="1552679" y="1966959"/>
                </a:lnTo>
                <a:lnTo>
                  <a:pt x="1552679" y="1940580"/>
                </a:lnTo>
                <a:lnTo>
                  <a:pt x="1555725" y="1933039"/>
                </a:lnTo>
                <a:lnTo>
                  <a:pt x="1561818" y="1929284"/>
                </a:lnTo>
                <a:lnTo>
                  <a:pt x="1564865" y="1933039"/>
                </a:lnTo>
                <a:lnTo>
                  <a:pt x="1574004" y="1936810"/>
                </a:lnTo>
                <a:lnTo>
                  <a:pt x="1610435" y="1925514"/>
                </a:lnTo>
                <a:lnTo>
                  <a:pt x="1616528" y="1921743"/>
                </a:lnTo>
                <a:lnTo>
                  <a:pt x="1616528" y="1914202"/>
                </a:lnTo>
                <a:lnTo>
                  <a:pt x="1613481" y="1910431"/>
                </a:lnTo>
                <a:lnTo>
                  <a:pt x="1595202" y="1891594"/>
                </a:lnTo>
                <a:lnTo>
                  <a:pt x="1595202" y="1880298"/>
                </a:lnTo>
                <a:lnTo>
                  <a:pt x="1631760" y="1868986"/>
                </a:lnTo>
                <a:lnTo>
                  <a:pt x="1637853" y="1861445"/>
                </a:lnTo>
                <a:lnTo>
                  <a:pt x="1650039" y="1853919"/>
                </a:lnTo>
                <a:lnTo>
                  <a:pt x="1650039" y="1861445"/>
                </a:lnTo>
                <a:lnTo>
                  <a:pt x="1646992" y="1865215"/>
                </a:lnTo>
                <a:lnTo>
                  <a:pt x="1650039" y="1876527"/>
                </a:lnTo>
                <a:lnTo>
                  <a:pt x="1656132" y="1876527"/>
                </a:lnTo>
                <a:lnTo>
                  <a:pt x="1665271" y="1872756"/>
                </a:lnTo>
                <a:lnTo>
                  <a:pt x="1720107" y="1850148"/>
                </a:lnTo>
                <a:lnTo>
                  <a:pt x="1817467" y="1771012"/>
                </a:lnTo>
                <a:lnTo>
                  <a:pt x="1820514" y="1744634"/>
                </a:lnTo>
                <a:lnTo>
                  <a:pt x="1866211" y="1699418"/>
                </a:lnTo>
                <a:lnTo>
                  <a:pt x="1866211" y="1688106"/>
                </a:lnTo>
                <a:lnTo>
                  <a:pt x="1847932" y="1657972"/>
                </a:lnTo>
                <a:lnTo>
                  <a:pt x="1850978" y="1631594"/>
                </a:lnTo>
                <a:lnTo>
                  <a:pt x="1881443" y="1616511"/>
                </a:lnTo>
                <a:lnTo>
                  <a:pt x="1887536" y="1616511"/>
                </a:lnTo>
                <a:lnTo>
                  <a:pt x="1884489" y="1646661"/>
                </a:lnTo>
                <a:lnTo>
                  <a:pt x="1884489" y="1654202"/>
                </a:lnTo>
                <a:lnTo>
                  <a:pt x="1921047" y="1650431"/>
                </a:lnTo>
                <a:lnTo>
                  <a:pt x="1924093" y="1657972"/>
                </a:lnTo>
                <a:lnTo>
                  <a:pt x="1994035" y="1624053"/>
                </a:lnTo>
                <a:lnTo>
                  <a:pt x="2033639" y="1620282"/>
                </a:lnTo>
                <a:lnTo>
                  <a:pt x="2036685" y="1616511"/>
                </a:lnTo>
                <a:lnTo>
                  <a:pt x="2030592" y="1612741"/>
                </a:lnTo>
                <a:lnTo>
                  <a:pt x="2024500" y="1605215"/>
                </a:lnTo>
                <a:lnTo>
                  <a:pt x="2021453" y="1590133"/>
                </a:lnTo>
                <a:lnTo>
                  <a:pt x="2027546" y="1582607"/>
                </a:lnTo>
                <a:lnTo>
                  <a:pt x="2030592" y="1567525"/>
                </a:lnTo>
                <a:lnTo>
                  <a:pt x="2042778" y="1552458"/>
                </a:lnTo>
                <a:lnTo>
                  <a:pt x="2054964" y="1499701"/>
                </a:lnTo>
                <a:lnTo>
                  <a:pt x="2045825" y="1480863"/>
                </a:lnTo>
                <a:lnTo>
                  <a:pt x="2045825" y="1462010"/>
                </a:lnTo>
                <a:lnTo>
                  <a:pt x="2048871" y="1454485"/>
                </a:lnTo>
                <a:lnTo>
                  <a:pt x="2048871" y="1439402"/>
                </a:lnTo>
                <a:lnTo>
                  <a:pt x="2051918" y="1409269"/>
                </a:lnTo>
                <a:lnTo>
                  <a:pt x="2064104" y="1397957"/>
                </a:lnTo>
                <a:lnTo>
                  <a:pt x="2070196" y="1375349"/>
                </a:lnTo>
                <a:lnTo>
                  <a:pt x="2076289" y="1333903"/>
                </a:lnTo>
                <a:lnTo>
                  <a:pt x="2076289" y="1307525"/>
                </a:lnTo>
                <a:lnTo>
                  <a:pt x="2070196" y="1273605"/>
                </a:lnTo>
                <a:lnTo>
                  <a:pt x="2058011" y="1247226"/>
                </a:lnTo>
                <a:lnTo>
                  <a:pt x="2054964" y="1243456"/>
                </a:lnTo>
                <a:lnTo>
                  <a:pt x="2054964" y="1228389"/>
                </a:lnTo>
                <a:lnTo>
                  <a:pt x="2048871" y="1217077"/>
                </a:lnTo>
                <a:lnTo>
                  <a:pt x="2042778" y="1198240"/>
                </a:lnTo>
                <a:lnTo>
                  <a:pt x="2030592" y="1186943"/>
                </a:lnTo>
                <a:lnTo>
                  <a:pt x="2027546" y="1179402"/>
                </a:lnTo>
                <a:lnTo>
                  <a:pt x="2036685" y="1156794"/>
                </a:lnTo>
                <a:lnTo>
                  <a:pt x="2021453" y="1119104"/>
                </a:lnTo>
                <a:lnTo>
                  <a:pt x="1997081" y="1096496"/>
                </a:lnTo>
                <a:lnTo>
                  <a:pt x="1990988" y="1081429"/>
                </a:lnTo>
                <a:lnTo>
                  <a:pt x="1987942" y="847761"/>
                </a:lnTo>
                <a:lnTo>
                  <a:pt x="1984896" y="723487"/>
                </a:lnTo>
                <a:lnTo>
                  <a:pt x="1963570" y="719717"/>
                </a:lnTo>
                <a:lnTo>
                  <a:pt x="1942372" y="727258"/>
                </a:lnTo>
                <a:lnTo>
                  <a:pt x="1936279" y="727258"/>
                </a:lnTo>
                <a:lnTo>
                  <a:pt x="1914954" y="704634"/>
                </a:lnTo>
              </a:path>
            </a:pathLst>
          </a:custGeom>
          <a:ln w="139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7" name="bk object 27"/>
          <p:cNvSpPr/>
          <p:nvPr/>
        </p:nvSpPr>
        <p:spPr>
          <a:xfrm>
            <a:off x="1575473" y="648764"/>
            <a:ext cx="10205475" cy="55534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8" name="bk object 28"/>
          <p:cNvSpPr/>
          <p:nvPr/>
        </p:nvSpPr>
        <p:spPr>
          <a:xfrm>
            <a:off x="2541489" y="5324407"/>
            <a:ext cx="264160" cy="294005"/>
          </a:xfrm>
          <a:custGeom>
            <a:avLst/>
            <a:gdLst/>
            <a:ahLst/>
            <a:cxnLst/>
            <a:rect l="l" t="t" r="r" b="b"/>
            <a:pathLst>
              <a:path w="198119" h="294004">
                <a:moveTo>
                  <a:pt x="39603" y="0"/>
                </a:moveTo>
                <a:lnTo>
                  <a:pt x="39603" y="75365"/>
                </a:lnTo>
                <a:lnTo>
                  <a:pt x="0" y="97973"/>
                </a:lnTo>
                <a:lnTo>
                  <a:pt x="18278" y="195946"/>
                </a:lnTo>
                <a:lnTo>
                  <a:pt x="18278" y="244933"/>
                </a:lnTo>
                <a:lnTo>
                  <a:pt x="79207" y="293919"/>
                </a:lnTo>
                <a:lnTo>
                  <a:pt x="97486" y="244933"/>
                </a:lnTo>
                <a:lnTo>
                  <a:pt x="197893" y="173338"/>
                </a:lnTo>
                <a:lnTo>
                  <a:pt x="158289" y="75365"/>
                </a:lnTo>
                <a:lnTo>
                  <a:pt x="39603" y="0"/>
                </a:lnTo>
                <a:close/>
              </a:path>
            </a:pathLst>
          </a:custGeom>
          <a:solidFill>
            <a:srgbClr val="B5006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9" name="bk object 29"/>
          <p:cNvSpPr/>
          <p:nvPr/>
        </p:nvSpPr>
        <p:spPr>
          <a:xfrm>
            <a:off x="2541489" y="5324407"/>
            <a:ext cx="264160" cy="294005"/>
          </a:xfrm>
          <a:custGeom>
            <a:avLst/>
            <a:gdLst/>
            <a:ahLst/>
            <a:cxnLst/>
            <a:rect l="l" t="t" r="r" b="b"/>
            <a:pathLst>
              <a:path w="198119" h="294004">
                <a:moveTo>
                  <a:pt x="0" y="97973"/>
                </a:moveTo>
                <a:lnTo>
                  <a:pt x="18278" y="195946"/>
                </a:lnTo>
                <a:lnTo>
                  <a:pt x="18278" y="244933"/>
                </a:lnTo>
                <a:lnTo>
                  <a:pt x="79207" y="293919"/>
                </a:lnTo>
                <a:lnTo>
                  <a:pt x="97486" y="244933"/>
                </a:lnTo>
                <a:lnTo>
                  <a:pt x="197893" y="173338"/>
                </a:lnTo>
                <a:lnTo>
                  <a:pt x="158289" y="75365"/>
                </a:lnTo>
                <a:lnTo>
                  <a:pt x="39603" y="0"/>
                </a:lnTo>
                <a:lnTo>
                  <a:pt x="39603" y="75365"/>
                </a:lnTo>
                <a:lnTo>
                  <a:pt x="0" y="97973"/>
                </a:lnTo>
              </a:path>
            </a:pathLst>
          </a:custGeom>
          <a:ln w="136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0" name="bk object 30"/>
          <p:cNvSpPr/>
          <p:nvPr/>
        </p:nvSpPr>
        <p:spPr>
          <a:xfrm>
            <a:off x="2411677" y="5154840"/>
            <a:ext cx="154940" cy="98425"/>
          </a:xfrm>
          <a:custGeom>
            <a:avLst/>
            <a:gdLst/>
            <a:ahLst/>
            <a:cxnLst/>
            <a:rect l="l" t="t" r="r" b="b"/>
            <a:pathLst>
              <a:path w="116205" h="98425">
                <a:moveTo>
                  <a:pt x="18278" y="0"/>
                </a:moveTo>
                <a:lnTo>
                  <a:pt x="0" y="22608"/>
                </a:lnTo>
                <a:lnTo>
                  <a:pt x="18278" y="71594"/>
                </a:lnTo>
                <a:lnTo>
                  <a:pt x="39603" y="97973"/>
                </a:lnTo>
                <a:lnTo>
                  <a:pt x="97359" y="97973"/>
                </a:lnTo>
                <a:lnTo>
                  <a:pt x="115638" y="48986"/>
                </a:lnTo>
                <a:lnTo>
                  <a:pt x="57755" y="22608"/>
                </a:lnTo>
                <a:lnTo>
                  <a:pt x="39603" y="22608"/>
                </a:lnTo>
                <a:lnTo>
                  <a:pt x="18278" y="0"/>
                </a:lnTo>
                <a:close/>
              </a:path>
            </a:pathLst>
          </a:custGeom>
          <a:solidFill>
            <a:srgbClr val="B5006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1" name="bk object 31"/>
          <p:cNvSpPr/>
          <p:nvPr/>
        </p:nvSpPr>
        <p:spPr>
          <a:xfrm>
            <a:off x="2411677" y="5154840"/>
            <a:ext cx="154940" cy="98425"/>
          </a:xfrm>
          <a:custGeom>
            <a:avLst/>
            <a:gdLst/>
            <a:ahLst/>
            <a:cxnLst/>
            <a:rect l="l" t="t" r="r" b="b"/>
            <a:pathLst>
              <a:path w="116205" h="98425">
                <a:moveTo>
                  <a:pt x="39603" y="97973"/>
                </a:moveTo>
                <a:lnTo>
                  <a:pt x="97359" y="97973"/>
                </a:lnTo>
                <a:lnTo>
                  <a:pt x="115638" y="48986"/>
                </a:lnTo>
                <a:lnTo>
                  <a:pt x="57755" y="22608"/>
                </a:lnTo>
                <a:lnTo>
                  <a:pt x="39603" y="22608"/>
                </a:lnTo>
                <a:lnTo>
                  <a:pt x="18278" y="0"/>
                </a:lnTo>
                <a:lnTo>
                  <a:pt x="0" y="22608"/>
                </a:lnTo>
                <a:lnTo>
                  <a:pt x="18278" y="71594"/>
                </a:lnTo>
                <a:lnTo>
                  <a:pt x="39603" y="97973"/>
                </a:lnTo>
              </a:path>
            </a:pathLst>
          </a:custGeom>
          <a:ln w="1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2" name="bk object 32"/>
          <p:cNvSpPr/>
          <p:nvPr/>
        </p:nvSpPr>
        <p:spPr>
          <a:xfrm>
            <a:off x="2383243" y="5252812"/>
            <a:ext cx="53340" cy="22860"/>
          </a:xfrm>
          <a:custGeom>
            <a:avLst/>
            <a:gdLst/>
            <a:ahLst/>
            <a:cxnLst/>
            <a:rect l="l" t="t" r="r" b="b"/>
            <a:pathLst>
              <a:path w="40005" h="22860">
                <a:moveTo>
                  <a:pt x="39603" y="0"/>
                </a:moveTo>
                <a:lnTo>
                  <a:pt x="0" y="22608"/>
                </a:lnTo>
                <a:lnTo>
                  <a:pt x="39603" y="22608"/>
                </a:lnTo>
                <a:lnTo>
                  <a:pt x="39603" y="0"/>
                </a:lnTo>
                <a:close/>
              </a:path>
            </a:pathLst>
          </a:custGeom>
          <a:solidFill>
            <a:srgbClr val="B5006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3" name="bk object 33"/>
          <p:cNvSpPr/>
          <p:nvPr/>
        </p:nvSpPr>
        <p:spPr>
          <a:xfrm>
            <a:off x="2383243" y="5252812"/>
            <a:ext cx="53340" cy="22860"/>
          </a:xfrm>
          <a:custGeom>
            <a:avLst/>
            <a:gdLst/>
            <a:ahLst/>
            <a:cxnLst/>
            <a:rect l="l" t="t" r="r" b="b"/>
            <a:pathLst>
              <a:path w="40005" h="22860">
                <a:moveTo>
                  <a:pt x="0" y="22608"/>
                </a:moveTo>
                <a:lnTo>
                  <a:pt x="39603" y="0"/>
                </a:lnTo>
                <a:lnTo>
                  <a:pt x="39603" y="22608"/>
                </a:lnTo>
                <a:lnTo>
                  <a:pt x="0" y="22608"/>
                </a:lnTo>
              </a:path>
            </a:pathLst>
          </a:custGeom>
          <a:ln w="14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4" name="bk object 34"/>
          <p:cNvSpPr/>
          <p:nvPr/>
        </p:nvSpPr>
        <p:spPr>
          <a:xfrm>
            <a:off x="2334499" y="5184988"/>
            <a:ext cx="53340" cy="45720"/>
          </a:xfrm>
          <a:custGeom>
            <a:avLst/>
            <a:gdLst/>
            <a:ahLst/>
            <a:cxnLst/>
            <a:rect l="l" t="t" r="r" b="b"/>
            <a:pathLst>
              <a:path w="40005" h="45720">
                <a:moveTo>
                  <a:pt x="30464" y="41445"/>
                </a:moveTo>
                <a:lnTo>
                  <a:pt x="9139" y="41445"/>
                </a:lnTo>
                <a:lnTo>
                  <a:pt x="12185" y="45216"/>
                </a:lnTo>
                <a:lnTo>
                  <a:pt x="30464" y="45216"/>
                </a:lnTo>
                <a:lnTo>
                  <a:pt x="30464" y="41445"/>
                </a:lnTo>
                <a:close/>
              </a:path>
              <a:path w="40005" h="45720">
                <a:moveTo>
                  <a:pt x="33511" y="3754"/>
                </a:moveTo>
                <a:lnTo>
                  <a:pt x="6092" y="3754"/>
                </a:lnTo>
                <a:lnTo>
                  <a:pt x="6092" y="7525"/>
                </a:lnTo>
                <a:lnTo>
                  <a:pt x="3046" y="7525"/>
                </a:lnTo>
                <a:lnTo>
                  <a:pt x="3046" y="15066"/>
                </a:lnTo>
                <a:lnTo>
                  <a:pt x="0" y="15066"/>
                </a:lnTo>
                <a:lnTo>
                  <a:pt x="0" y="30133"/>
                </a:lnTo>
                <a:lnTo>
                  <a:pt x="3046" y="30133"/>
                </a:lnTo>
                <a:lnTo>
                  <a:pt x="3046" y="37674"/>
                </a:lnTo>
                <a:lnTo>
                  <a:pt x="6092" y="37674"/>
                </a:lnTo>
                <a:lnTo>
                  <a:pt x="6092" y="41445"/>
                </a:lnTo>
                <a:lnTo>
                  <a:pt x="33511" y="41445"/>
                </a:lnTo>
                <a:lnTo>
                  <a:pt x="36557" y="37674"/>
                </a:lnTo>
                <a:lnTo>
                  <a:pt x="36557" y="33904"/>
                </a:lnTo>
                <a:lnTo>
                  <a:pt x="39603" y="33904"/>
                </a:lnTo>
                <a:lnTo>
                  <a:pt x="39603" y="11296"/>
                </a:lnTo>
                <a:lnTo>
                  <a:pt x="36557" y="11296"/>
                </a:lnTo>
                <a:lnTo>
                  <a:pt x="36557" y="7525"/>
                </a:lnTo>
                <a:lnTo>
                  <a:pt x="33511" y="3754"/>
                </a:lnTo>
                <a:close/>
              </a:path>
              <a:path w="40005" h="45720">
                <a:moveTo>
                  <a:pt x="30464" y="0"/>
                </a:moveTo>
                <a:lnTo>
                  <a:pt x="12185" y="0"/>
                </a:lnTo>
                <a:lnTo>
                  <a:pt x="9139" y="3754"/>
                </a:lnTo>
                <a:lnTo>
                  <a:pt x="30464" y="3754"/>
                </a:lnTo>
                <a:lnTo>
                  <a:pt x="30464" y="0"/>
                </a:lnTo>
                <a:close/>
              </a:path>
            </a:pathLst>
          </a:custGeom>
          <a:solidFill>
            <a:srgbClr val="B5006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5" name="bk object 35"/>
          <p:cNvSpPr/>
          <p:nvPr/>
        </p:nvSpPr>
        <p:spPr>
          <a:xfrm>
            <a:off x="2334499" y="5184988"/>
            <a:ext cx="53340" cy="45720"/>
          </a:xfrm>
          <a:custGeom>
            <a:avLst/>
            <a:gdLst/>
            <a:ahLst/>
            <a:cxnLst/>
            <a:rect l="l" t="t" r="r" b="b"/>
            <a:pathLst>
              <a:path w="40005" h="45720">
                <a:moveTo>
                  <a:pt x="21325" y="0"/>
                </a:moveTo>
                <a:lnTo>
                  <a:pt x="24371" y="0"/>
                </a:lnTo>
                <a:lnTo>
                  <a:pt x="27418" y="0"/>
                </a:lnTo>
                <a:lnTo>
                  <a:pt x="30464" y="0"/>
                </a:lnTo>
                <a:lnTo>
                  <a:pt x="30464" y="3754"/>
                </a:lnTo>
                <a:lnTo>
                  <a:pt x="33511" y="3754"/>
                </a:lnTo>
                <a:lnTo>
                  <a:pt x="36557" y="7525"/>
                </a:lnTo>
                <a:lnTo>
                  <a:pt x="36557" y="11296"/>
                </a:lnTo>
                <a:lnTo>
                  <a:pt x="39603" y="11296"/>
                </a:lnTo>
                <a:lnTo>
                  <a:pt x="39603" y="33904"/>
                </a:lnTo>
                <a:lnTo>
                  <a:pt x="36557" y="33904"/>
                </a:lnTo>
                <a:lnTo>
                  <a:pt x="36557" y="37674"/>
                </a:lnTo>
                <a:lnTo>
                  <a:pt x="33511" y="41445"/>
                </a:lnTo>
                <a:lnTo>
                  <a:pt x="30464" y="41445"/>
                </a:lnTo>
                <a:lnTo>
                  <a:pt x="30464" y="45216"/>
                </a:lnTo>
                <a:lnTo>
                  <a:pt x="12185" y="45216"/>
                </a:lnTo>
                <a:lnTo>
                  <a:pt x="9139" y="41445"/>
                </a:lnTo>
                <a:lnTo>
                  <a:pt x="6092" y="41445"/>
                </a:lnTo>
                <a:lnTo>
                  <a:pt x="6092" y="37674"/>
                </a:lnTo>
                <a:lnTo>
                  <a:pt x="3046" y="37674"/>
                </a:lnTo>
                <a:lnTo>
                  <a:pt x="3046" y="33904"/>
                </a:lnTo>
                <a:lnTo>
                  <a:pt x="3046" y="30133"/>
                </a:lnTo>
                <a:lnTo>
                  <a:pt x="0" y="30133"/>
                </a:lnTo>
                <a:lnTo>
                  <a:pt x="0" y="26378"/>
                </a:lnTo>
                <a:lnTo>
                  <a:pt x="0" y="22608"/>
                </a:lnTo>
                <a:lnTo>
                  <a:pt x="0" y="18837"/>
                </a:lnTo>
                <a:lnTo>
                  <a:pt x="0" y="15066"/>
                </a:lnTo>
                <a:lnTo>
                  <a:pt x="3046" y="15066"/>
                </a:lnTo>
                <a:lnTo>
                  <a:pt x="3046" y="11296"/>
                </a:lnTo>
                <a:lnTo>
                  <a:pt x="3046" y="7525"/>
                </a:lnTo>
                <a:lnTo>
                  <a:pt x="6092" y="7525"/>
                </a:lnTo>
                <a:lnTo>
                  <a:pt x="6092" y="3754"/>
                </a:lnTo>
                <a:lnTo>
                  <a:pt x="9139" y="3754"/>
                </a:lnTo>
                <a:lnTo>
                  <a:pt x="12185" y="0"/>
                </a:lnTo>
                <a:lnTo>
                  <a:pt x="15232" y="0"/>
                </a:lnTo>
                <a:lnTo>
                  <a:pt x="18278" y="0"/>
                </a:lnTo>
                <a:lnTo>
                  <a:pt x="21325" y="0"/>
                </a:lnTo>
              </a:path>
            </a:pathLst>
          </a:custGeom>
          <a:ln w="140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6" name="bk object 36"/>
          <p:cNvSpPr/>
          <p:nvPr/>
        </p:nvSpPr>
        <p:spPr>
          <a:xfrm>
            <a:off x="2253260" y="5105852"/>
            <a:ext cx="130387" cy="49530"/>
          </a:xfrm>
          <a:custGeom>
            <a:avLst/>
            <a:gdLst/>
            <a:ahLst/>
            <a:cxnLst/>
            <a:rect l="l" t="t" r="r" b="b"/>
            <a:pathLst>
              <a:path w="97789" h="49529">
                <a:moveTo>
                  <a:pt x="97486" y="0"/>
                </a:moveTo>
                <a:lnTo>
                  <a:pt x="18278" y="0"/>
                </a:lnTo>
                <a:lnTo>
                  <a:pt x="0" y="48986"/>
                </a:lnTo>
                <a:lnTo>
                  <a:pt x="79207" y="48986"/>
                </a:lnTo>
                <a:lnTo>
                  <a:pt x="97486" y="0"/>
                </a:lnTo>
                <a:close/>
              </a:path>
            </a:pathLst>
          </a:custGeom>
          <a:solidFill>
            <a:srgbClr val="B5006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7" name="bk object 37"/>
          <p:cNvSpPr/>
          <p:nvPr/>
        </p:nvSpPr>
        <p:spPr>
          <a:xfrm>
            <a:off x="2253260" y="5105852"/>
            <a:ext cx="130387" cy="49530"/>
          </a:xfrm>
          <a:custGeom>
            <a:avLst/>
            <a:gdLst/>
            <a:ahLst/>
            <a:cxnLst/>
            <a:rect l="l" t="t" r="r" b="b"/>
            <a:pathLst>
              <a:path w="97789" h="49529">
                <a:moveTo>
                  <a:pt x="0" y="48986"/>
                </a:moveTo>
                <a:lnTo>
                  <a:pt x="79207" y="48986"/>
                </a:lnTo>
                <a:lnTo>
                  <a:pt x="97486" y="0"/>
                </a:lnTo>
                <a:lnTo>
                  <a:pt x="18278" y="0"/>
                </a:lnTo>
                <a:lnTo>
                  <a:pt x="0" y="48986"/>
                </a:lnTo>
              </a:path>
            </a:pathLst>
          </a:custGeom>
          <a:ln w="151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8" name="bk object 38"/>
          <p:cNvSpPr/>
          <p:nvPr/>
        </p:nvSpPr>
        <p:spPr>
          <a:xfrm>
            <a:off x="1701309" y="4887298"/>
            <a:ext cx="130387" cy="71755"/>
          </a:xfrm>
          <a:custGeom>
            <a:avLst/>
            <a:gdLst/>
            <a:ahLst/>
            <a:cxnLst/>
            <a:rect l="l" t="t" r="r" b="b"/>
            <a:pathLst>
              <a:path w="97790" h="71754">
                <a:moveTo>
                  <a:pt x="57831" y="0"/>
                </a:moveTo>
                <a:lnTo>
                  <a:pt x="18266" y="22608"/>
                </a:lnTo>
                <a:lnTo>
                  <a:pt x="0" y="48986"/>
                </a:lnTo>
                <a:lnTo>
                  <a:pt x="39565" y="71594"/>
                </a:lnTo>
                <a:lnTo>
                  <a:pt x="79144" y="71594"/>
                </a:lnTo>
                <a:lnTo>
                  <a:pt x="97410" y="22608"/>
                </a:lnTo>
                <a:lnTo>
                  <a:pt x="57831" y="0"/>
                </a:lnTo>
                <a:close/>
              </a:path>
            </a:pathLst>
          </a:custGeom>
          <a:solidFill>
            <a:srgbClr val="B5006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9" name="bk object 39"/>
          <p:cNvSpPr/>
          <p:nvPr/>
        </p:nvSpPr>
        <p:spPr>
          <a:xfrm>
            <a:off x="1701309" y="4887298"/>
            <a:ext cx="130387" cy="71755"/>
          </a:xfrm>
          <a:custGeom>
            <a:avLst/>
            <a:gdLst/>
            <a:ahLst/>
            <a:cxnLst/>
            <a:rect l="l" t="t" r="r" b="b"/>
            <a:pathLst>
              <a:path w="97790" h="71754">
                <a:moveTo>
                  <a:pt x="0" y="48986"/>
                </a:moveTo>
                <a:lnTo>
                  <a:pt x="39565" y="71594"/>
                </a:lnTo>
                <a:lnTo>
                  <a:pt x="79144" y="71594"/>
                </a:lnTo>
                <a:lnTo>
                  <a:pt x="97410" y="22608"/>
                </a:lnTo>
                <a:lnTo>
                  <a:pt x="57831" y="0"/>
                </a:lnTo>
                <a:lnTo>
                  <a:pt x="18266" y="22608"/>
                </a:lnTo>
                <a:lnTo>
                  <a:pt x="0" y="48986"/>
                </a:lnTo>
              </a:path>
            </a:pathLst>
          </a:custGeom>
          <a:ln w="14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0" name="bk object 40"/>
          <p:cNvSpPr/>
          <p:nvPr/>
        </p:nvSpPr>
        <p:spPr>
          <a:xfrm>
            <a:off x="1595767" y="4887298"/>
            <a:ext cx="53340" cy="71755"/>
          </a:xfrm>
          <a:custGeom>
            <a:avLst/>
            <a:gdLst/>
            <a:ahLst/>
            <a:cxnLst/>
            <a:rect l="l" t="t" r="r" b="b"/>
            <a:pathLst>
              <a:path w="40005" h="71754">
                <a:moveTo>
                  <a:pt x="39578" y="0"/>
                </a:moveTo>
                <a:lnTo>
                  <a:pt x="0" y="48986"/>
                </a:lnTo>
                <a:lnTo>
                  <a:pt x="0" y="71594"/>
                </a:lnTo>
                <a:lnTo>
                  <a:pt x="39578" y="22608"/>
                </a:lnTo>
                <a:lnTo>
                  <a:pt x="39578" y="0"/>
                </a:lnTo>
                <a:close/>
              </a:path>
            </a:pathLst>
          </a:custGeom>
          <a:solidFill>
            <a:srgbClr val="B5006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1" name="bk object 41"/>
          <p:cNvSpPr/>
          <p:nvPr/>
        </p:nvSpPr>
        <p:spPr>
          <a:xfrm>
            <a:off x="1595767" y="4887298"/>
            <a:ext cx="53340" cy="71755"/>
          </a:xfrm>
          <a:custGeom>
            <a:avLst/>
            <a:gdLst/>
            <a:ahLst/>
            <a:cxnLst/>
            <a:rect l="l" t="t" r="r" b="b"/>
            <a:pathLst>
              <a:path w="40005" h="71754">
                <a:moveTo>
                  <a:pt x="0" y="71594"/>
                </a:moveTo>
                <a:lnTo>
                  <a:pt x="39578" y="22608"/>
                </a:lnTo>
                <a:lnTo>
                  <a:pt x="39578" y="0"/>
                </a:lnTo>
                <a:lnTo>
                  <a:pt x="0" y="48986"/>
                </a:lnTo>
                <a:lnTo>
                  <a:pt x="0" y="71594"/>
                </a:lnTo>
              </a:path>
            </a:pathLst>
          </a:custGeom>
          <a:ln w="13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2" name="bk object 42"/>
          <p:cNvSpPr/>
          <p:nvPr/>
        </p:nvSpPr>
        <p:spPr>
          <a:xfrm>
            <a:off x="2042208" y="5007880"/>
            <a:ext cx="130387" cy="98425"/>
          </a:xfrm>
          <a:custGeom>
            <a:avLst/>
            <a:gdLst/>
            <a:ahLst/>
            <a:cxnLst/>
            <a:rect l="l" t="t" r="r" b="b"/>
            <a:pathLst>
              <a:path w="97789" h="98425">
                <a:moveTo>
                  <a:pt x="57882" y="0"/>
                </a:moveTo>
                <a:lnTo>
                  <a:pt x="0" y="26378"/>
                </a:lnTo>
                <a:lnTo>
                  <a:pt x="39603" y="97973"/>
                </a:lnTo>
                <a:lnTo>
                  <a:pt x="97486" y="97973"/>
                </a:lnTo>
                <a:lnTo>
                  <a:pt x="97486" y="48986"/>
                </a:lnTo>
                <a:lnTo>
                  <a:pt x="57882" y="0"/>
                </a:lnTo>
                <a:close/>
              </a:path>
            </a:pathLst>
          </a:custGeom>
          <a:solidFill>
            <a:srgbClr val="B5006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3" name="bk object 43"/>
          <p:cNvSpPr/>
          <p:nvPr/>
        </p:nvSpPr>
        <p:spPr>
          <a:xfrm>
            <a:off x="2042208" y="5007880"/>
            <a:ext cx="130387" cy="98425"/>
          </a:xfrm>
          <a:custGeom>
            <a:avLst/>
            <a:gdLst/>
            <a:ahLst/>
            <a:cxnLst/>
            <a:rect l="l" t="t" r="r" b="b"/>
            <a:pathLst>
              <a:path w="97789" h="98425">
                <a:moveTo>
                  <a:pt x="39603" y="97973"/>
                </a:moveTo>
                <a:lnTo>
                  <a:pt x="97486" y="97973"/>
                </a:lnTo>
                <a:lnTo>
                  <a:pt x="97486" y="48986"/>
                </a:lnTo>
                <a:lnTo>
                  <a:pt x="57882" y="0"/>
                </a:lnTo>
                <a:lnTo>
                  <a:pt x="0" y="26378"/>
                </a:lnTo>
                <a:lnTo>
                  <a:pt x="39603" y="97973"/>
                </a:lnTo>
              </a:path>
            </a:pathLst>
          </a:custGeom>
          <a:ln w="141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4" name="bk object 44"/>
          <p:cNvSpPr/>
          <p:nvPr/>
        </p:nvSpPr>
        <p:spPr>
          <a:xfrm>
            <a:off x="195376" y="421910"/>
            <a:ext cx="1254759" cy="987425"/>
          </a:xfrm>
          <a:custGeom>
            <a:avLst/>
            <a:gdLst/>
            <a:ahLst/>
            <a:cxnLst/>
            <a:rect l="l" t="t" r="r" b="b"/>
            <a:pathLst>
              <a:path w="941069" h="987425">
                <a:moveTo>
                  <a:pt x="314173" y="731028"/>
                </a:moveTo>
                <a:lnTo>
                  <a:pt x="222239" y="731028"/>
                </a:lnTo>
                <a:lnTo>
                  <a:pt x="207019" y="768735"/>
                </a:lnTo>
                <a:lnTo>
                  <a:pt x="207019" y="810211"/>
                </a:lnTo>
                <a:lnTo>
                  <a:pt x="143082" y="870541"/>
                </a:lnTo>
                <a:lnTo>
                  <a:pt x="118728" y="908248"/>
                </a:lnTo>
                <a:lnTo>
                  <a:pt x="94374" y="908248"/>
                </a:lnTo>
                <a:lnTo>
                  <a:pt x="54798" y="945797"/>
                </a:lnTo>
                <a:lnTo>
                  <a:pt x="15222" y="957108"/>
                </a:lnTo>
                <a:lnTo>
                  <a:pt x="0" y="975962"/>
                </a:lnTo>
                <a:lnTo>
                  <a:pt x="15222" y="987273"/>
                </a:lnTo>
                <a:lnTo>
                  <a:pt x="94374" y="945797"/>
                </a:lnTo>
                <a:lnTo>
                  <a:pt x="143082" y="919402"/>
                </a:lnTo>
                <a:lnTo>
                  <a:pt x="237458" y="840376"/>
                </a:lnTo>
                <a:lnTo>
                  <a:pt x="310523" y="738570"/>
                </a:lnTo>
                <a:lnTo>
                  <a:pt x="314173" y="731028"/>
                </a:lnTo>
                <a:close/>
              </a:path>
              <a:path w="941069" h="987425">
                <a:moveTo>
                  <a:pt x="670300" y="610526"/>
                </a:moveTo>
                <a:lnTo>
                  <a:pt x="581467" y="610526"/>
                </a:lnTo>
                <a:lnTo>
                  <a:pt x="605826" y="621838"/>
                </a:lnTo>
                <a:lnTo>
                  <a:pt x="636266" y="621838"/>
                </a:lnTo>
                <a:lnTo>
                  <a:pt x="724549" y="670698"/>
                </a:lnTo>
                <a:lnTo>
                  <a:pt x="739769" y="689552"/>
                </a:lnTo>
                <a:lnTo>
                  <a:pt x="764128" y="731028"/>
                </a:lnTo>
                <a:lnTo>
                  <a:pt x="812833" y="768735"/>
                </a:lnTo>
                <a:lnTo>
                  <a:pt x="828053" y="791358"/>
                </a:lnTo>
                <a:lnTo>
                  <a:pt x="885898" y="829065"/>
                </a:lnTo>
                <a:lnTo>
                  <a:pt x="940696" y="798900"/>
                </a:lnTo>
                <a:lnTo>
                  <a:pt x="940696" y="761193"/>
                </a:lnTo>
                <a:lnTo>
                  <a:pt x="925476" y="719717"/>
                </a:lnTo>
                <a:lnTo>
                  <a:pt x="901117" y="712175"/>
                </a:lnTo>
                <a:lnTo>
                  <a:pt x="876771" y="712175"/>
                </a:lnTo>
                <a:lnTo>
                  <a:pt x="843273" y="682010"/>
                </a:lnTo>
                <a:lnTo>
                  <a:pt x="812833" y="652003"/>
                </a:lnTo>
                <a:lnTo>
                  <a:pt x="797613" y="633149"/>
                </a:lnTo>
                <a:lnTo>
                  <a:pt x="700190" y="633149"/>
                </a:lnTo>
                <a:lnTo>
                  <a:pt x="670300" y="610526"/>
                </a:lnTo>
                <a:close/>
              </a:path>
              <a:path w="941069" h="987425">
                <a:moveTo>
                  <a:pt x="319649" y="719717"/>
                </a:moveTo>
                <a:lnTo>
                  <a:pt x="143082" y="719717"/>
                </a:lnTo>
                <a:lnTo>
                  <a:pt x="173521" y="761193"/>
                </a:lnTo>
                <a:lnTo>
                  <a:pt x="222239" y="731028"/>
                </a:lnTo>
                <a:lnTo>
                  <a:pt x="314173" y="731028"/>
                </a:lnTo>
                <a:lnTo>
                  <a:pt x="319649" y="719717"/>
                </a:lnTo>
                <a:close/>
              </a:path>
              <a:path w="941069" h="987425">
                <a:moveTo>
                  <a:pt x="63931" y="463472"/>
                </a:moveTo>
                <a:lnTo>
                  <a:pt x="48709" y="504948"/>
                </a:lnTo>
                <a:lnTo>
                  <a:pt x="9133" y="553966"/>
                </a:lnTo>
                <a:lnTo>
                  <a:pt x="30443" y="602984"/>
                </a:lnTo>
                <a:lnTo>
                  <a:pt x="24355" y="621838"/>
                </a:lnTo>
                <a:lnTo>
                  <a:pt x="54798" y="659544"/>
                </a:lnTo>
                <a:lnTo>
                  <a:pt x="94374" y="659544"/>
                </a:lnTo>
                <a:lnTo>
                  <a:pt x="112640" y="689552"/>
                </a:lnTo>
                <a:lnTo>
                  <a:pt x="103507" y="712175"/>
                </a:lnTo>
                <a:lnTo>
                  <a:pt x="112640" y="738570"/>
                </a:lnTo>
                <a:lnTo>
                  <a:pt x="143082" y="719717"/>
                </a:lnTo>
                <a:lnTo>
                  <a:pt x="295303" y="719717"/>
                </a:lnTo>
                <a:lnTo>
                  <a:pt x="365321" y="591673"/>
                </a:lnTo>
                <a:lnTo>
                  <a:pt x="383587" y="584131"/>
                </a:lnTo>
                <a:lnTo>
                  <a:pt x="595516" y="584131"/>
                </a:lnTo>
                <a:lnTo>
                  <a:pt x="581467" y="493636"/>
                </a:lnTo>
                <a:lnTo>
                  <a:pt x="579419" y="482325"/>
                </a:lnTo>
                <a:lnTo>
                  <a:pt x="88285" y="482325"/>
                </a:lnTo>
                <a:lnTo>
                  <a:pt x="63931" y="463472"/>
                </a:lnTo>
                <a:close/>
              </a:path>
              <a:path w="941069" h="987425">
                <a:moveTo>
                  <a:pt x="394785" y="670698"/>
                </a:moveTo>
                <a:lnTo>
                  <a:pt x="365321" y="670698"/>
                </a:lnTo>
                <a:lnTo>
                  <a:pt x="350101" y="689552"/>
                </a:lnTo>
                <a:lnTo>
                  <a:pt x="359228" y="700863"/>
                </a:lnTo>
                <a:lnTo>
                  <a:pt x="394785" y="670698"/>
                </a:lnTo>
                <a:close/>
              </a:path>
              <a:path w="941069" h="987425">
                <a:moveTo>
                  <a:pt x="595516" y="584131"/>
                </a:moveTo>
                <a:lnTo>
                  <a:pt x="383587" y="584131"/>
                </a:lnTo>
                <a:lnTo>
                  <a:pt x="383587" y="602984"/>
                </a:lnTo>
                <a:lnTo>
                  <a:pt x="359228" y="621838"/>
                </a:lnTo>
                <a:lnTo>
                  <a:pt x="350101" y="682010"/>
                </a:lnTo>
                <a:lnTo>
                  <a:pt x="365321" y="670698"/>
                </a:lnTo>
                <a:lnTo>
                  <a:pt x="394785" y="670698"/>
                </a:lnTo>
                <a:lnTo>
                  <a:pt x="407933" y="659544"/>
                </a:lnTo>
                <a:lnTo>
                  <a:pt x="429246" y="652003"/>
                </a:lnTo>
                <a:lnTo>
                  <a:pt x="438385" y="621838"/>
                </a:lnTo>
                <a:lnTo>
                  <a:pt x="429246" y="602984"/>
                </a:lnTo>
                <a:lnTo>
                  <a:pt x="477964" y="591673"/>
                </a:lnTo>
                <a:lnTo>
                  <a:pt x="596687" y="591673"/>
                </a:lnTo>
                <a:lnTo>
                  <a:pt x="595516" y="584131"/>
                </a:lnTo>
                <a:close/>
              </a:path>
              <a:path w="941069" h="987425">
                <a:moveTo>
                  <a:pt x="645392" y="572819"/>
                </a:moveTo>
                <a:lnTo>
                  <a:pt x="596687" y="591673"/>
                </a:lnTo>
                <a:lnTo>
                  <a:pt x="477964" y="591673"/>
                </a:lnTo>
                <a:lnTo>
                  <a:pt x="532762" y="633149"/>
                </a:lnTo>
                <a:lnTo>
                  <a:pt x="581467" y="610526"/>
                </a:lnTo>
                <a:lnTo>
                  <a:pt x="670300" y="610526"/>
                </a:lnTo>
                <a:lnTo>
                  <a:pt x="645392" y="591673"/>
                </a:lnTo>
                <a:lnTo>
                  <a:pt x="645392" y="572819"/>
                </a:lnTo>
                <a:close/>
              </a:path>
              <a:path w="941069" h="987425">
                <a:moveTo>
                  <a:pt x="748908" y="572819"/>
                </a:moveTo>
                <a:lnTo>
                  <a:pt x="733676" y="584131"/>
                </a:lnTo>
                <a:lnTo>
                  <a:pt x="718456" y="610526"/>
                </a:lnTo>
                <a:lnTo>
                  <a:pt x="700190" y="633149"/>
                </a:lnTo>
                <a:lnTo>
                  <a:pt x="797613" y="633149"/>
                </a:lnTo>
                <a:lnTo>
                  <a:pt x="748908" y="572819"/>
                </a:lnTo>
                <a:close/>
              </a:path>
              <a:path w="941069" h="987425">
                <a:moveTo>
                  <a:pt x="560326" y="376904"/>
                </a:moveTo>
                <a:lnTo>
                  <a:pt x="136989" y="376904"/>
                </a:lnTo>
                <a:lnTo>
                  <a:pt x="143082" y="444618"/>
                </a:lnTo>
                <a:lnTo>
                  <a:pt x="112640" y="452160"/>
                </a:lnTo>
                <a:lnTo>
                  <a:pt x="103507" y="474783"/>
                </a:lnTo>
                <a:lnTo>
                  <a:pt x="88285" y="482325"/>
                </a:lnTo>
                <a:lnTo>
                  <a:pt x="579419" y="482325"/>
                </a:lnTo>
                <a:lnTo>
                  <a:pt x="560326" y="376904"/>
                </a:lnTo>
                <a:close/>
              </a:path>
              <a:path w="941069" h="987425">
                <a:moveTo>
                  <a:pt x="88285" y="267556"/>
                </a:moveTo>
                <a:lnTo>
                  <a:pt x="79152" y="267556"/>
                </a:lnTo>
                <a:lnTo>
                  <a:pt x="0" y="305263"/>
                </a:lnTo>
                <a:lnTo>
                  <a:pt x="24355" y="335428"/>
                </a:lnTo>
                <a:lnTo>
                  <a:pt x="24355" y="376904"/>
                </a:lnTo>
                <a:lnTo>
                  <a:pt x="54798" y="395757"/>
                </a:lnTo>
                <a:lnTo>
                  <a:pt x="103507" y="407069"/>
                </a:lnTo>
                <a:lnTo>
                  <a:pt x="136989" y="376904"/>
                </a:lnTo>
                <a:lnTo>
                  <a:pt x="560326" y="376904"/>
                </a:lnTo>
                <a:lnTo>
                  <a:pt x="547352" y="305263"/>
                </a:lnTo>
                <a:lnTo>
                  <a:pt x="88285" y="305263"/>
                </a:lnTo>
                <a:lnTo>
                  <a:pt x="88285" y="267556"/>
                </a:lnTo>
                <a:close/>
              </a:path>
              <a:path w="941069" h="987425">
                <a:moveTo>
                  <a:pt x="222239" y="0"/>
                </a:moveTo>
                <a:lnTo>
                  <a:pt x="216146" y="22623"/>
                </a:lnTo>
                <a:lnTo>
                  <a:pt x="173521" y="22623"/>
                </a:lnTo>
                <a:lnTo>
                  <a:pt x="143082" y="49018"/>
                </a:lnTo>
                <a:lnTo>
                  <a:pt x="118728" y="79183"/>
                </a:lnTo>
                <a:lnTo>
                  <a:pt x="112640" y="109347"/>
                </a:lnTo>
                <a:lnTo>
                  <a:pt x="94374" y="128201"/>
                </a:lnTo>
                <a:lnTo>
                  <a:pt x="63931" y="128201"/>
                </a:lnTo>
                <a:lnTo>
                  <a:pt x="48709" y="158366"/>
                </a:lnTo>
                <a:lnTo>
                  <a:pt x="73064" y="188373"/>
                </a:lnTo>
                <a:lnTo>
                  <a:pt x="94374" y="237391"/>
                </a:lnTo>
                <a:lnTo>
                  <a:pt x="127862" y="244933"/>
                </a:lnTo>
                <a:lnTo>
                  <a:pt x="127862" y="305263"/>
                </a:lnTo>
                <a:lnTo>
                  <a:pt x="547352" y="305263"/>
                </a:lnTo>
                <a:lnTo>
                  <a:pt x="541889" y="275098"/>
                </a:lnTo>
                <a:lnTo>
                  <a:pt x="508403" y="128201"/>
                </a:lnTo>
                <a:lnTo>
                  <a:pt x="493183" y="60329"/>
                </a:lnTo>
                <a:lnTo>
                  <a:pt x="476057" y="49018"/>
                </a:lnTo>
                <a:lnTo>
                  <a:pt x="423166" y="49018"/>
                </a:lnTo>
                <a:lnTo>
                  <a:pt x="390284" y="41476"/>
                </a:lnTo>
                <a:lnTo>
                  <a:pt x="319649" y="41476"/>
                </a:lnTo>
                <a:lnTo>
                  <a:pt x="295303" y="30164"/>
                </a:lnTo>
                <a:lnTo>
                  <a:pt x="295303" y="22623"/>
                </a:lnTo>
                <a:lnTo>
                  <a:pt x="222239" y="0"/>
                </a:lnTo>
                <a:close/>
              </a:path>
              <a:path w="941069" h="987425">
                <a:moveTo>
                  <a:pt x="447512" y="30164"/>
                </a:moveTo>
                <a:lnTo>
                  <a:pt x="423166" y="49018"/>
                </a:lnTo>
                <a:lnTo>
                  <a:pt x="476057" y="49018"/>
                </a:lnTo>
                <a:lnTo>
                  <a:pt x="447512" y="30164"/>
                </a:lnTo>
                <a:close/>
              </a:path>
              <a:path w="941069" h="987425">
                <a:moveTo>
                  <a:pt x="340962" y="30164"/>
                </a:moveTo>
                <a:lnTo>
                  <a:pt x="319649" y="41476"/>
                </a:lnTo>
                <a:lnTo>
                  <a:pt x="390284" y="41476"/>
                </a:lnTo>
                <a:lnTo>
                  <a:pt x="340962" y="30164"/>
                </a:lnTo>
                <a:close/>
              </a:path>
            </a:pathLst>
          </a:custGeom>
          <a:solidFill>
            <a:srgbClr val="9133D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5" name="bk object 45"/>
          <p:cNvSpPr/>
          <p:nvPr/>
        </p:nvSpPr>
        <p:spPr>
          <a:xfrm>
            <a:off x="195376" y="421910"/>
            <a:ext cx="1254759" cy="987425"/>
          </a:xfrm>
          <a:custGeom>
            <a:avLst/>
            <a:gdLst/>
            <a:ahLst/>
            <a:cxnLst/>
            <a:rect l="l" t="t" r="r" b="b"/>
            <a:pathLst>
              <a:path w="941069" h="987425">
                <a:moveTo>
                  <a:pt x="48709" y="158366"/>
                </a:moveTo>
                <a:lnTo>
                  <a:pt x="73064" y="188373"/>
                </a:lnTo>
                <a:lnTo>
                  <a:pt x="94374" y="237391"/>
                </a:lnTo>
                <a:lnTo>
                  <a:pt x="127862" y="244933"/>
                </a:lnTo>
                <a:lnTo>
                  <a:pt x="127862" y="305263"/>
                </a:lnTo>
                <a:lnTo>
                  <a:pt x="88285" y="305263"/>
                </a:lnTo>
                <a:lnTo>
                  <a:pt x="88285" y="267556"/>
                </a:lnTo>
                <a:lnTo>
                  <a:pt x="79152" y="267556"/>
                </a:lnTo>
                <a:lnTo>
                  <a:pt x="0" y="305263"/>
                </a:lnTo>
                <a:lnTo>
                  <a:pt x="24355" y="335428"/>
                </a:lnTo>
                <a:lnTo>
                  <a:pt x="24355" y="376904"/>
                </a:lnTo>
                <a:lnTo>
                  <a:pt x="54798" y="395757"/>
                </a:lnTo>
                <a:lnTo>
                  <a:pt x="103507" y="407069"/>
                </a:lnTo>
                <a:lnTo>
                  <a:pt x="136989" y="376904"/>
                </a:lnTo>
                <a:lnTo>
                  <a:pt x="143082" y="444618"/>
                </a:lnTo>
                <a:lnTo>
                  <a:pt x="112640" y="452160"/>
                </a:lnTo>
                <a:lnTo>
                  <a:pt x="103507" y="474783"/>
                </a:lnTo>
                <a:lnTo>
                  <a:pt x="88285" y="482325"/>
                </a:lnTo>
                <a:lnTo>
                  <a:pt x="63931" y="463472"/>
                </a:lnTo>
                <a:lnTo>
                  <a:pt x="48709" y="504948"/>
                </a:lnTo>
                <a:lnTo>
                  <a:pt x="9133" y="553966"/>
                </a:lnTo>
                <a:lnTo>
                  <a:pt x="30443" y="602984"/>
                </a:lnTo>
                <a:lnTo>
                  <a:pt x="24355" y="621838"/>
                </a:lnTo>
                <a:lnTo>
                  <a:pt x="54798" y="659544"/>
                </a:lnTo>
                <a:lnTo>
                  <a:pt x="94374" y="659544"/>
                </a:lnTo>
                <a:lnTo>
                  <a:pt x="112640" y="689552"/>
                </a:lnTo>
                <a:lnTo>
                  <a:pt x="103507" y="712175"/>
                </a:lnTo>
                <a:lnTo>
                  <a:pt x="112640" y="738570"/>
                </a:lnTo>
                <a:lnTo>
                  <a:pt x="143082" y="719717"/>
                </a:lnTo>
                <a:lnTo>
                  <a:pt x="173521" y="761193"/>
                </a:lnTo>
                <a:lnTo>
                  <a:pt x="222239" y="731028"/>
                </a:lnTo>
                <a:lnTo>
                  <a:pt x="207019" y="768735"/>
                </a:lnTo>
                <a:lnTo>
                  <a:pt x="207019" y="810211"/>
                </a:lnTo>
                <a:lnTo>
                  <a:pt x="143082" y="870541"/>
                </a:lnTo>
                <a:lnTo>
                  <a:pt x="118728" y="908248"/>
                </a:lnTo>
                <a:lnTo>
                  <a:pt x="94374" y="908248"/>
                </a:lnTo>
                <a:lnTo>
                  <a:pt x="54798" y="945797"/>
                </a:lnTo>
                <a:lnTo>
                  <a:pt x="15222" y="957108"/>
                </a:lnTo>
                <a:lnTo>
                  <a:pt x="0" y="975962"/>
                </a:lnTo>
                <a:lnTo>
                  <a:pt x="15222" y="987273"/>
                </a:lnTo>
                <a:lnTo>
                  <a:pt x="94374" y="945797"/>
                </a:lnTo>
                <a:lnTo>
                  <a:pt x="143082" y="919402"/>
                </a:lnTo>
                <a:lnTo>
                  <a:pt x="237458" y="840376"/>
                </a:lnTo>
                <a:lnTo>
                  <a:pt x="310523" y="738570"/>
                </a:lnTo>
                <a:lnTo>
                  <a:pt x="319649" y="719717"/>
                </a:lnTo>
                <a:lnTo>
                  <a:pt x="295303" y="719717"/>
                </a:lnTo>
                <a:lnTo>
                  <a:pt x="365321" y="591673"/>
                </a:lnTo>
                <a:lnTo>
                  <a:pt x="383587" y="584131"/>
                </a:lnTo>
                <a:lnTo>
                  <a:pt x="383587" y="602984"/>
                </a:lnTo>
                <a:lnTo>
                  <a:pt x="359228" y="621838"/>
                </a:lnTo>
                <a:lnTo>
                  <a:pt x="350101" y="682010"/>
                </a:lnTo>
                <a:lnTo>
                  <a:pt x="365321" y="670698"/>
                </a:lnTo>
                <a:lnTo>
                  <a:pt x="350101" y="689552"/>
                </a:lnTo>
                <a:lnTo>
                  <a:pt x="359228" y="700863"/>
                </a:lnTo>
                <a:lnTo>
                  <a:pt x="407933" y="659544"/>
                </a:lnTo>
                <a:lnTo>
                  <a:pt x="429246" y="652003"/>
                </a:lnTo>
                <a:lnTo>
                  <a:pt x="438385" y="621838"/>
                </a:lnTo>
                <a:lnTo>
                  <a:pt x="429246" y="602984"/>
                </a:lnTo>
                <a:lnTo>
                  <a:pt x="477964" y="591673"/>
                </a:lnTo>
                <a:lnTo>
                  <a:pt x="532762" y="633149"/>
                </a:lnTo>
                <a:lnTo>
                  <a:pt x="581467" y="610526"/>
                </a:lnTo>
                <a:lnTo>
                  <a:pt x="605826" y="621838"/>
                </a:lnTo>
                <a:lnTo>
                  <a:pt x="636266" y="621838"/>
                </a:lnTo>
                <a:lnTo>
                  <a:pt x="724549" y="670698"/>
                </a:lnTo>
                <a:lnTo>
                  <a:pt x="739769" y="689552"/>
                </a:lnTo>
                <a:lnTo>
                  <a:pt x="764128" y="731028"/>
                </a:lnTo>
                <a:lnTo>
                  <a:pt x="812833" y="768735"/>
                </a:lnTo>
                <a:lnTo>
                  <a:pt x="828053" y="791358"/>
                </a:lnTo>
                <a:lnTo>
                  <a:pt x="885898" y="829065"/>
                </a:lnTo>
                <a:lnTo>
                  <a:pt x="940696" y="798900"/>
                </a:lnTo>
                <a:lnTo>
                  <a:pt x="940696" y="761193"/>
                </a:lnTo>
                <a:lnTo>
                  <a:pt x="925476" y="719717"/>
                </a:lnTo>
                <a:lnTo>
                  <a:pt x="901117" y="712175"/>
                </a:lnTo>
                <a:lnTo>
                  <a:pt x="876771" y="712175"/>
                </a:lnTo>
                <a:lnTo>
                  <a:pt x="843273" y="682010"/>
                </a:lnTo>
                <a:lnTo>
                  <a:pt x="812833" y="652003"/>
                </a:lnTo>
                <a:lnTo>
                  <a:pt x="748908" y="572819"/>
                </a:lnTo>
                <a:lnTo>
                  <a:pt x="733676" y="584131"/>
                </a:lnTo>
                <a:lnTo>
                  <a:pt x="718456" y="610526"/>
                </a:lnTo>
                <a:lnTo>
                  <a:pt x="700190" y="633149"/>
                </a:lnTo>
                <a:lnTo>
                  <a:pt x="645392" y="591673"/>
                </a:lnTo>
                <a:lnTo>
                  <a:pt x="645392" y="572819"/>
                </a:lnTo>
                <a:lnTo>
                  <a:pt x="596687" y="591673"/>
                </a:lnTo>
                <a:lnTo>
                  <a:pt x="581467" y="493636"/>
                </a:lnTo>
                <a:lnTo>
                  <a:pt x="541889" y="275098"/>
                </a:lnTo>
                <a:lnTo>
                  <a:pt x="508403" y="128201"/>
                </a:lnTo>
                <a:lnTo>
                  <a:pt x="493183" y="60329"/>
                </a:lnTo>
                <a:lnTo>
                  <a:pt x="447512" y="30164"/>
                </a:lnTo>
                <a:lnTo>
                  <a:pt x="423166" y="49018"/>
                </a:lnTo>
                <a:lnTo>
                  <a:pt x="340962" y="30164"/>
                </a:lnTo>
                <a:lnTo>
                  <a:pt x="319649" y="41476"/>
                </a:lnTo>
                <a:lnTo>
                  <a:pt x="295303" y="30164"/>
                </a:lnTo>
                <a:lnTo>
                  <a:pt x="295303" y="22623"/>
                </a:lnTo>
                <a:lnTo>
                  <a:pt x="222239" y="0"/>
                </a:lnTo>
                <a:lnTo>
                  <a:pt x="216146" y="22623"/>
                </a:lnTo>
                <a:lnTo>
                  <a:pt x="173521" y="22623"/>
                </a:lnTo>
                <a:lnTo>
                  <a:pt x="143082" y="49018"/>
                </a:lnTo>
                <a:lnTo>
                  <a:pt x="118728" y="79183"/>
                </a:lnTo>
                <a:lnTo>
                  <a:pt x="112640" y="109347"/>
                </a:lnTo>
                <a:lnTo>
                  <a:pt x="94374" y="128201"/>
                </a:lnTo>
                <a:lnTo>
                  <a:pt x="63931" y="128201"/>
                </a:lnTo>
                <a:lnTo>
                  <a:pt x="48709" y="158366"/>
                </a:lnTo>
              </a:path>
            </a:pathLst>
          </a:custGeom>
          <a:ln w="141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6" name="bk object 46"/>
          <p:cNvSpPr/>
          <p:nvPr/>
        </p:nvSpPr>
        <p:spPr>
          <a:xfrm>
            <a:off x="7402069" y="2514601"/>
            <a:ext cx="391583" cy="3460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131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182C1-22E7-48FF-8DF3-BE5AAF3E6C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5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8EF9F-1AF4-41BD-AADE-F333F6F998A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4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93757-03DC-4416-8C5E-69AE192839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2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537FB-CA48-4C41-8A7B-FAE6542ACB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2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64D93-2DE7-4530-A7BD-3A957C5436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0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8F686-59D0-405B-A79C-BA909EFAEC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2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A8CF-1E88-4E15-B56F-DE987EBB12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2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bg1">
                <a:gamma/>
                <a:shade val="0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0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E69ABD-B8B1-4A68-BF17-302E02D8BC76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265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2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29" indent="-34282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64" indent="-22855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68" indent="-22855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74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7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8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8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9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9900" y="371123"/>
            <a:ext cx="9072201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060" y="1614868"/>
            <a:ext cx="1036387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7D3E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581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journal/02726386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8236143" TargetMode="External"/><Relationship Id="rId7" Type="http://schemas.openxmlformats.org/officeDocument/2006/relationships/hyperlink" Target="https://www.ncbi.nlm.nih.gov/pubmed/2240327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24408225" TargetMode="External"/><Relationship Id="rId5" Type="http://schemas.openxmlformats.org/officeDocument/2006/relationships/hyperlink" Target="https://www.ncbi.nlm.nih.gov/pubmed/25530108" TargetMode="External"/><Relationship Id="rId4" Type="http://schemas.openxmlformats.org/officeDocument/2006/relationships/hyperlink" Target="https://www.ncbi.nlm.nih.gov/pubmed/2625171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371600"/>
            <a:ext cx="8420100" cy="79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dirty="0"/>
              <a:t>Kidney transplantation in C3G:</a:t>
            </a:r>
            <a:br>
              <a:rPr lang="en-US" sz="3200" dirty="0"/>
            </a:br>
            <a:r>
              <a:rPr lang="en-US" sz="2400" i="1" dirty="0"/>
              <a:t>Transplant or dialysis ?</a:t>
            </a:r>
            <a:br>
              <a:rPr lang="en-US" sz="3200" dirty="0"/>
            </a:br>
            <a:r>
              <a:rPr lang="en-US" sz="3200" dirty="0"/>
              <a:t>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181100" y="3352800"/>
            <a:ext cx="98298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400" dirty="0"/>
              <a:t>Christie P Thomas MD</a:t>
            </a:r>
          </a:p>
          <a:p>
            <a:pPr algn="ctr"/>
            <a:r>
              <a:rPr lang="en-US" sz="2000" dirty="0"/>
              <a:t>Professor and Vice Chair, Faculty Advancement</a:t>
            </a:r>
          </a:p>
          <a:p>
            <a:pPr algn="ctr"/>
            <a:r>
              <a:rPr lang="en-US" sz="2000" dirty="0"/>
              <a:t>Department of Internal Medicine</a:t>
            </a:r>
          </a:p>
          <a:p>
            <a:pPr algn="ctr"/>
            <a:r>
              <a:rPr lang="en-US" sz="2000" dirty="0"/>
              <a:t>Medical Director, Kidney Transplant Program</a:t>
            </a:r>
          </a:p>
          <a:p>
            <a:pPr algn="ctr"/>
            <a:r>
              <a:rPr lang="en-US" sz="2000" dirty="0"/>
              <a:t>University of Iowa Carver College of Medicine</a:t>
            </a:r>
          </a:p>
        </p:txBody>
      </p:sp>
    </p:spTree>
    <p:extLst>
      <p:ext uri="{BB962C8B-B14F-4D97-AF65-F5344CB8AC3E}">
        <p14:creationId xmlns:p14="http://schemas.microsoft.com/office/powerpoint/2010/main" val="504962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38400" y="204964"/>
            <a:ext cx="8153400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1359535" algn="l"/>
                <a:tab pos="4304030" algn="l"/>
                <a:tab pos="5955665" algn="l"/>
              </a:tabLst>
              <a:defRPr/>
            </a:pPr>
            <a:r>
              <a:rPr sz="3600" dirty="0">
                <a:solidFill>
                  <a:schemeClr val="tx2"/>
                </a:solidFill>
                <a:latin typeface="Arial"/>
                <a:cs typeface="Arial"/>
              </a:rPr>
              <a:t>Risks	of</a:t>
            </a:r>
            <a:r>
              <a:rPr lang="en-US" sz="36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chemeClr val="tx2"/>
                </a:solidFill>
                <a:latin typeface="Arial"/>
                <a:cs typeface="Arial"/>
              </a:rPr>
              <a:t>Kidney</a:t>
            </a:r>
            <a:r>
              <a:rPr lang="en-US" sz="36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chemeClr val="tx2"/>
                </a:solidFill>
                <a:latin typeface="Arial"/>
                <a:cs typeface="Arial"/>
              </a:rPr>
              <a:t>Transpl</a:t>
            </a:r>
            <a:r>
              <a:rPr sz="3600" spc="5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sz="3600" dirty="0">
                <a:solidFill>
                  <a:schemeClr val="tx2"/>
                </a:solidFill>
                <a:latin typeface="Arial"/>
                <a:cs typeface="Arial"/>
              </a:rPr>
              <a:t>nt</a:t>
            </a:r>
            <a:r>
              <a:rPr lang="en-US" sz="3600" dirty="0">
                <a:solidFill>
                  <a:schemeClr val="tx2"/>
                </a:solidFill>
                <a:latin typeface="Arial"/>
                <a:cs typeface="Arial"/>
              </a:rPr>
              <a:t> - General</a:t>
            </a:r>
            <a:endParaRPr sz="36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871299"/>
            <a:ext cx="11049000" cy="5457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616585" indent="-285750">
              <a:lnSpc>
                <a:spcPct val="80000"/>
              </a:lnSpc>
              <a:spcBef>
                <a:spcPts val="395"/>
              </a:spcBef>
              <a:buFont typeface="Arial" panose="020B0604020202020204" pitchFamily="34" charset="0"/>
              <a:buChar char="•"/>
              <a:tabLst>
                <a:tab pos="755650" algn="l"/>
              </a:tabLst>
            </a:pPr>
            <a:r>
              <a:rPr lang="en-US" sz="2000" dirty="0">
                <a:solidFill>
                  <a:srgbClr val="FFFF00"/>
                </a:solidFill>
                <a:latin typeface="Arial"/>
                <a:cs typeface="Arial"/>
              </a:rPr>
              <a:t>Complications during or immediately after the surgical procedure</a:t>
            </a:r>
            <a:r>
              <a:rPr sz="200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lang="en-US" sz="2000" dirty="0">
              <a:solidFill>
                <a:srgbClr val="FFFF00"/>
              </a:solidFill>
              <a:latin typeface="Arial"/>
              <a:cs typeface="Arial"/>
            </a:endParaRPr>
          </a:p>
          <a:p>
            <a:pPr marL="755650" marR="616585" lvl="1" indent="-285750">
              <a:lnSpc>
                <a:spcPct val="80000"/>
              </a:lnSpc>
              <a:spcBef>
                <a:spcPts val="395"/>
              </a:spcBef>
              <a:buFont typeface="Arial" panose="020B0604020202020204" pitchFamily="34" charset="0"/>
              <a:buChar char="•"/>
              <a:tabLst>
                <a:tab pos="755650" algn="l"/>
              </a:tabLst>
            </a:pPr>
            <a:r>
              <a:rPr sz="2000" dirty="0">
                <a:latin typeface="Arial"/>
                <a:cs typeface="Arial"/>
              </a:rPr>
              <a:t>Bl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ing</a:t>
            </a:r>
            <a:endParaRPr lang="en-US" sz="2000" dirty="0">
              <a:latin typeface="Arial"/>
              <a:cs typeface="Arial"/>
            </a:endParaRPr>
          </a:p>
          <a:p>
            <a:pPr marL="755650" marR="616585" lvl="1" indent="-285750">
              <a:lnSpc>
                <a:spcPct val="80000"/>
              </a:lnSpc>
              <a:spcBef>
                <a:spcPts val="395"/>
              </a:spcBef>
              <a:buFont typeface="Arial" panose="020B0604020202020204" pitchFamily="34" charset="0"/>
              <a:buChar char="•"/>
              <a:tabLst>
                <a:tab pos="755650" algn="l"/>
              </a:tabLst>
            </a:pPr>
            <a:r>
              <a:rPr sz="2000" dirty="0">
                <a:latin typeface="Arial"/>
                <a:cs typeface="Arial"/>
              </a:rPr>
              <a:t>In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ecti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</a:t>
            </a:r>
          </a:p>
          <a:p>
            <a:pPr marL="1155700" lvl="2" indent="-228600">
              <a:buFont typeface="Arial"/>
              <a:buChar char="•"/>
              <a:tabLst>
                <a:tab pos="1156335" algn="l"/>
              </a:tabLst>
              <a:defRPr/>
            </a:pPr>
            <a:r>
              <a:rPr sz="2000" dirty="0">
                <a:latin typeface="Arial"/>
                <a:cs typeface="Arial"/>
              </a:rPr>
              <a:t>P</a:t>
            </a:r>
            <a:r>
              <a:rPr sz="2000" spc="-1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10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a,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wou</a:t>
            </a:r>
            <a:r>
              <a:rPr sz="2000" spc="-1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d</a:t>
            </a:r>
            <a:r>
              <a:rPr lang="en-US" sz="2000" dirty="0">
                <a:latin typeface="Arial"/>
                <a:cs typeface="Arial"/>
              </a:rPr>
              <a:t> infection</a:t>
            </a:r>
            <a:r>
              <a:rPr sz="2000" dirty="0">
                <a:latin typeface="Arial"/>
                <a:cs typeface="Arial"/>
              </a:rPr>
              <a:t>, </a:t>
            </a:r>
            <a:r>
              <a:rPr sz="2000" dirty="0" err="1">
                <a:latin typeface="Arial"/>
                <a:cs typeface="Arial"/>
              </a:rPr>
              <a:t>uri</a:t>
            </a:r>
            <a:r>
              <a:rPr sz="2000" spc="-10" dirty="0" err="1">
                <a:latin typeface="Arial"/>
                <a:cs typeface="Arial"/>
              </a:rPr>
              <a:t>n</a:t>
            </a:r>
            <a:r>
              <a:rPr lang="en-US" sz="2000" dirty="0" err="1">
                <a:latin typeface="Arial"/>
                <a:cs typeface="Arial"/>
              </a:rPr>
              <a:t>ary</a:t>
            </a:r>
            <a:r>
              <a:rPr lang="en-US" sz="2000" dirty="0">
                <a:latin typeface="Arial"/>
                <a:cs typeface="Arial"/>
              </a:rPr>
              <a:t> tract infection</a:t>
            </a:r>
            <a:endParaRPr sz="2000" dirty="0">
              <a:latin typeface="Arial"/>
              <a:cs typeface="Arial"/>
            </a:endParaRPr>
          </a:p>
          <a:p>
            <a:pPr marL="812800" lvl="1" indent="-342900">
              <a:buFont typeface="Arial" panose="020B0604020202020204" pitchFamily="34" charset="0"/>
              <a:buChar char="•"/>
              <a:tabLst>
                <a:tab pos="755650" algn="l"/>
              </a:tabLst>
              <a:defRPr/>
            </a:pPr>
            <a:r>
              <a:rPr sz="2000" dirty="0">
                <a:latin typeface="Arial"/>
                <a:cs typeface="Arial"/>
              </a:rPr>
              <a:t>Urine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dr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ge com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licat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n</a:t>
            </a:r>
            <a:endParaRPr sz="2000" dirty="0">
              <a:latin typeface="Arial"/>
              <a:cs typeface="Arial"/>
            </a:endParaRPr>
          </a:p>
          <a:p>
            <a:pPr marL="1155700" lvl="2" indent="-228600">
              <a:buFont typeface="Arial"/>
              <a:buChar char="•"/>
              <a:tabLst>
                <a:tab pos="1156335" algn="l"/>
              </a:tabLst>
              <a:defRPr/>
            </a:pPr>
            <a:r>
              <a:rPr sz="2000" dirty="0">
                <a:latin typeface="Arial"/>
                <a:cs typeface="Arial"/>
              </a:rPr>
              <a:t>Urine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k</a:t>
            </a:r>
          </a:p>
          <a:p>
            <a:pPr marL="1155700" lvl="2" indent="-228600">
              <a:buFont typeface="Arial"/>
              <a:buChar char="•"/>
              <a:tabLst>
                <a:tab pos="1156335" algn="l"/>
              </a:tabLst>
              <a:defRPr/>
            </a:pPr>
            <a:r>
              <a:rPr sz="2000" dirty="0">
                <a:latin typeface="Arial"/>
                <a:cs typeface="Arial"/>
              </a:rPr>
              <a:t>Narrowi</a:t>
            </a:r>
            <a:r>
              <a:rPr sz="2000" spc="-1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g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the con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ecti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 </a:t>
            </a:r>
            <a:r>
              <a:rPr sz="2000" spc="-10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etw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ur</a:t>
            </a:r>
            <a:r>
              <a:rPr lang="en-US" sz="2000" spc="-5" dirty="0">
                <a:latin typeface="Arial"/>
                <a:cs typeface="Arial"/>
              </a:rPr>
              <a:t>eter </a:t>
            </a:r>
            <a:r>
              <a:rPr sz="2000" dirty="0">
                <a:latin typeface="Arial"/>
                <a:cs typeface="Arial"/>
              </a:rPr>
              <a:t>and bl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er</a:t>
            </a:r>
          </a:p>
          <a:p>
            <a:pPr marL="1155700" lvl="2" indent="-228600">
              <a:buFont typeface="Arial"/>
              <a:buChar char="•"/>
              <a:tabLst>
                <a:tab pos="1156335" algn="l"/>
              </a:tabLst>
              <a:defRPr/>
            </a:pPr>
            <a:r>
              <a:rPr sz="2000" dirty="0">
                <a:latin typeface="Arial"/>
                <a:cs typeface="Arial"/>
              </a:rPr>
              <a:t>In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bi</a:t>
            </a:r>
            <a:r>
              <a:rPr sz="2000" spc="-10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ity to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pty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bl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er.</a:t>
            </a:r>
          </a:p>
          <a:p>
            <a:pPr marL="812800" lvl="1" indent="-342900">
              <a:buFont typeface="Arial" panose="020B0604020202020204" pitchFamily="34" charset="0"/>
              <a:buChar char="•"/>
              <a:tabLst>
                <a:tab pos="755650" algn="l"/>
              </a:tabLst>
              <a:defRPr/>
            </a:pPr>
            <a:r>
              <a:rPr sz="2000" dirty="0">
                <a:latin typeface="Arial"/>
                <a:cs typeface="Arial"/>
              </a:rPr>
              <a:t>Risk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associat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y ge</a:t>
            </a:r>
            <a:r>
              <a:rPr sz="2000" spc="-1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l sur</a:t>
            </a:r>
            <a:r>
              <a:rPr sz="2000" spc="-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ical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ced</a:t>
            </a:r>
            <a:r>
              <a:rPr sz="2000" spc="-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re</a:t>
            </a:r>
          </a:p>
          <a:p>
            <a:pPr marL="1155700" lvl="2" indent="-228600">
              <a:buFont typeface="Arial"/>
              <a:buChar char="•"/>
              <a:tabLst>
                <a:tab pos="1156335" algn="l"/>
              </a:tabLst>
              <a:defRPr/>
            </a:pPr>
            <a:r>
              <a:rPr sz="2000" dirty="0">
                <a:latin typeface="Arial"/>
                <a:cs typeface="Arial"/>
              </a:rPr>
              <a:t>Bl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od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clots.</a:t>
            </a:r>
          </a:p>
          <a:p>
            <a:pPr marL="1155700" lvl="2" indent="-228600">
              <a:buFont typeface="Arial"/>
              <a:buChar char="•"/>
              <a:tabLst>
                <a:tab pos="1156335" algn="l"/>
              </a:tabLst>
              <a:defRPr/>
            </a:pPr>
            <a:r>
              <a:rPr sz="2000" dirty="0">
                <a:latin typeface="Arial"/>
                <a:cs typeface="Arial"/>
              </a:rPr>
              <a:t>Heart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attack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 stroke.</a:t>
            </a:r>
            <a:endParaRPr lang="en-US" sz="2000" dirty="0">
              <a:latin typeface="Arial"/>
              <a:cs typeface="Arial"/>
            </a:endParaRPr>
          </a:p>
          <a:p>
            <a:pPr marL="927100" lvl="2">
              <a:tabLst>
                <a:tab pos="1156335" algn="l"/>
              </a:tabLst>
              <a:defRPr/>
            </a:pPr>
            <a:endParaRPr lang="en-US" sz="2000" dirty="0">
              <a:latin typeface="Arial"/>
              <a:cs typeface="Arial"/>
            </a:endParaRPr>
          </a:p>
          <a:p>
            <a:pPr marL="927100" lvl="2">
              <a:tabLst>
                <a:tab pos="1156335" algn="l"/>
              </a:tabLst>
              <a:defRPr/>
            </a:pPr>
            <a:endParaRPr sz="2000" dirty="0">
              <a:latin typeface="Arial"/>
              <a:cs typeface="Arial"/>
            </a:endParaRPr>
          </a:p>
          <a:p>
            <a:pPr marL="241300" indent="-228600">
              <a:buFont typeface="Arial"/>
              <a:buChar char="•"/>
              <a:tabLst>
                <a:tab pos="1156335" algn="l"/>
              </a:tabLst>
            </a:pPr>
            <a:r>
              <a:rPr lang="en-US" sz="2000" dirty="0">
                <a:solidFill>
                  <a:srgbClr val="FFFF00"/>
                </a:solidFill>
                <a:latin typeface="Arial"/>
                <a:cs typeface="Arial"/>
              </a:rPr>
              <a:t>Complications after the surgical procedure</a:t>
            </a:r>
          </a:p>
          <a:p>
            <a:pPr marL="698500" lvl="1" indent="-228600">
              <a:buFont typeface="Arial"/>
              <a:buChar char="•"/>
              <a:tabLst>
                <a:tab pos="1156335" algn="l"/>
              </a:tabLst>
            </a:pPr>
            <a:r>
              <a:rPr lang="en-US" sz="2000" dirty="0">
                <a:latin typeface="Arial"/>
                <a:cs typeface="Arial"/>
              </a:rPr>
              <a:t>Side effects of </a:t>
            </a:r>
            <a:r>
              <a:rPr lang="en-US" sz="2000" dirty="0" err="1">
                <a:latin typeface="Arial"/>
                <a:cs typeface="Arial"/>
              </a:rPr>
              <a:t>medications:diarrhea</a:t>
            </a:r>
            <a:r>
              <a:rPr lang="en-US" sz="2000" dirty="0">
                <a:latin typeface="Arial"/>
                <a:cs typeface="Arial"/>
              </a:rPr>
              <a:t>, headache, tremor</a:t>
            </a:r>
          </a:p>
          <a:p>
            <a:pPr marL="698500" lvl="1" indent="-228600">
              <a:buFont typeface="Arial"/>
              <a:buChar char="•"/>
              <a:tabLst>
                <a:tab pos="1156335" algn="l"/>
              </a:tabLst>
            </a:pPr>
            <a:r>
              <a:rPr lang="en-US" sz="2000" dirty="0">
                <a:latin typeface="Arial"/>
                <a:cs typeface="Arial"/>
              </a:rPr>
              <a:t>Infections</a:t>
            </a:r>
          </a:p>
          <a:p>
            <a:pPr marL="698500" lvl="1" indent="-228600">
              <a:buFont typeface="Arial"/>
              <a:buChar char="•"/>
              <a:tabLst>
                <a:tab pos="1156335" algn="l"/>
              </a:tabLst>
            </a:pPr>
            <a:r>
              <a:rPr lang="en-US" sz="2000" dirty="0">
                <a:latin typeface="Arial"/>
                <a:cs typeface="Arial"/>
              </a:rPr>
              <a:t>Rejection</a:t>
            </a:r>
          </a:p>
          <a:p>
            <a:pPr marL="698500" lvl="1" indent="-228600">
              <a:buFont typeface="Arial"/>
              <a:buChar char="•"/>
              <a:tabLst>
                <a:tab pos="1156335" algn="l"/>
              </a:tabLst>
            </a:pPr>
            <a:r>
              <a:rPr lang="en-US" sz="2000" i="1" dirty="0">
                <a:latin typeface="Arial"/>
                <a:cs typeface="Arial"/>
              </a:rPr>
              <a:t>Original kidney disease returns (e.g. C3G)</a:t>
            </a:r>
            <a:endParaRPr sz="2000" i="1" dirty="0">
              <a:latin typeface="Arial"/>
              <a:cs typeface="Arial"/>
            </a:endParaRPr>
          </a:p>
        </p:txBody>
      </p:sp>
      <p:pic>
        <p:nvPicPr>
          <p:cNvPr id="5" name="Picture 3" descr="Kidney_Transplant_2_cIvyRose">
            <a:extLst>
              <a:ext uri="{FF2B5EF4-FFF2-40B4-BE49-F238E27FC236}">
                <a16:creationId xmlns:a16="http://schemas.microsoft.com/office/drawing/2014/main" id="{973A9CA9-2F2D-41D1-9B2F-27ED2CEB7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4" t="41226" r="33849" b="4366"/>
          <a:stretch/>
        </p:blipFill>
        <p:spPr bwMode="auto">
          <a:xfrm>
            <a:off x="8610601" y="3048000"/>
            <a:ext cx="1920113" cy="185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3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254591"/>
            <a:ext cx="8229600" cy="1139825"/>
          </a:xfrm>
        </p:spPr>
        <p:txBody>
          <a:bodyPr/>
          <a:lstStyle/>
          <a:p>
            <a:r>
              <a:rPr lang="en-US" dirty="0"/>
              <a:t>C3G (DDD) recurrence – 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4301"/>
            <a:ext cx="11201400" cy="45307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NAPRTCS database (national pediatric transplant database)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Retrospective review (1985-2002)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75 patients with MPGN II (</a:t>
            </a:r>
            <a:r>
              <a:rPr lang="en-US" sz="2000" dirty="0">
                <a:solidFill>
                  <a:srgbClr val="FFFF00"/>
                </a:solidFill>
              </a:rPr>
              <a:t>DDD</a:t>
            </a:r>
            <a:r>
              <a:rPr lang="en-US" sz="2000" dirty="0"/>
              <a:t>):  44 were &gt; 12 </a:t>
            </a:r>
            <a:r>
              <a:rPr lang="en-US" sz="2000" dirty="0" err="1"/>
              <a:t>yrs</a:t>
            </a:r>
            <a:r>
              <a:rPr lang="en-US" sz="2000" dirty="0"/>
              <a:t> old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5 yr graft survival 50% +/- 7.5 in MPGN II vs 74.3% +/- 0.6 for other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Among MPGNII  patients living donor 5 yr survival (65.9% +/- 10.7) better than deceased donor (34.1% +/- 9.8%) survival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 Recurrent disease caused graft failure in 14.7% of patients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No correlation with prior or post transplant C3 concentration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086100" y="6158924"/>
            <a:ext cx="7391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srgbClr val="FFFFFF"/>
                </a:solidFill>
              </a:rPr>
              <a:t>Braun et al., J Am </a:t>
            </a:r>
            <a:r>
              <a:rPr lang="en-US" sz="1600" i="1" dirty="0" err="1">
                <a:solidFill>
                  <a:srgbClr val="FFFFFF"/>
                </a:solidFill>
              </a:rPr>
              <a:t>Soc</a:t>
            </a:r>
            <a:r>
              <a:rPr lang="en-US" sz="1600" i="1" dirty="0">
                <a:solidFill>
                  <a:srgbClr val="FFFFFF"/>
                </a:solidFill>
              </a:rPr>
              <a:t> </a:t>
            </a:r>
            <a:r>
              <a:rPr lang="en-US" sz="1600" i="1" dirty="0" err="1">
                <a:solidFill>
                  <a:srgbClr val="FFFFFF"/>
                </a:solidFill>
              </a:rPr>
              <a:t>Nephrol</a:t>
            </a:r>
            <a:r>
              <a:rPr lang="en-US" sz="1600" i="1" dirty="0">
                <a:solidFill>
                  <a:srgbClr val="FFFFFF"/>
                </a:solidFill>
              </a:rPr>
              <a:t>. 2005 Jul;16(7):2225-33. </a:t>
            </a:r>
            <a:r>
              <a:rPr lang="en-US" sz="1600" i="1" dirty="0" err="1">
                <a:solidFill>
                  <a:srgbClr val="FFFFFF"/>
                </a:solidFill>
              </a:rPr>
              <a:t>Epub</a:t>
            </a:r>
            <a:r>
              <a:rPr lang="en-US" sz="1600" i="1" dirty="0">
                <a:solidFill>
                  <a:srgbClr val="FFFFFF"/>
                </a:solidFill>
              </a:rPr>
              <a:t> 2005 May 11.</a:t>
            </a:r>
          </a:p>
        </p:txBody>
      </p:sp>
    </p:spTree>
    <p:extLst>
      <p:ext uri="{BB962C8B-B14F-4D97-AF65-F5344CB8AC3E}">
        <p14:creationId xmlns:p14="http://schemas.microsoft.com/office/powerpoint/2010/main" val="65001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38CB2-2E7A-41FE-9EDB-75F7C4D7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r>
              <a:rPr lang="en-US" dirty="0"/>
              <a:t>C3G (DDD)-recurrence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569F6-BBC9-454E-8627-A2506EF54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05774"/>
            <a:ext cx="111252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UNOS database (US transplant database – all comers)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Retrospective review (1987-2007)  - 189,211 patients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179 patients with MPGN II (</a:t>
            </a:r>
            <a:r>
              <a:rPr lang="en-US" sz="2000" dirty="0">
                <a:solidFill>
                  <a:srgbClr val="FFFF00"/>
                </a:solidFill>
              </a:rPr>
              <a:t>DDD</a:t>
            </a:r>
            <a:r>
              <a:rPr lang="en-US" sz="2000" dirty="0"/>
              <a:t>) – 0.1%:  Median age 27 </a:t>
            </a:r>
            <a:r>
              <a:rPr lang="en-US" sz="2000" dirty="0" err="1"/>
              <a:t>yr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Median kidney survival 11.1 </a:t>
            </a:r>
            <a:r>
              <a:rPr lang="en-US" sz="2000" dirty="0" err="1"/>
              <a:t>yr</a:t>
            </a:r>
            <a:r>
              <a:rPr lang="en-US" sz="2000" dirty="0"/>
              <a:t> (other GN 14.3 </a:t>
            </a:r>
            <a:r>
              <a:rPr lang="en-US" sz="2000" dirty="0" err="1"/>
              <a:t>yr</a:t>
            </a:r>
            <a:r>
              <a:rPr lang="en-US" sz="2000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10 year kidney survival 57.5% in MPGN II (other GN 65.2 </a:t>
            </a:r>
            <a:r>
              <a:rPr lang="en-US" sz="2000" dirty="0" err="1"/>
              <a:t>yr</a:t>
            </a:r>
            <a:r>
              <a:rPr lang="en-US" sz="2000" dirty="0"/>
              <a:t>)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Recurrent disease caused graft failure in 29.5% of patients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A926C0-EECC-4EFA-83B1-681881C208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286992" y="4170123"/>
            <a:ext cx="2971800" cy="252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98EDA2-809C-4146-857F-46AE6DC452B7}"/>
              </a:ext>
            </a:extLst>
          </p:cNvPr>
          <p:cNvSpPr txBox="1"/>
          <p:nvPr/>
        </p:nvSpPr>
        <p:spPr>
          <a:xfrm>
            <a:off x="5882197" y="5417677"/>
            <a:ext cx="4291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Kidney survival in MPGNII compared to other</a:t>
            </a:r>
          </a:p>
          <a:p>
            <a:r>
              <a:rPr lang="en-US" sz="1600" i="1" dirty="0"/>
              <a:t>(death censored)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3468C-E520-4D0C-81CD-D23B9C64272E}"/>
              </a:ext>
            </a:extLst>
          </p:cNvPr>
          <p:cNvSpPr txBox="1"/>
          <p:nvPr/>
        </p:nvSpPr>
        <p:spPr>
          <a:xfrm>
            <a:off x="5334000" y="6412796"/>
            <a:ext cx="586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u="sng" dirty="0">
                <a:hlinkClick r:id="rId3" tooltip="Go to American Journal of Kidney Diseases on ScienceDirec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Angelo et al., American Journal of Kidney Diseases</a:t>
            </a:r>
            <a:r>
              <a:rPr lang="en-US" sz="1200" i="1" u="sng" dirty="0"/>
              <a:t>, 2011, 57: </a:t>
            </a:r>
            <a:r>
              <a:rPr lang="en-US" sz="1200" i="1" dirty="0"/>
              <a:t>291-299</a:t>
            </a:r>
          </a:p>
        </p:txBody>
      </p:sp>
    </p:spTree>
    <p:extLst>
      <p:ext uri="{BB962C8B-B14F-4D97-AF65-F5344CB8AC3E}">
        <p14:creationId xmlns:p14="http://schemas.microsoft.com/office/powerpoint/2010/main" val="1406651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C3G (C3GN) recurrence -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9002"/>
            <a:ext cx="11582400" cy="3997398"/>
          </a:xfrm>
        </p:spPr>
        <p:txBody>
          <a:bodyPr/>
          <a:lstStyle/>
          <a:p>
            <a:r>
              <a:rPr lang="en-US" sz="2200" dirty="0"/>
              <a:t>21 patients at 1 institution with  </a:t>
            </a:r>
            <a:r>
              <a:rPr lang="en-US" sz="2200" dirty="0">
                <a:solidFill>
                  <a:srgbClr val="FFFF00"/>
                </a:solidFill>
              </a:rPr>
              <a:t>C3GN</a:t>
            </a:r>
            <a:r>
              <a:rPr lang="en-US" sz="2200" dirty="0"/>
              <a:t> were transplanted</a:t>
            </a:r>
          </a:p>
          <a:p>
            <a:r>
              <a:rPr lang="en-US" sz="2200" dirty="0"/>
              <a:t>Original disease diagnosed at a median age of 21 years</a:t>
            </a:r>
          </a:p>
          <a:p>
            <a:r>
              <a:rPr lang="en-US" sz="2200" dirty="0"/>
              <a:t>14 of 21 (66.7%) recurred after transplant; 6 of 8 had low C3 prior</a:t>
            </a:r>
          </a:p>
          <a:p>
            <a:r>
              <a:rPr lang="en-US" sz="2200" dirty="0"/>
              <a:t>Median time to recurrence 28 months</a:t>
            </a:r>
          </a:p>
          <a:p>
            <a:r>
              <a:rPr lang="en-US" sz="2200" dirty="0"/>
              <a:t>3 of 14 had MGRS (Immunoglobulin or Ig excess from a process like myeloma)</a:t>
            </a:r>
          </a:p>
          <a:p>
            <a:r>
              <a:rPr lang="en-US" sz="2200" dirty="0"/>
              <a:t>Kidney failure in 50% of those who developed recurrent disease</a:t>
            </a:r>
          </a:p>
          <a:p>
            <a:pPr lvl="1"/>
            <a:r>
              <a:rPr lang="en-US" sz="2200" dirty="0"/>
              <a:t>Median time 77 months</a:t>
            </a:r>
          </a:p>
          <a:p>
            <a:r>
              <a:rPr lang="en-US" sz="2200" dirty="0"/>
              <a:t>Remaining 50% have functioning kidneys (median followup 73 months)</a:t>
            </a:r>
          </a:p>
          <a:p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1" y="6324601"/>
            <a:ext cx="4258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rgbClr val="FFFFFF"/>
                </a:solidFill>
              </a:rPr>
              <a:t>Zand</a:t>
            </a:r>
            <a:r>
              <a:rPr lang="en-US" sz="1400" i="1" dirty="0">
                <a:solidFill>
                  <a:srgbClr val="FFFFFF"/>
                </a:solidFill>
              </a:rPr>
              <a:t> et al., J Am </a:t>
            </a:r>
            <a:r>
              <a:rPr lang="en-US" sz="1400" i="1" dirty="0" err="1">
                <a:solidFill>
                  <a:srgbClr val="FFFFFF"/>
                </a:solidFill>
              </a:rPr>
              <a:t>Soc</a:t>
            </a:r>
            <a:r>
              <a:rPr lang="en-US" sz="1400" i="1" dirty="0">
                <a:solidFill>
                  <a:srgbClr val="FFFFFF"/>
                </a:solidFill>
              </a:rPr>
              <a:t> </a:t>
            </a:r>
            <a:r>
              <a:rPr lang="en-US" sz="1400" i="1" dirty="0" err="1">
                <a:solidFill>
                  <a:srgbClr val="FFFFFF"/>
                </a:solidFill>
              </a:rPr>
              <a:t>Nephrol</a:t>
            </a:r>
            <a:r>
              <a:rPr lang="en-US" sz="1400" i="1" dirty="0">
                <a:solidFill>
                  <a:srgbClr val="FFFFFF"/>
                </a:solidFill>
              </a:rPr>
              <a:t>.</a:t>
            </a:r>
            <a:r>
              <a:rPr lang="en-US" sz="1400" i="1" dirty="0"/>
              <a:t> 2014, 25: 1110-1117</a:t>
            </a:r>
          </a:p>
        </p:txBody>
      </p:sp>
    </p:spTree>
    <p:extLst>
      <p:ext uri="{BB962C8B-B14F-4D97-AF65-F5344CB8AC3E}">
        <p14:creationId xmlns:p14="http://schemas.microsoft.com/office/powerpoint/2010/main" val="1713021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237" y="762001"/>
            <a:ext cx="8991600" cy="1139825"/>
          </a:xfrm>
        </p:spPr>
        <p:txBody>
          <a:bodyPr/>
          <a:lstStyle/>
          <a:p>
            <a:r>
              <a:rPr lang="en-US" dirty="0"/>
              <a:t>C3G – recurrence after transplant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11201400" cy="2362200"/>
          </a:xfrm>
        </p:spPr>
        <p:txBody>
          <a:bodyPr/>
          <a:lstStyle/>
          <a:p>
            <a:r>
              <a:rPr lang="en-US" sz="2800" dirty="0"/>
              <a:t>probably universal by biopsy – but may not always impact kidney function</a:t>
            </a:r>
          </a:p>
          <a:p>
            <a:r>
              <a:rPr lang="en-US" sz="2800" dirty="0"/>
              <a:t>clinically meaningful disease:  50% by 3-5 years</a:t>
            </a:r>
          </a:p>
          <a:p>
            <a:r>
              <a:rPr lang="en-US" sz="2800" dirty="0"/>
              <a:t>kidney failure in 50% by 7-15 years</a:t>
            </a:r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0768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139825"/>
          </a:xfrm>
        </p:spPr>
        <p:txBody>
          <a:bodyPr/>
          <a:lstStyle/>
          <a:p>
            <a:r>
              <a:rPr lang="en-US" sz="3200" dirty="0"/>
              <a:t>Should patients with C3G be transplanted?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11353800" cy="5575300"/>
          </a:xfrm>
        </p:spPr>
        <p:txBody>
          <a:bodyPr/>
          <a:lstStyle/>
          <a:p>
            <a:r>
              <a:rPr lang="en-US" sz="2400" dirty="0"/>
              <a:t>Any patient who has previously not been transplanted should be considered a candidate for a transplant.</a:t>
            </a:r>
          </a:p>
          <a:p>
            <a:r>
              <a:rPr lang="en-US" sz="2400" dirty="0"/>
              <a:t>Any patient who has been transplanted but not had early transplant failure from C3G recurrence should also be considered a candidate</a:t>
            </a:r>
          </a:p>
          <a:p>
            <a:r>
              <a:rPr lang="en-US" sz="2400" dirty="0"/>
              <a:t>Risk of recurrent disease may be influenced by</a:t>
            </a:r>
          </a:p>
          <a:p>
            <a:pPr lvl="1"/>
            <a:r>
              <a:rPr lang="en-US" sz="2000" dirty="0"/>
              <a:t>Sex, age, genetics, autoantibodies, complement activity</a:t>
            </a:r>
          </a:p>
          <a:p>
            <a:r>
              <a:rPr lang="en-US" sz="2400" dirty="0"/>
              <a:t>Not all recurrent disease leads to premature kidney loss</a:t>
            </a:r>
          </a:p>
          <a:p>
            <a:r>
              <a:rPr lang="en-US" sz="2400" dirty="0"/>
              <a:t>Consequence of early kidney loss </a:t>
            </a:r>
          </a:p>
          <a:p>
            <a:pPr lvl="1"/>
            <a:r>
              <a:rPr lang="en-US" sz="2000" dirty="0"/>
              <a:t>early kidney failure from C3G probably predicts recurrent early loss.</a:t>
            </a:r>
          </a:p>
          <a:p>
            <a:pPr lvl="1"/>
            <a:r>
              <a:rPr lang="en-US" sz="2000" dirty="0"/>
              <a:t>Exposure to donor kidney leads to development of antibodies to HLA antigens.</a:t>
            </a:r>
          </a:p>
          <a:p>
            <a:pPr lvl="1"/>
            <a:endParaRPr lang="en-US" sz="2000" dirty="0"/>
          </a:p>
          <a:p>
            <a:pPr marL="457106" lvl="1" indent="0">
              <a:buNone/>
            </a:pPr>
            <a:r>
              <a:rPr lang="en-US" sz="2000" u="sng" dirty="0"/>
              <a:t>Sensitization (HLA antibodies) can make future transplants difficult.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732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139825"/>
          </a:xfrm>
        </p:spPr>
        <p:txBody>
          <a:bodyPr/>
          <a:lstStyle/>
          <a:p>
            <a:r>
              <a:rPr lang="en-US" sz="3200" dirty="0"/>
              <a:t>When should patients with C3G be transplanted?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5900"/>
            <a:ext cx="11277600" cy="3886200"/>
          </a:xfrm>
        </p:spPr>
        <p:txBody>
          <a:bodyPr/>
          <a:lstStyle/>
          <a:p>
            <a:r>
              <a:rPr lang="en-US" sz="2400" dirty="0"/>
              <a:t>Ideally when the disease appears inactive </a:t>
            </a:r>
          </a:p>
          <a:p>
            <a:pPr lvl="1"/>
            <a:r>
              <a:rPr lang="en-US" sz="2000" dirty="0"/>
              <a:t>patient not requiring immunosuppressive therapy</a:t>
            </a:r>
          </a:p>
          <a:p>
            <a:pPr lvl="1"/>
            <a:r>
              <a:rPr lang="en-US" sz="2000" dirty="0"/>
              <a:t>Urine testing shows no red cells (blood) or casts</a:t>
            </a:r>
          </a:p>
          <a:p>
            <a:pPr lvl="1"/>
            <a:r>
              <a:rPr lang="en-US" sz="2000" dirty="0"/>
              <a:t>Signs of complement activation have resolved</a:t>
            </a:r>
          </a:p>
          <a:p>
            <a:pPr lvl="2"/>
            <a:r>
              <a:rPr lang="en-US" sz="1600" dirty="0"/>
              <a:t>Normal C3</a:t>
            </a:r>
          </a:p>
          <a:p>
            <a:pPr lvl="2"/>
            <a:r>
              <a:rPr lang="en-US" sz="1600" dirty="0"/>
              <a:t>undetectable C3 nephritic factor (if previously abnormal) </a:t>
            </a:r>
          </a:p>
          <a:p>
            <a:pPr lvl="2"/>
            <a:r>
              <a:rPr lang="en-US" sz="1600" dirty="0"/>
              <a:t>MORL assays:  Normal CH50, Normal APFA, Normal hemolytic assay</a:t>
            </a:r>
          </a:p>
          <a:p>
            <a:pPr marL="914211" lvl="2" indent="0">
              <a:buNone/>
            </a:pPr>
            <a:endParaRPr lang="en-US" dirty="0"/>
          </a:p>
          <a:p>
            <a:r>
              <a:rPr lang="en-US" sz="2400" dirty="0"/>
              <a:t>Adults with monoclonal Ig (MGRS) should first be treated for the  plasma cell disease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863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270" y="0"/>
            <a:ext cx="8229600" cy="1143000"/>
          </a:xfrm>
        </p:spPr>
        <p:txBody>
          <a:bodyPr/>
          <a:lstStyle/>
          <a:p>
            <a:r>
              <a:rPr lang="en-US" sz="3200" dirty="0"/>
              <a:t>How should C3G patients be transplanted?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1"/>
            <a:ext cx="11049000" cy="4525963"/>
          </a:xfrm>
        </p:spPr>
        <p:txBody>
          <a:bodyPr/>
          <a:lstStyle/>
          <a:p>
            <a:r>
              <a:rPr lang="en-US" sz="2400" dirty="0"/>
              <a:t>As with other transplants, a living donor is almost always preferable to a deceased donor transplant</a:t>
            </a:r>
          </a:p>
          <a:p>
            <a:r>
              <a:rPr lang="en-US" sz="2400" dirty="0"/>
              <a:t>Immunosuppressive regimen should include standard therapy – tacrolimus, MMF (mycophenolate, </a:t>
            </a:r>
            <a:r>
              <a:rPr lang="en-US" sz="2400" dirty="0" err="1"/>
              <a:t>cellcept</a:t>
            </a:r>
            <a:r>
              <a:rPr lang="en-US" sz="2400" dirty="0"/>
              <a:t>) +/- prednisone</a:t>
            </a:r>
          </a:p>
          <a:p>
            <a:r>
              <a:rPr lang="en-US" sz="2400" dirty="0"/>
              <a:t>No data to support pre-operative use of eculizumab </a:t>
            </a:r>
          </a:p>
          <a:p>
            <a:r>
              <a:rPr lang="en-US" sz="2400" dirty="0"/>
              <a:t>No data to support pre-operative plasma exchange</a:t>
            </a:r>
          </a:p>
          <a:p>
            <a:r>
              <a:rPr lang="en-US" sz="2400" dirty="0"/>
              <a:t>Transplant center should have a plan for monitoring for early transplant recurrence</a:t>
            </a:r>
          </a:p>
          <a:p>
            <a:pPr lvl="1"/>
            <a:r>
              <a:rPr lang="en-US" sz="2000" dirty="0"/>
              <a:t>Urine for blood (microscopic)</a:t>
            </a:r>
          </a:p>
          <a:p>
            <a:pPr lvl="1"/>
            <a:r>
              <a:rPr lang="en-US" sz="2000" dirty="0"/>
              <a:t>Urine protein or albumin</a:t>
            </a:r>
          </a:p>
        </p:txBody>
      </p:sp>
    </p:spTree>
    <p:extLst>
      <p:ext uri="{BB962C8B-B14F-4D97-AF65-F5344CB8AC3E}">
        <p14:creationId xmlns:p14="http://schemas.microsoft.com/office/powerpoint/2010/main" val="383356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1" y="76200"/>
            <a:ext cx="8042621" cy="914400"/>
          </a:xfrm>
        </p:spPr>
        <p:txBody>
          <a:bodyPr/>
          <a:lstStyle/>
          <a:p>
            <a:r>
              <a:rPr lang="en-US" sz="4000" dirty="0"/>
              <a:t>Treatment options for recurrence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42525"/>
            <a:ext cx="9997613" cy="3870853"/>
          </a:xfrm>
        </p:spPr>
        <p:txBody>
          <a:bodyPr/>
          <a:lstStyle/>
          <a:p>
            <a:r>
              <a:rPr lang="en-US" sz="2400" dirty="0"/>
              <a:t>No FDA approved treatment</a:t>
            </a:r>
          </a:p>
          <a:p>
            <a:r>
              <a:rPr lang="en-US" sz="2400" dirty="0"/>
              <a:t>Eculizumab (C5 convertase inhibition) -</a:t>
            </a:r>
          </a:p>
          <a:p>
            <a:pPr marL="1200068" lvl="2" indent="-342900"/>
            <a:r>
              <a:rPr lang="en-US" sz="1800" dirty="0"/>
              <a:t>Has been effective in some C3G cases </a:t>
            </a:r>
          </a:p>
          <a:p>
            <a:pPr marL="1200068" lvl="2" indent="-342900"/>
            <a:r>
              <a:rPr lang="en-US" sz="1800" dirty="0"/>
              <a:t>Most cases prior to transplantation</a:t>
            </a:r>
          </a:p>
          <a:p>
            <a:pPr marL="1200068" lvl="2" indent="-342900"/>
            <a:r>
              <a:rPr lang="en-US" sz="1800" dirty="0"/>
              <a:t>Some required months of therapy prior to response</a:t>
            </a:r>
          </a:p>
          <a:p>
            <a:pPr marL="457200" lvl="1" indent="0">
              <a:buNone/>
            </a:pPr>
            <a:r>
              <a:rPr lang="en-US" sz="2000" dirty="0"/>
              <a:t>Publication bias may be a problem (More reviews than cases)</a:t>
            </a:r>
          </a:p>
          <a:p>
            <a:pPr marL="400133" indent="-342900"/>
            <a:r>
              <a:rPr lang="en-US" sz="2400" dirty="0"/>
              <a:t>C5aR inhibition – Phase 2- </a:t>
            </a:r>
            <a:r>
              <a:rPr lang="en-US" sz="2400" dirty="0" err="1"/>
              <a:t>Avacopan</a:t>
            </a:r>
            <a:r>
              <a:rPr lang="en-US" sz="2400" dirty="0"/>
              <a:t> </a:t>
            </a:r>
          </a:p>
          <a:p>
            <a:pPr marL="400133" indent="-342900">
              <a:spcBef>
                <a:spcPts val="0"/>
              </a:spcBef>
            </a:pPr>
            <a:r>
              <a:rPr lang="en-US" sz="2400" dirty="0"/>
              <a:t>C3 inhibitor: Phase 2 - </a:t>
            </a:r>
            <a:r>
              <a:rPr lang="en-US" dirty="0"/>
              <a:t> </a:t>
            </a:r>
            <a:r>
              <a:rPr lang="en-US" sz="2400" dirty="0" err="1"/>
              <a:t>Pegcetacoplan</a:t>
            </a:r>
            <a:endParaRPr lang="en-US" sz="2400" dirty="0"/>
          </a:p>
          <a:p>
            <a:pPr marL="400133" indent="-342900">
              <a:spcBef>
                <a:spcPts val="0"/>
              </a:spcBef>
            </a:pPr>
            <a:r>
              <a:rPr lang="en-US" sz="2400" dirty="0"/>
              <a:t>Factor B inhibition-Phase 3 – </a:t>
            </a:r>
            <a:r>
              <a:rPr lang="en-US" sz="2400" dirty="0" err="1"/>
              <a:t>Ipatocopan</a:t>
            </a:r>
            <a:r>
              <a:rPr lang="en-US" sz="2400" dirty="0"/>
              <a:t> (LPN023) - MAP</a:t>
            </a:r>
          </a:p>
          <a:p>
            <a:pPr marL="400133" indent="-342900">
              <a:spcBef>
                <a:spcPts val="0"/>
              </a:spcBef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6063476"/>
            <a:ext cx="62184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 err="1">
                <a:hlinkClick r:id="rId3" tooltip="Pediatric nephrology (Berlin, Germany)."/>
              </a:rPr>
              <a:t>Pediatr</a:t>
            </a:r>
            <a:r>
              <a:rPr lang="en-US" sz="1050" u="sng" dirty="0">
                <a:hlinkClick r:id="rId3" tooltip="Pediatric nephrology (Berlin, Germany)."/>
              </a:rPr>
              <a:t> </a:t>
            </a:r>
            <a:r>
              <a:rPr lang="en-US" sz="1050" u="sng" dirty="0" err="1">
                <a:hlinkClick r:id="rId3" tooltip="Pediatric nephrology (Berlin, Germany)."/>
              </a:rPr>
              <a:t>Nephrol</a:t>
            </a:r>
            <a:r>
              <a:rPr lang="en-US" sz="1050" u="sng" dirty="0">
                <a:hlinkClick r:id="rId3" tooltip="Pediatric nephrology (Berlin, Germany)."/>
              </a:rPr>
              <a:t>.</a:t>
            </a:r>
            <a:r>
              <a:rPr lang="en-US" sz="1050" dirty="0"/>
              <a:t> 2017 Jun;32(6):1023-1028. </a:t>
            </a:r>
            <a:r>
              <a:rPr lang="en-US" sz="1050" dirty="0" err="1"/>
              <a:t>doi</a:t>
            </a:r>
            <a:r>
              <a:rPr lang="en-US" sz="1050" dirty="0"/>
              <a:t>: 10.1007/s00467-017-3619-2. </a:t>
            </a:r>
            <a:r>
              <a:rPr lang="en-US" sz="1050" dirty="0" err="1"/>
              <a:t>Epub</a:t>
            </a:r>
            <a:r>
              <a:rPr lang="en-US" sz="1050" dirty="0"/>
              <a:t> 2017 Feb 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5041" y="5826514"/>
            <a:ext cx="5785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err="1">
                <a:hlinkClick r:id="rId4" tooltip="Clinical kidney journal."/>
              </a:rPr>
              <a:t>Clin</a:t>
            </a:r>
            <a:r>
              <a:rPr lang="en-US" sz="1200" u="sng" dirty="0">
                <a:hlinkClick r:id="rId4" tooltip="Clinical kidney journal."/>
              </a:rPr>
              <a:t> Kidney J.</a:t>
            </a:r>
            <a:r>
              <a:rPr lang="en-US" sz="1200" dirty="0"/>
              <a:t> 2015 Aug;8(4):445-8. </a:t>
            </a:r>
            <a:r>
              <a:rPr lang="en-US" sz="1200" dirty="0" err="1"/>
              <a:t>doi</a:t>
            </a:r>
            <a:r>
              <a:rPr lang="en-US" sz="1200" dirty="0"/>
              <a:t>: 10.1093/</a:t>
            </a:r>
            <a:r>
              <a:rPr lang="en-US" sz="1200" dirty="0" err="1"/>
              <a:t>ckj</a:t>
            </a:r>
            <a:r>
              <a:rPr lang="en-US" sz="1200" dirty="0"/>
              <a:t>/sfv044. </a:t>
            </a:r>
            <a:r>
              <a:rPr lang="en-US" sz="1200" dirty="0" err="1"/>
              <a:t>Epub</a:t>
            </a:r>
            <a:r>
              <a:rPr lang="en-US" sz="1200" dirty="0"/>
              <a:t> 2015 Jun 15.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1400" y="5573024"/>
            <a:ext cx="59398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>
                <a:hlinkClick r:id="rId5" tooltip="American journal of kidney diseases : the official journal of the National Kidney Foundation."/>
              </a:rPr>
              <a:t>Am J Kidney Dis.</a:t>
            </a:r>
            <a:r>
              <a:rPr lang="en-US" sz="1050" dirty="0"/>
              <a:t> 2015 Mar;65(3):484-9. </a:t>
            </a:r>
            <a:r>
              <a:rPr lang="en-US" sz="1050" dirty="0" err="1"/>
              <a:t>doi</a:t>
            </a:r>
            <a:r>
              <a:rPr lang="en-US" sz="1050" dirty="0"/>
              <a:t>: 10.1053/j.ajkd.2014.09.025. </a:t>
            </a:r>
            <a:r>
              <a:rPr lang="en-US" sz="1050" dirty="0" err="1"/>
              <a:t>Epub</a:t>
            </a:r>
            <a:r>
              <a:rPr lang="en-US" sz="1050" dirty="0"/>
              <a:t> 2014 Dec 17.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1" y="5272752"/>
            <a:ext cx="6846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err="1">
                <a:hlinkClick r:id="rId6" tooltip="Pediatric nephrology (Berlin, Germany)."/>
              </a:rPr>
              <a:t>Pediatr</a:t>
            </a:r>
            <a:r>
              <a:rPr lang="en-US" sz="1200" u="sng" dirty="0">
                <a:hlinkClick r:id="rId6" tooltip="Pediatric nephrology (Berlin, Germany)."/>
              </a:rPr>
              <a:t> </a:t>
            </a:r>
            <a:r>
              <a:rPr lang="en-US" sz="1200" u="sng" dirty="0" err="1">
                <a:hlinkClick r:id="rId6" tooltip="Pediatric nephrology (Berlin, Germany)."/>
              </a:rPr>
              <a:t>Nephrol</a:t>
            </a:r>
            <a:r>
              <a:rPr lang="en-US" sz="1200" u="sng" dirty="0">
                <a:hlinkClick r:id="rId6" tooltip="Pediatric nephrology (Berlin, Germany)."/>
              </a:rPr>
              <a:t>.</a:t>
            </a:r>
            <a:r>
              <a:rPr lang="en-US" sz="1200" dirty="0"/>
              <a:t> 2014 Jun;29(6):1107-11. </a:t>
            </a:r>
            <a:r>
              <a:rPr lang="en-US" sz="1200" dirty="0" err="1"/>
              <a:t>doi</a:t>
            </a:r>
            <a:r>
              <a:rPr lang="en-US" sz="1200" dirty="0"/>
              <a:t>: 10.1007/s00467-013-2711-5. </a:t>
            </a:r>
            <a:r>
              <a:rPr lang="en-US" sz="1200" dirty="0" err="1"/>
              <a:t>Epub</a:t>
            </a:r>
            <a:r>
              <a:rPr lang="en-US" sz="1200" dirty="0"/>
              <a:t> 2014 Jan 10.</a:t>
            </a:r>
          </a:p>
        </p:txBody>
      </p:sp>
      <p:sp>
        <p:nvSpPr>
          <p:cNvPr id="4" name="Rectangle 3"/>
          <p:cNvSpPr/>
          <p:nvPr/>
        </p:nvSpPr>
        <p:spPr>
          <a:xfrm>
            <a:off x="3521400" y="6301086"/>
            <a:ext cx="668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 err="1">
                <a:hlinkClick r:id="rId7" tooltip="Clinical journal of the American Society of Nephrology : CJASN."/>
              </a:rPr>
              <a:t>Clin</a:t>
            </a:r>
            <a:r>
              <a:rPr lang="en-US" sz="1200" u="sng" dirty="0">
                <a:hlinkClick r:id="rId7" tooltip="Clinical journal of the American Society of Nephrology : CJASN."/>
              </a:rPr>
              <a:t> J Am </a:t>
            </a:r>
            <a:r>
              <a:rPr lang="en-US" sz="1200" u="sng" dirty="0" err="1">
                <a:hlinkClick r:id="rId7" tooltip="Clinical journal of the American Society of Nephrology : CJASN."/>
              </a:rPr>
              <a:t>Soc</a:t>
            </a:r>
            <a:r>
              <a:rPr lang="en-US" sz="1200" u="sng" dirty="0">
                <a:hlinkClick r:id="rId7" tooltip="Clinical journal of the American Society of Nephrology : CJASN."/>
              </a:rPr>
              <a:t> </a:t>
            </a:r>
            <a:r>
              <a:rPr lang="en-US" sz="1200" u="sng" dirty="0" err="1">
                <a:hlinkClick r:id="rId7" tooltip="Clinical journal of the American Society of Nephrology : CJASN."/>
              </a:rPr>
              <a:t>Nephrol</a:t>
            </a:r>
            <a:r>
              <a:rPr lang="en-US" sz="1200" u="sng" dirty="0">
                <a:hlinkClick r:id="rId7" tooltip="Clinical journal of the American Society of Nephrology : CJASN."/>
              </a:rPr>
              <a:t>.</a:t>
            </a:r>
            <a:r>
              <a:rPr lang="en-US" sz="1200" dirty="0"/>
              <a:t> 2012 May;7(5):748-56. </a:t>
            </a:r>
            <a:r>
              <a:rPr lang="en-US" sz="1200" dirty="0" err="1"/>
              <a:t>doi</a:t>
            </a:r>
            <a:r>
              <a:rPr lang="en-US" sz="1200" dirty="0"/>
              <a:t>: 10.2215/CJN.12901211. </a:t>
            </a:r>
            <a:r>
              <a:rPr lang="en-US" sz="1200" dirty="0" err="1"/>
              <a:t>Epub</a:t>
            </a:r>
            <a:r>
              <a:rPr lang="en-US" sz="1200" dirty="0"/>
              <a:t> 2012 Mar 8.</a:t>
            </a:r>
          </a:p>
        </p:txBody>
      </p:sp>
    </p:spTree>
    <p:extLst>
      <p:ext uri="{BB962C8B-B14F-4D97-AF65-F5344CB8AC3E}">
        <p14:creationId xmlns:p14="http://schemas.microsoft.com/office/powerpoint/2010/main" val="3284135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Should plans for eculizumab be made preemptively?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744200" cy="4952998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/>
              <a:t>Options</a:t>
            </a:r>
          </a:p>
          <a:p>
            <a:r>
              <a:rPr lang="en-US" sz="2800" dirty="0"/>
              <a:t>Prophylactic use of eculizumab ahead of and following transplant – insufficient data</a:t>
            </a:r>
          </a:p>
          <a:p>
            <a:r>
              <a:rPr lang="en-US" sz="2800" dirty="0"/>
              <a:t>Rescue therapy with eculizumab if recurrence occurs and cannot be controlled</a:t>
            </a:r>
          </a:p>
          <a:p>
            <a:pPr lvl="1"/>
            <a:r>
              <a:rPr lang="en-US" sz="2400" dirty="0"/>
              <a:t>Contingency planning - ideal</a:t>
            </a:r>
          </a:p>
          <a:p>
            <a:pPr lvl="1"/>
            <a:r>
              <a:rPr lang="en-US" sz="2400" dirty="0"/>
              <a:t>Insurance preapproval prior to transplant</a:t>
            </a:r>
          </a:p>
          <a:p>
            <a:pPr lvl="1"/>
            <a:r>
              <a:rPr lang="en-US" sz="2400" dirty="0"/>
              <a:t>Required vaccinations prior to transplant</a:t>
            </a:r>
          </a:p>
        </p:txBody>
      </p:sp>
    </p:spTree>
    <p:extLst>
      <p:ext uri="{BB962C8B-B14F-4D97-AF65-F5344CB8AC3E}">
        <p14:creationId xmlns:p14="http://schemas.microsoft.com/office/powerpoint/2010/main" val="201925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17700" y="100014"/>
            <a:ext cx="8051800" cy="814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ffectLst/>
              </a:rPr>
              <a:t>Objectives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47800"/>
            <a:ext cx="112776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/>
              <a:t>To review the steps in preparing for a transplant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To understand kidney transplant options like living donation including directed, non-directed and kidney exchange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To learn about transplant outcomes for patients with C3G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To appreciate when chronic dialysis might be considered</a:t>
            </a:r>
          </a:p>
          <a:p>
            <a:pPr>
              <a:lnSpc>
                <a:spcPct val="150000"/>
              </a:lnSpc>
              <a:defRPr/>
            </a:pPr>
            <a:endParaRPr lang="en-US" dirty="0"/>
          </a:p>
          <a:p>
            <a:pPr>
              <a:lnSpc>
                <a:spcPct val="150000"/>
              </a:lnSpc>
              <a:defRPr/>
            </a:pPr>
            <a:endParaRPr lang="en-US" dirty="0"/>
          </a:p>
          <a:p>
            <a:pPr>
              <a:lnSpc>
                <a:spcPct val="150000"/>
              </a:lnSpc>
              <a:defRPr/>
            </a:pPr>
            <a:endParaRPr lang="en-US" dirty="0"/>
          </a:p>
          <a:p>
            <a:pPr marL="0" indent="0">
              <a:lnSpc>
                <a:spcPct val="150000"/>
              </a:lnSpc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5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438400"/>
            <a:ext cx="10210800" cy="1143000"/>
          </a:xfrm>
        </p:spPr>
        <p:txBody>
          <a:bodyPr/>
          <a:lstStyle/>
          <a:p>
            <a:r>
              <a:rPr lang="en-US" dirty="0"/>
              <a:t>To appreciate when chronic dialysis might be considered</a:t>
            </a:r>
          </a:p>
        </p:txBody>
      </p:sp>
    </p:spTree>
    <p:extLst>
      <p:ext uri="{BB962C8B-B14F-4D97-AF65-F5344CB8AC3E}">
        <p14:creationId xmlns:p14="http://schemas.microsoft.com/office/powerpoint/2010/main" val="1204031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dialysis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981200"/>
            <a:ext cx="11658600" cy="3581400"/>
          </a:xfrm>
        </p:spPr>
        <p:txBody>
          <a:bodyPr/>
          <a:lstStyle/>
          <a:p>
            <a:r>
              <a:rPr lang="en-US" dirty="0"/>
              <a:t>While waiting for a kidney transplant</a:t>
            </a:r>
          </a:p>
          <a:p>
            <a:pPr lvl="1"/>
            <a:r>
              <a:rPr lang="en-US" dirty="0"/>
              <a:t>Blood group, lack of living donors, HLA antibodies</a:t>
            </a:r>
          </a:p>
          <a:p>
            <a:r>
              <a:rPr lang="en-US" dirty="0"/>
              <a:t>If unable to find a willing transplant center</a:t>
            </a:r>
          </a:p>
          <a:p>
            <a:r>
              <a:rPr lang="en-US" dirty="0"/>
              <a:t>If patient wants to wait for better therapy for possible C3G recurrence</a:t>
            </a:r>
          </a:p>
          <a:p>
            <a:pPr lvl="1"/>
            <a:r>
              <a:rPr lang="en-US" dirty="0"/>
              <a:t>If early recurrent kidney transplant failure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661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5450"/>
            <a:ext cx="11582400" cy="4509550"/>
          </a:xfrm>
        </p:spPr>
        <p:txBody>
          <a:bodyPr/>
          <a:lstStyle/>
          <a:p>
            <a:r>
              <a:rPr lang="en-US" sz="2400" dirty="0"/>
              <a:t>Kidney transplantation is the preferred option for any patient with end stage kidney disease including from C3G</a:t>
            </a:r>
          </a:p>
          <a:p>
            <a:r>
              <a:rPr lang="en-US" sz="2400" dirty="0"/>
              <a:t>Get all recommended vaccines prior to transplant if able</a:t>
            </a:r>
          </a:p>
          <a:p>
            <a:r>
              <a:rPr lang="en-US" sz="2400" dirty="0"/>
              <a:t>Many vaccines including COVID19 are less effective after transplantation</a:t>
            </a:r>
          </a:p>
          <a:p>
            <a:r>
              <a:rPr lang="en-US" sz="2400" dirty="0"/>
              <a:t>Although the risk of recurrent disease is high, it may not occur early or lead to early loss of kidney function</a:t>
            </a:r>
          </a:p>
          <a:p>
            <a:r>
              <a:rPr lang="en-US" sz="2400" dirty="0"/>
              <a:t>Although no specific treatment for C3G after transplant is available, new treatments are in clinical trials</a:t>
            </a:r>
          </a:p>
          <a:p>
            <a:r>
              <a:rPr lang="en-US" sz="2400" dirty="0"/>
              <a:t>If transplant is not an option or if the wait is expected to be long, consider home hemodialysis rather than center-based dialysis (if able)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8860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3600" y="2971800"/>
            <a:ext cx="8229600" cy="1143000"/>
          </a:xfrm>
        </p:spPr>
        <p:txBody>
          <a:bodyPr/>
          <a:lstStyle/>
          <a:p>
            <a:r>
              <a:rPr lang="en-US" sz="72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66718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C4A11-CCC1-4841-97D6-4433B3C94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2819400"/>
            <a:ext cx="7772400" cy="838200"/>
          </a:xfrm>
        </p:spPr>
        <p:txBody>
          <a:bodyPr/>
          <a:lstStyle/>
          <a:p>
            <a:r>
              <a:rPr lang="en-US" dirty="0"/>
              <a:t>Additional material</a:t>
            </a:r>
          </a:p>
        </p:txBody>
      </p:sp>
    </p:spTree>
    <p:extLst>
      <p:ext uri="{BB962C8B-B14F-4D97-AF65-F5344CB8AC3E}">
        <p14:creationId xmlns:p14="http://schemas.microsoft.com/office/powerpoint/2010/main" val="4065292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76616" y="5967055"/>
            <a:ext cx="1920113" cy="8544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78050" y="390427"/>
            <a:ext cx="7684134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defRPr/>
            </a:pPr>
            <a:r>
              <a:rPr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Medical/Surgical Consultation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5272" y="1190991"/>
            <a:ext cx="8601456" cy="4816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3190"/>
              </a:lnSpc>
              <a:buClr>
                <a:srgbClr val="7D3E00"/>
              </a:buClr>
              <a:buFont typeface="Arial"/>
              <a:buChar char="•"/>
              <a:tabLst>
                <a:tab pos="355600" algn="l"/>
              </a:tabLst>
              <a:defRPr/>
            </a:pP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Transplant surgeo</a:t>
            </a:r>
            <a:r>
              <a:rPr sz="2800" b="1" spc="-1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s </a:t>
            </a:r>
            <a:r>
              <a:rPr sz="2800" b="1" spc="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nd </a:t>
            </a:r>
            <a:r>
              <a:rPr lang="en-US" sz="2800" b="1" dirty="0">
                <a:solidFill>
                  <a:srgbClr val="FFFF00"/>
                </a:solidFill>
                <a:latin typeface="Arial"/>
                <a:cs typeface="Arial"/>
              </a:rPr>
              <a:t>nephrologists will</a:t>
            </a:r>
            <a:endParaRPr sz="2800" dirty="0">
              <a:solidFill>
                <a:srgbClr val="FFFF00"/>
              </a:solidFill>
              <a:latin typeface="Arial"/>
              <a:cs typeface="Arial"/>
            </a:endParaRPr>
          </a:p>
          <a:p>
            <a:pPr marL="355600">
              <a:lnSpc>
                <a:spcPts val="3190"/>
              </a:lnSpc>
              <a:defRPr/>
            </a:pP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will:</a:t>
            </a:r>
            <a:endParaRPr sz="2800" dirty="0">
              <a:solidFill>
                <a:srgbClr val="FFFF00"/>
              </a:solidFill>
              <a:latin typeface="Arial"/>
              <a:cs typeface="Arial"/>
            </a:endParaRPr>
          </a:p>
          <a:p>
            <a:pPr marL="755650" lvl="1" indent="-285750">
              <a:spcBef>
                <a:spcPts val="295"/>
              </a:spcBef>
              <a:buFont typeface="Arial"/>
              <a:buChar char="–"/>
              <a:tabLst>
                <a:tab pos="755650" algn="l"/>
              </a:tabLst>
              <a:defRPr/>
            </a:pPr>
            <a:r>
              <a:rPr sz="2400" dirty="0">
                <a:latin typeface="Arial"/>
                <a:cs typeface="Arial"/>
              </a:rPr>
              <a:t>Review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history</a:t>
            </a:r>
          </a:p>
          <a:p>
            <a:pPr marL="755650" lvl="1" indent="-285750">
              <a:spcBef>
                <a:spcPts val="285"/>
              </a:spcBef>
              <a:buFont typeface="Arial"/>
              <a:buChar char="–"/>
              <a:tabLst>
                <a:tab pos="755650" algn="l"/>
              </a:tabLst>
              <a:defRPr/>
            </a:pPr>
            <a:r>
              <a:rPr sz="2400" dirty="0">
                <a:latin typeface="Arial"/>
                <a:cs typeface="Arial"/>
              </a:rPr>
              <a:t>Perform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physical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examin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tion</a:t>
            </a:r>
          </a:p>
          <a:p>
            <a:pPr marL="755650" lvl="1" indent="-285750">
              <a:spcBef>
                <a:spcPts val="285"/>
              </a:spcBef>
              <a:buFont typeface="Arial"/>
              <a:buChar char="–"/>
              <a:tabLst>
                <a:tab pos="755650" algn="l"/>
              </a:tabLst>
              <a:defRPr/>
            </a:pPr>
            <a:r>
              <a:rPr sz="2400" dirty="0">
                <a:latin typeface="Arial"/>
                <a:cs typeface="Arial"/>
              </a:rPr>
              <a:t>Review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your diagnostic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tests</a:t>
            </a:r>
          </a:p>
          <a:p>
            <a:pPr marL="355600" indent="-342900">
              <a:spcBef>
                <a:spcPts val="325"/>
              </a:spcBef>
              <a:buClr>
                <a:srgbClr val="7D3E00"/>
              </a:buClr>
              <a:buFont typeface="Arial"/>
              <a:buChar char="•"/>
              <a:tabLst>
                <a:tab pos="355600" algn="l"/>
              </a:tabLst>
              <a:defRPr/>
            </a:pP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Goals:</a:t>
            </a:r>
            <a:endParaRPr sz="2800" dirty="0">
              <a:solidFill>
                <a:srgbClr val="FFFF00"/>
              </a:solidFill>
              <a:latin typeface="Arial"/>
              <a:cs typeface="Arial"/>
            </a:endParaRPr>
          </a:p>
          <a:p>
            <a:pPr marL="755650" lvl="1" indent="-285750">
              <a:spcBef>
                <a:spcPts val="295"/>
              </a:spcBef>
              <a:buFont typeface="Arial"/>
              <a:buChar char="–"/>
              <a:tabLst>
                <a:tab pos="755650" algn="l"/>
              </a:tabLst>
              <a:defRPr/>
            </a:pPr>
            <a:r>
              <a:rPr sz="2400" dirty="0">
                <a:latin typeface="Arial"/>
                <a:cs typeface="Arial"/>
              </a:rPr>
              <a:t>Ensure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 ne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splant</a:t>
            </a:r>
          </a:p>
          <a:p>
            <a:pPr marL="755650" lvl="1" indent="-285750">
              <a:spcBef>
                <a:spcPts val="290"/>
              </a:spcBef>
              <a:buFont typeface="Arial"/>
              <a:buChar char="–"/>
              <a:tabLst>
                <a:tab pos="755650" algn="l"/>
                <a:tab pos="3568700" algn="l"/>
              </a:tabLst>
              <a:defRPr/>
            </a:pPr>
            <a:r>
              <a:rPr sz="2400" dirty="0">
                <a:latin typeface="Arial"/>
                <a:cs typeface="Arial"/>
              </a:rPr>
              <a:t>Ens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tra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spl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nt	is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rig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ision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</a:t>
            </a:r>
          </a:p>
          <a:p>
            <a:pPr marL="755650" marR="5080" lvl="1" indent="-285750">
              <a:lnSpc>
                <a:spcPts val="2590"/>
              </a:lnSpc>
              <a:spcBef>
                <a:spcPts val="615"/>
              </a:spcBef>
              <a:buFont typeface="Arial"/>
              <a:buChar char="–"/>
              <a:tabLst>
                <a:tab pos="755650" algn="l"/>
              </a:tabLst>
              <a:defRPr/>
            </a:pPr>
            <a:r>
              <a:rPr sz="2400" dirty="0">
                <a:latin typeface="Arial"/>
                <a:cs typeface="Arial"/>
              </a:rPr>
              <a:t>Ensure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 no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medical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rgical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reas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 to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o a tra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splant</a:t>
            </a:r>
          </a:p>
          <a:p>
            <a:pPr marL="755650" marR="6350" lvl="1" indent="-285750">
              <a:lnSpc>
                <a:spcPts val="2590"/>
              </a:lnSpc>
              <a:spcBef>
                <a:spcPts val="575"/>
              </a:spcBef>
              <a:buFont typeface="Arial"/>
              <a:buChar char="–"/>
              <a:tabLst>
                <a:tab pos="755650" algn="l"/>
              </a:tabLst>
              <a:defRPr/>
            </a:pPr>
            <a:r>
              <a:rPr sz="2400" dirty="0">
                <a:latin typeface="Arial"/>
                <a:cs typeface="Arial"/>
              </a:rPr>
              <a:t>Ensure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 have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infor</a:t>
            </a:r>
            <a:r>
              <a:rPr sz="2400" spc="-10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ation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 ne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ab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lang="en-US"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 tra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splant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ss</a:t>
            </a:r>
          </a:p>
        </p:txBody>
      </p:sp>
    </p:spTree>
    <p:extLst>
      <p:ext uri="{BB962C8B-B14F-4D97-AF65-F5344CB8AC3E}">
        <p14:creationId xmlns:p14="http://schemas.microsoft.com/office/powerpoint/2010/main" val="452756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76616" y="5967055"/>
            <a:ext cx="1920113" cy="8544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44623" y="288828"/>
            <a:ext cx="6454775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35"/>
              </a:lnSpc>
              <a:defRPr/>
            </a:pPr>
            <a:r>
              <a:rPr sz="4400" b="1" spc="-30" dirty="0">
                <a:solidFill>
                  <a:prstClr val="black"/>
                </a:solidFill>
                <a:latin typeface="Arial"/>
                <a:cs typeface="Arial"/>
              </a:rPr>
              <a:t>Types</a:t>
            </a:r>
            <a:r>
              <a:rPr sz="4400" b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4400" b="1" spc="-2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44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4400" b="1" spc="-25" dirty="0">
                <a:solidFill>
                  <a:prstClr val="black"/>
                </a:solidFill>
                <a:latin typeface="Arial"/>
                <a:cs typeface="Arial"/>
              </a:rPr>
              <a:t>Kidney</a:t>
            </a:r>
            <a:r>
              <a:rPr sz="4400" b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4400" b="1" spc="-30" dirty="0">
                <a:solidFill>
                  <a:prstClr val="black"/>
                </a:solidFill>
                <a:latin typeface="Arial"/>
                <a:cs typeface="Arial"/>
              </a:rPr>
              <a:t>Donors</a:t>
            </a:r>
            <a:endParaRPr sz="4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7541" y="1237219"/>
            <a:ext cx="8275955" cy="4878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7D3E00"/>
              </a:buClr>
              <a:buFont typeface="Arial"/>
              <a:buChar char="•"/>
              <a:tabLst>
                <a:tab pos="355600" algn="l"/>
              </a:tabLst>
              <a:defRPr/>
            </a:pPr>
            <a:r>
              <a:rPr sz="2800" b="1" dirty="0">
                <a:solidFill>
                  <a:srgbClr val="7D3E00"/>
                </a:solidFill>
                <a:latin typeface="Arial"/>
                <a:cs typeface="Arial"/>
              </a:rPr>
              <a:t>Deceased</a:t>
            </a:r>
            <a:r>
              <a:rPr sz="2800" b="1" spc="1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D3E00"/>
                </a:solidFill>
                <a:latin typeface="Arial"/>
                <a:cs typeface="Arial"/>
              </a:rPr>
              <a:t>Do</a:t>
            </a:r>
            <a:r>
              <a:rPr sz="2800" b="1" spc="-10" dirty="0">
                <a:solidFill>
                  <a:srgbClr val="7D3E00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rgbClr val="7D3E00"/>
                </a:solidFill>
                <a:latin typeface="Arial"/>
                <a:cs typeface="Arial"/>
              </a:rPr>
              <a:t>ors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5650" marR="784860" lvl="1" indent="-285750">
              <a:lnSpc>
                <a:spcPts val="2300"/>
              </a:lnSpc>
              <a:spcBef>
                <a:spcPts val="570"/>
              </a:spcBef>
              <a:buFont typeface="Arial"/>
              <a:buChar char="–"/>
              <a:tabLst>
                <a:tab pos="755650" algn="l"/>
              </a:tabLst>
              <a:defRPr/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Patien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s are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listed with UNOS (United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Network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for Org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Sharin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).</a:t>
            </a:r>
          </a:p>
          <a:p>
            <a:pPr marL="755650" marR="144780" lvl="1" indent="-285750">
              <a:lnSpc>
                <a:spcPts val="2300"/>
              </a:lnSpc>
              <a:spcBef>
                <a:spcPts val="580"/>
              </a:spcBef>
              <a:buFont typeface="Arial"/>
              <a:buChar char="–"/>
              <a:tabLst>
                <a:tab pos="755650" algn="l"/>
              </a:tabLst>
              <a:defRPr/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Wait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imes vary based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on a va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iety of f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ctors i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cluding; time on dialysis,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locatio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4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ag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bloo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/tissue</a:t>
            </a:r>
            <a:r>
              <a:rPr sz="24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type.</a:t>
            </a:r>
          </a:p>
          <a:p>
            <a:pPr lvl="1">
              <a:spcBef>
                <a:spcPts val="15"/>
              </a:spcBef>
              <a:buFont typeface="Arial"/>
              <a:buChar char="–"/>
              <a:defRPr/>
            </a:pPr>
            <a:endParaRPr sz="2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buClr>
                <a:srgbClr val="7D3E00"/>
              </a:buClr>
              <a:buFont typeface="Arial"/>
              <a:buChar char="•"/>
              <a:tabLst>
                <a:tab pos="355600" algn="l"/>
              </a:tabLst>
              <a:defRPr/>
            </a:pPr>
            <a:r>
              <a:rPr sz="2800" b="1" dirty="0">
                <a:solidFill>
                  <a:srgbClr val="7D3E00"/>
                </a:solidFill>
                <a:latin typeface="Arial"/>
                <a:cs typeface="Arial"/>
              </a:rPr>
              <a:t>Living D</a:t>
            </a:r>
            <a:r>
              <a:rPr sz="2800" b="1" spc="-15" dirty="0">
                <a:solidFill>
                  <a:srgbClr val="7D3E00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rgbClr val="7D3E00"/>
                </a:solidFill>
                <a:latin typeface="Arial"/>
                <a:cs typeface="Arial"/>
              </a:rPr>
              <a:t>nors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5650" lvl="1" indent="-285750">
              <a:spcBef>
                <a:spcPts val="10"/>
              </a:spcBef>
              <a:buFont typeface="Arial"/>
              <a:buChar char="–"/>
              <a:tabLst>
                <a:tab pos="755650" algn="l"/>
              </a:tabLst>
              <a:defRPr/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Related</a:t>
            </a:r>
            <a:r>
              <a:rPr sz="24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(par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nt, child,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sibling)</a:t>
            </a:r>
          </a:p>
          <a:p>
            <a:pPr marL="755650" lvl="1" indent="-285750">
              <a:buFont typeface="Arial"/>
              <a:buChar char="–"/>
              <a:tabLst>
                <a:tab pos="755650" algn="l"/>
              </a:tabLst>
              <a:defRPr/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Unr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lated</a:t>
            </a:r>
            <a:r>
              <a:rPr sz="24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(sp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4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frie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d)</a:t>
            </a:r>
          </a:p>
          <a:p>
            <a:pPr lvl="1">
              <a:spcBef>
                <a:spcPts val="52"/>
              </a:spcBef>
              <a:buFont typeface="Arial"/>
              <a:buChar char="–"/>
              <a:defRPr/>
            </a:pPr>
            <a:endParaRPr sz="24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buClr>
                <a:srgbClr val="7D3E00"/>
              </a:buClr>
              <a:buFont typeface="Arial"/>
              <a:buChar char="•"/>
              <a:tabLst>
                <a:tab pos="355600" algn="l"/>
              </a:tabLst>
              <a:defRPr/>
            </a:pPr>
            <a:r>
              <a:rPr sz="2800" b="1" dirty="0">
                <a:solidFill>
                  <a:srgbClr val="7D3E00"/>
                </a:solidFill>
                <a:latin typeface="Arial"/>
                <a:cs typeface="Arial"/>
              </a:rPr>
              <a:t>Benefits</a:t>
            </a:r>
            <a:r>
              <a:rPr sz="2800" b="1" spc="5" dirty="0">
                <a:solidFill>
                  <a:srgbClr val="7D3E00"/>
                </a:solidFill>
                <a:latin typeface="Arial"/>
                <a:cs typeface="Arial"/>
              </a:rPr>
              <a:t> f</a:t>
            </a:r>
            <a:r>
              <a:rPr sz="2800" b="1" dirty="0">
                <a:solidFill>
                  <a:srgbClr val="7D3E00"/>
                </a:solidFill>
                <a:latin typeface="Arial"/>
                <a:cs typeface="Arial"/>
              </a:rPr>
              <a:t>rom a</a:t>
            </a:r>
            <a:r>
              <a:rPr sz="2800" b="1" spc="-1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D3E00"/>
                </a:solidFill>
                <a:latin typeface="Arial"/>
                <a:cs typeface="Arial"/>
              </a:rPr>
              <a:t>living</a:t>
            </a:r>
            <a:r>
              <a:rPr sz="2800" b="1" spc="-1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D3E00"/>
                </a:solidFill>
                <a:latin typeface="Arial"/>
                <a:cs typeface="Arial"/>
              </a:rPr>
              <a:t>kidney</a:t>
            </a:r>
            <a:r>
              <a:rPr sz="2800" b="1" spc="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D3E00"/>
                </a:solidFill>
                <a:latin typeface="Arial"/>
                <a:cs typeface="Arial"/>
              </a:rPr>
              <a:t>donor transplant: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5650" lvl="1" indent="-285750">
              <a:spcBef>
                <a:spcPts val="10"/>
              </a:spcBef>
              <a:buFont typeface="Arial"/>
              <a:buChar char="–"/>
              <a:tabLst>
                <a:tab pos="755650" algn="l"/>
              </a:tabLst>
              <a:defRPr/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Surg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ry</a:t>
            </a:r>
            <a:r>
              <a:rPr sz="24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can be electively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sche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uled.</a:t>
            </a:r>
          </a:p>
          <a:p>
            <a:pPr marL="755650" lvl="1" indent="-285750">
              <a:buFont typeface="Arial"/>
              <a:buChar char="–"/>
              <a:tabLst>
                <a:tab pos="755650" algn="l"/>
              </a:tabLst>
              <a:defRPr/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Org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usu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lly</a:t>
            </a:r>
            <a:r>
              <a:rPr sz="24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lasts longer</a:t>
            </a:r>
            <a:r>
              <a:rPr sz="24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from a dece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sed</a:t>
            </a:r>
            <a:r>
              <a:rPr sz="24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or.</a:t>
            </a:r>
          </a:p>
        </p:txBody>
      </p:sp>
    </p:spTree>
    <p:extLst>
      <p:ext uri="{BB962C8B-B14F-4D97-AF65-F5344CB8AC3E}">
        <p14:creationId xmlns:p14="http://schemas.microsoft.com/office/powerpoint/2010/main" val="2285231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76616" y="5967055"/>
            <a:ext cx="1920113" cy="8544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11057" y="246405"/>
            <a:ext cx="6795134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35"/>
              </a:lnSpc>
              <a:defRPr/>
            </a:pPr>
            <a:r>
              <a:rPr sz="4400" spc="-25" dirty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Social</a:t>
            </a:r>
            <a:r>
              <a:rPr sz="4400" spc="15" dirty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4400" spc="-30" dirty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Work</a:t>
            </a:r>
            <a:r>
              <a:rPr sz="4400" spc="10" dirty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sz="4400" spc="-25" dirty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Consultation</a:t>
            </a:r>
            <a:endParaRPr sz="4400" dirty="0">
              <a:solidFill>
                <a:schemeClr val="tx2">
                  <a:lumMod val="9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8800" y="1018391"/>
            <a:ext cx="7848600" cy="5357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7D3E00"/>
              </a:buClr>
              <a:buFont typeface="Arial"/>
              <a:buChar char="•"/>
              <a:tabLst>
                <a:tab pos="355600" algn="l"/>
              </a:tabLst>
              <a:defRPr/>
            </a:pP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To assess your:</a:t>
            </a:r>
          </a:p>
          <a:p>
            <a:pPr marL="755650" lvl="1" indent="-285750">
              <a:buFont typeface="Arial"/>
              <a:buChar char="–"/>
              <a:tabLst>
                <a:tab pos="755650" algn="l"/>
              </a:tabLst>
              <a:defRPr/>
            </a:pPr>
            <a:r>
              <a:rPr sz="2400" dirty="0">
                <a:latin typeface="Arial"/>
                <a:cs typeface="Arial"/>
              </a:rPr>
              <a:t>Ongoing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caregiver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support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transpor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ation</a:t>
            </a:r>
          </a:p>
          <a:p>
            <a:pPr marL="755650" marR="480059" lvl="1" indent="-285750">
              <a:lnSpc>
                <a:spcPct val="80000"/>
              </a:lnSpc>
              <a:spcBef>
                <a:spcPts val="430"/>
              </a:spcBef>
              <a:buFont typeface="Arial"/>
              <a:buChar char="–"/>
              <a:tabLst>
                <a:tab pos="755650" algn="l"/>
              </a:tabLst>
              <a:defRPr/>
            </a:pPr>
            <a:r>
              <a:rPr sz="2400" dirty="0">
                <a:latin typeface="Arial"/>
                <a:cs typeface="Arial"/>
              </a:rPr>
              <a:t>Understanding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current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medical condition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 expectations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treatment</a:t>
            </a:r>
          </a:p>
          <a:p>
            <a:pPr marL="755650" lvl="1" indent="-285750">
              <a:buFont typeface="Arial"/>
              <a:buChar char="–"/>
              <a:tabLst>
                <a:tab pos="755650" algn="l"/>
              </a:tabLst>
              <a:defRPr/>
            </a:pPr>
            <a:r>
              <a:rPr sz="2400" dirty="0">
                <a:latin typeface="Arial"/>
                <a:cs typeface="Arial"/>
              </a:rPr>
              <a:t>Medical compliance</a:t>
            </a:r>
          </a:p>
          <a:p>
            <a:pPr marL="755650" lvl="1" indent="-285750">
              <a:buFont typeface="Arial"/>
              <a:buChar char="–"/>
              <a:tabLst>
                <a:tab pos="755650" algn="l"/>
              </a:tabLst>
              <a:defRPr/>
            </a:pPr>
            <a:r>
              <a:rPr sz="2400" dirty="0">
                <a:latin typeface="Arial"/>
                <a:cs typeface="Arial"/>
              </a:rPr>
              <a:t>Education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 work history</a:t>
            </a:r>
          </a:p>
          <a:p>
            <a:pPr marL="755650" lvl="1" indent="-285750">
              <a:buFont typeface="Arial"/>
              <a:buChar char="–"/>
              <a:tabLst>
                <a:tab pos="755650" algn="l"/>
              </a:tabLst>
              <a:defRPr/>
            </a:pPr>
            <a:r>
              <a:rPr sz="2400" dirty="0">
                <a:latin typeface="Arial"/>
                <a:cs typeface="Arial"/>
              </a:rPr>
              <a:t>Mental health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 substance use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history</a:t>
            </a:r>
          </a:p>
          <a:p>
            <a:pPr lvl="1">
              <a:spcBef>
                <a:spcPts val="32"/>
              </a:spcBef>
              <a:buFont typeface="Arial"/>
              <a:buChar char="–"/>
              <a:defRPr/>
            </a:pP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buClr>
                <a:srgbClr val="7D3E00"/>
              </a:buClr>
              <a:buFont typeface="Arial"/>
              <a:buChar char="•"/>
              <a:tabLst>
                <a:tab pos="355600" algn="l"/>
              </a:tabLst>
              <a:defRPr/>
            </a:pP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To provide information about:</a:t>
            </a:r>
          </a:p>
          <a:p>
            <a:pPr marL="755650" lvl="1" indent="-285750">
              <a:buFont typeface="Arial"/>
              <a:buChar char="–"/>
              <a:tabLst>
                <a:tab pos="755650" algn="l"/>
              </a:tabLst>
              <a:defRPr/>
            </a:pPr>
            <a:r>
              <a:rPr sz="2400" dirty="0">
                <a:latin typeface="Arial"/>
                <a:cs typeface="Arial"/>
              </a:rPr>
              <a:t>Post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ransp</a:t>
            </a:r>
            <a:r>
              <a:rPr sz="2400" spc="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ant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rements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 potential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needs</a:t>
            </a:r>
          </a:p>
          <a:p>
            <a:pPr marL="755650" lvl="1" indent="-285750">
              <a:buFont typeface="Arial"/>
              <a:buChar char="–"/>
              <a:tabLst>
                <a:tab pos="755650" algn="l"/>
              </a:tabLst>
              <a:defRPr/>
            </a:pPr>
            <a:r>
              <a:rPr sz="2400" dirty="0">
                <a:latin typeface="Arial"/>
                <a:cs typeface="Arial"/>
              </a:rPr>
              <a:t>Caregiver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roles, responsib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lities,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 expectations</a:t>
            </a:r>
          </a:p>
          <a:p>
            <a:pPr marL="755650" lvl="1" indent="-285750">
              <a:buFont typeface="Arial"/>
              <a:buChar char="–"/>
              <a:tabLst>
                <a:tab pos="755650" algn="l"/>
              </a:tabLst>
              <a:defRPr/>
            </a:pPr>
            <a:r>
              <a:rPr sz="2400" dirty="0">
                <a:latin typeface="Arial"/>
                <a:cs typeface="Arial"/>
              </a:rPr>
              <a:t>Living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</a:t>
            </a:r>
            <a:r>
              <a:rPr sz="2400" spc="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power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orney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or healthcare</a:t>
            </a:r>
          </a:p>
          <a:p>
            <a:pPr>
              <a:spcBef>
                <a:spcPts val="48"/>
              </a:spcBef>
              <a:defRPr/>
            </a:pPr>
            <a:endParaRPr sz="28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buClr>
                <a:srgbClr val="7D3E00"/>
              </a:buClr>
              <a:buFont typeface="Wingdings"/>
              <a:buChar char=""/>
              <a:tabLst>
                <a:tab pos="355600" algn="l"/>
              </a:tabLst>
              <a:defRPr/>
            </a:pPr>
            <a:r>
              <a:rPr sz="2400" b="1" spc="-5" dirty="0">
                <a:latin typeface="Arial"/>
                <a:cs typeface="Arial"/>
              </a:rPr>
              <a:t>It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 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ss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nti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yo</a:t>
            </a:r>
            <a:r>
              <a:rPr sz="2400" b="1" spc="-1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r trans</a:t>
            </a:r>
            <a:r>
              <a:rPr sz="2400" b="1" spc="-10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lant succ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ss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that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your primary caregiv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att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nd all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ap</a:t>
            </a:r>
            <a:r>
              <a:rPr sz="2400" b="1" spc="-10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oin</a:t>
            </a:r>
            <a:r>
              <a:rPr sz="2400" b="1" spc="-10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ment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115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00" y="1"/>
            <a:ext cx="8064500" cy="787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Issues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143000"/>
            <a:ext cx="9067800" cy="48006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u="sng" dirty="0"/>
              <a:t>Getting ready: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Limit blood transfusions to the extent possible to reduce ‘HLA’ antibody production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Get evaluated for a transplant as soon as possible at a center that is willing to transplant C3G (eGFR &lt; 20).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u="sng" dirty="0"/>
              <a:t>Transplant decision: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Decision complicated by risk of recurrence and lack of proven therapy.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However, 10-year kidney survival may be &gt; 50%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If recurrence occurs, consider using eculizumab or entering a clinical trial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204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76616" y="5967055"/>
            <a:ext cx="1920113" cy="8544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0650" y="36515"/>
            <a:ext cx="6804151" cy="773544"/>
          </a:xfrm>
          <a:prstGeom prst="rect">
            <a:avLst/>
          </a:prstGeom>
        </p:spPr>
        <p:txBody>
          <a:bodyPr vert="horz" wrap="square" lIns="0" tIns="95503" rIns="0" bIns="0" rtlCol="0">
            <a:spAutoFit/>
          </a:bodyPr>
          <a:lstStyle/>
          <a:p>
            <a:pPr marL="652780"/>
            <a:r>
              <a:rPr spc="-30" dirty="0"/>
              <a:t>Once</a:t>
            </a:r>
            <a:r>
              <a:rPr spc="10" dirty="0"/>
              <a:t> </a:t>
            </a:r>
            <a:r>
              <a:rPr spc="-30" dirty="0"/>
              <a:t>You</a:t>
            </a:r>
            <a:r>
              <a:rPr spc="5" dirty="0"/>
              <a:t> </a:t>
            </a:r>
            <a:r>
              <a:rPr spc="-25" dirty="0"/>
              <a:t>Are</a:t>
            </a:r>
            <a:r>
              <a:rPr spc="-5" dirty="0"/>
              <a:t> </a:t>
            </a:r>
            <a:r>
              <a:rPr spc="-20" dirty="0"/>
              <a:t>Liste</a:t>
            </a:r>
            <a:r>
              <a:rPr spc="-30" dirty="0"/>
              <a:t>d</a:t>
            </a:r>
          </a:p>
        </p:txBody>
      </p:sp>
      <p:sp>
        <p:nvSpPr>
          <p:cNvPr id="4" name="object 4"/>
          <p:cNvSpPr/>
          <p:nvPr/>
        </p:nvSpPr>
        <p:spPr>
          <a:xfrm>
            <a:off x="2709165" y="936615"/>
            <a:ext cx="6707123" cy="2727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BA03CF-33C0-49E4-B476-25177D3A2535}"/>
              </a:ext>
            </a:extLst>
          </p:cNvPr>
          <p:cNvSpPr/>
          <p:nvPr/>
        </p:nvSpPr>
        <p:spPr>
          <a:xfrm>
            <a:off x="2224023" y="3502955"/>
            <a:ext cx="7743952" cy="2875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3390" indent="-440690">
              <a:spcBef>
                <a:spcPts val="1235"/>
              </a:spcBef>
              <a:buClr>
                <a:srgbClr val="7D3E00"/>
              </a:buClr>
              <a:buFont typeface="Wingdings"/>
              <a:buChar char=""/>
              <a:tabLst>
                <a:tab pos="454025" algn="l"/>
              </a:tabLst>
              <a:defRPr/>
            </a:pPr>
            <a:r>
              <a:rPr lang="en-US" sz="2000" b="1" spc="-15" dirty="0">
                <a:solidFill>
                  <a:srgbClr val="7D3E00"/>
                </a:solidFill>
                <a:latin typeface="Arial"/>
                <a:cs typeface="Arial"/>
              </a:rPr>
              <a:t>Stay</a:t>
            </a:r>
            <a:r>
              <a:rPr lang="en-US" sz="2000" b="1" spc="-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lang="en-US" sz="2000" b="1" spc="-10" dirty="0">
                <a:solidFill>
                  <a:srgbClr val="7D3E00"/>
                </a:solidFill>
                <a:latin typeface="Arial"/>
                <a:cs typeface="Arial"/>
              </a:rPr>
              <a:t>in </a:t>
            </a:r>
            <a:r>
              <a:rPr lang="en-US" sz="2000" b="1" spc="-15" dirty="0">
                <a:solidFill>
                  <a:srgbClr val="7D3E00"/>
                </a:solidFill>
                <a:latin typeface="Arial"/>
                <a:cs typeface="Arial"/>
              </a:rPr>
              <a:t>touch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lang="en-US" sz="2000" b="1" spc="-10" dirty="0">
                <a:solidFill>
                  <a:srgbClr val="7D3E00"/>
                </a:solidFill>
                <a:latin typeface="Arial"/>
                <a:cs typeface="Arial"/>
              </a:rPr>
              <a:t>with</a:t>
            </a:r>
            <a:r>
              <a:rPr lang="en-US" sz="2000" b="1" spc="-15" dirty="0">
                <a:solidFill>
                  <a:srgbClr val="7D3E00"/>
                </a:solidFill>
                <a:latin typeface="Arial"/>
                <a:cs typeface="Arial"/>
              </a:rPr>
              <a:t> yo</a:t>
            </a:r>
            <a:r>
              <a:rPr lang="en-US" sz="2000" b="1" spc="-25" dirty="0">
                <a:solidFill>
                  <a:srgbClr val="7D3E00"/>
                </a:solidFill>
                <a:latin typeface="Arial"/>
                <a:cs typeface="Arial"/>
              </a:rPr>
              <a:t>u</a:t>
            </a:r>
            <a:r>
              <a:rPr lang="en-US" sz="2000" b="1" spc="-10" dirty="0">
                <a:solidFill>
                  <a:srgbClr val="7D3E00"/>
                </a:solidFill>
                <a:latin typeface="Arial"/>
                <a:cs typeface="Arial"/>
              </a:rPr>
              <a:t>r</a:t>
            </a:r>
            <a:r>
              <a:rPr lang="en-US" sz="2000" b="1" spc="-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lang="en-US" sz="2000" b="1" spc="-15" dirty="0">
                <a:solidFill>
                  <a:srgbClr val="7D3E00"/>
                </a:solidFill>
                <a:latin typeface="Arial"/>
                <a:cs typeface="Arial"/>
              </a:rPr>
              <a:t>nurse</a:t>
            </a:r>
            <a:r>
              <a:rPr lang="en-US" sz="2000" b="1" spc="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lang="en-US" sz="2000" b="1" spc="-15" dirty="0">
                <a:solidFill>
                  <a:srgbClr val="7D3E00"/>
                </a:solidFill>
                <a:latin typeface="Arial"/>
                <a:cs typeface="Arial"/>
              </a:rPr>
              <a:t>co</a:t>
            </a:r>
            <a:r>
              <a:rPr lang="en-US" sz="2000" b="1" spc="-25" dirty="0">
                <a:solidFill>
                  <a:srgbClr val="7D3E00"/>
                </a:solidFill>
                <a:latin typeface="Arial"/>
                <a:cs typeface="Arial"/>
              </a:rPr>
              <a:t>o</a:t>
            </a:r>
            <a:r>
              <a:rPr lang="en-US" sz="2000" b="1" spc="-10" dirty="0">
                <a:solidFill>
                  <a:srgbClr val="7D3E00"/>
                </a:solidFill>
                <a:latin typeface="Arial"/>
                <a:cs typeface="Arial"/>
              </a:rPr>
              <a:t>rdinator.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3390" indent="-440690">
              <a:spcBef>
                <a:spcPts val="120"/>
              </a:spcBef>
              <a:buClr>
                <a:srgbClr val="7D3E00"/>
              </a:buClr>
              <a:buFont typeface="Wingdings"/>
              <a:buChar char=""/>
              <a:tabLst>
                <a:tab pos="454025" algn="l"/>
              </a:tabLst>
              <a:defRPr/>
            </a:pPr>
            <a:r>
              <a:rPr lang="en-US" sz="2000" b="1" spc="-15" dirty="0">
                <a:solidFill>
                  <a:srgbClr val="7D3E00"/>
                </a:solidFill>
                <a:latin typeface="Arial"/>
                <a:cs typeface="Arial"/>
              </a:rPr>
              <a:t>This</a:t>
            </a:r>
            <a:r>
              <a:rPr lang="en-US" sz="2000" b="1" spc="-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lang="en-US" sz="2000" b="1" spc="-15" dirty="0">
                <a:solidFill>
                  <a:srgbClr val="7D3E00"/>
                </a:solidFill>
                <a:latin typeface="Arial"/>
                <a:cs typeface="Arial"/>
              </a:rPr>
              <a:t>n</a:t>
            </a:r>
            <a:r>
              <a:rPr lang="en-US" sz="2000" b="1" spc="-25" dirty="0">
                <a:solidFill>
                  <a:srgbClr val="7D3E00"/>
                </a:solidFill>
                <a:latin typeface="Arial"/>
                <a:cs typeface="Arial"/>
              </a:rPr>
              <a:t>u</a:t>
            </a:r>
            <a:r>
              <a:rPr lang="en-US" sz="2000" b="1" spc="-10" dirty="0">
                <a:solidFill>
                  <a:srgbClr val="7D3E00"/>
                </a:solidFill>
                <a:latin typeface="Arial"/>
                <a:cs typeface="Arial"/>
              </a:rPr>
              <a:t>rse</a:t>
            </a:r>
            <a:r>
              <a:rPr lang="en-US" sz="2000" b="1" spc="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lang="en-US" sz="2000" b="1" spc="-15" dirty="0">
                <a:solidFill>
                  <a:srgbClr val="7D3E00"/>
                </a:solidFill>
                <a:latin typeface="Arial"/>
                <a:cs typeface="Arial"/>
              </a:rPr>
              <a:t>nee</a:t>
            </a:r>
            <a:r>
              <a:rPr lang="en-US" sz="2000" b="1" spc="-25" dirty="0">
                <a:solidFill>
                  <a:srgbClr val="7D3E00"/>
                </a:solidFill>
                <a:latin typeface="Arial"/>
                <a:cs typeface="Arial"/>
              </a:rPr>
              <a:t>d</a:t>
            </a:r>
            <a:r>
              <a:rPr lang="en-US" sz="2000" b="1" spc="-15" dirty="0">
                <a:solidFill>
                  <a:srgbClr val="7D3E00"/>
                </a:solidFill>
                <a:latin typeface="Arial"/>
                <a:cs typeface="Arial"/>
              </a:rPr>
              <a:t>s</a:t>
            </a:r>
            <a:r>
              <a:rPr lang="en-US" sz="2000" b="1" spc="1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lang="en-US" sz="2000" b="1" spc="-10" dirty="0">
                <a:solidFill>
                  <a:srgbClr val="7D3E00"/>
                </a:solidFill>
                <a:latin typeface="Arial"/>
                <a:cs typeface="Arial"/>
              </a:rPr>
              <a:t>to</a:t>
            </a:r>
            <a:r>
              <a:rPr lang="en-US" sz="2000" b="1" spc="-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lang="en-US" sz="2000" b="1" spc="-15" dirty="0">
                <a:solidFill>
                  <a:srgbClr val="7D3E00"/>
                </a:solidFill>
                <a:latin typeface="Arial"/>
                <a:cs typeface="Arial"/>
              </a:rPr>
              <a:t>kn</a:t>
            </a:r>
            <a:r>
              <a:rPr lang="en-US" sz="2000" b="1" spc="-25" dirty="0">
                <a:solidFill>
                  <a:srgbClr val="7D3E00"/>
                </a:solidFill>
                <a:latin typeface="Arial"/>
                <a:cs typeface="Arial"/>
              </a:rPr>
              <a:t>o</a:t>
            </a:r>
            <a:r>
              <a:rPr lang="en-US" sz="2000" b="1" spc="-15" dirty="0">
                <a:solidFill>
                  <a:srgbClr val="7D3E00"/>
                </a:solidFill>
                <a:latin typeface="Arial"/>
                <a:cs typeface="Arial"/>
              </a:rPr>
              <a:t>w: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0590" lvl="1" indent="-440690">
              <a:lnSpc>
                <a:spcPts val="1905"/>
              </a:lnSpc>
              <a:spcBef>
                <a:spcPts val="225"/>
              </a:spcBef>
              <a:buClr>
                <a:srgbClr val="7D3E00"/>
              </a:buClr>
              <a:buFont typeface="Wingdings"/>
              <a:buChar char=""/>
              <a:tabLst>
                <a:tab pos="911225" algn="l"/>
              </a:tabLst>
              <a:defRPr/>
            </a:pPr>
            <a:r>
              <a:rPr lang="en-US" sz="1600" b="1" dirty="0">
                <a:solidFill>
                  <a:srgbClr val="7D3E00"/>
                </a:solidFill>
                <a:latin typeface="Arial"/>
                <a:cs typeface="Arial"/>
              </a:rPr>
              <a:t>How to rea</a:t>
            </a:r>
            <a:r>
              <a:rPr lang="en-US" sz="1600" b="1" spc="-10" dirty="0">
                <a:solidFill>
                  <a:srgbClr val="7D3E00"/>
                </a:solidFill>
                <a:latin typeface="Arial"/>
                <a:cs typeface="Arial"/>
              </a:rPr>
              <a:t>c</a:t>
            </a:r>
            <a:r>
              <a:rPr lang="en-US" sz="1600" b="1" dirty="0">
                <a:solidFill>
                  <a:srgbClr val="7D3E00"/>
                </a:solidFill>
                <a:latin typeface="Arial"/>
                <a:cs typeface="Arial"/>
              </a:rPr>
              <a:t>h </a:t>
            </a:r>
            <a:r>
              <a:rPr lang="en-US" sz="1600" b="1" spc="-5" dirty="0">
                <a:solidFill>
                  <a:srgbClr val="7D3E00"/>
                </a:solidFill>
                <a:latin typeface="Arial"/>
                <a:cs typeface="Arial"/>
              </a:rPr>
              <a:t>y</a:t>
            </a:r>
            <a:r>
              <a:rPr lang="en-US" sz="1600" b="1" dirty="0">
                <a:solidFill>
                  <a:srgbClr val="7D3E00"/>
                </a:solidFill>
                <a:latin typeface="Arial"/>
                <a:cs typeface="Arial"/>
              </a:rPr>
              <a:t>ou.</a:t>
            </a:r>
          </a:p>
          <a:p>
            <a:pPr marL="453390" indent="-440690">
              <a:spcBef>
                <a:spcPts val="204"/>
              </a:spcBef>
              <a:buClr>
                <a:srgbClr val="7D3E00"/>
              </a:buClr>
              <a:buFont typeface="Wingdings"/>
              <a:buChar char=""/>
              <a:tabLst>
                <a:tab pos="454025" algn="l"/>
              </a:tabLst>
              <a:defRPr/>
            </a:pP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You</a:t>
            </a:r>
            <a:r>
              <a:rPr lang="en-US" sz="2000" b="1" spc="-1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ne</a:t>
            </a:r>
            <a:r>
              <a:rPr lang="en-US" sz="2000" b="1" spc="-10" dirty="0">
                <a:solidFill>
                  <a:srgbClr val="7D3E00"/>
                </a:solidFill>
                <a:latin typeface="Arial"/>
                <a:cs typeface="Arial"/>
              </a:rPr>
              <a:t>e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d to let</a:t>
            </a:r>
            <a:r>
              <a:rPr lang="en-US" sz="2000" b="1" spc="1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us</a:t>
            </a:r>
            <a:r>
              <a:rPr lang="en-US" sz="2000" b="1" spc="-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know </a:t>
            </a:r>
            <a:r>
              <a:rPr lang="en-US" sz="2000" b="1" spc="-5" dirty="0">
                <a:solidFill>
                  <a:srgbClr val="7D3E00"/>
                </a:solidFill>
                <a:latin typeface="Arial"/>
                <a:cs typeface="Arial"/>
              </a:rPr>
              <a:t>o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f ch</a:t>
            </a:r>
            <a:r>
              <a:rPr lang="en-US" sz="2000" b="1" spc="-10" dirty="0">
                <a:solidFill>
                  <a:srgbClr val="7D3E00"/>
                </a:solidFill>
                <a:latin typeface="Arial"/>
                <a:cs typeface="Arial"/>
              </a:rPr>
              <a:t>a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nges</a:t>
            </a:r>
            <a:r>
              <a:rPr lang="en-US" sz="2000" b="1" spc="-1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in</a:t>
            </a:r>
            <a:r>
              <a:rPr lang="en-US" sz="2000" b="1" spc="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your</a:t>
            </a:r>
            <a:r>
              <a:rPr lang="en-US" sz="2000" b="1" spc="-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in</a:t>
            </a:r>
            <a:r>
              <a:rPr lang="en-US" sz="2000" b="1" spc="-5" dirty="0">
                <a:solidFill>
                  <a:srgbClr val="7D3E00"/>
                </a:solidFill>
                <a:latin typeface="Arial"/>
                <a:cs typeface="Arial"/>
              </a:rPr>
              <a:t>s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uran</a:t>
            </a:r>
            <a:r>
              <a:rPr lang="en-US" sz="2000" b="1" spc="-10" dirty="0">
                <a:solidFill>
                  <a:srgbClr val="7D3E00"/>
                </a:solidFill>
                <a:latin typeface="Arial"/>
                <a:cs typeface="Arial"/>
              </a:rPr>
              <a:t>c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e </a:t>
            </a:r>
            <a:r>
              <a:rPr lang="en-US" sz="2000" b="1" spc="-10" dirty="0">
                <a:solidFill>
                  <a:srgbClr val="7D3E00"/>
                </a:solidFill>
                <a:latin typeface="Arial"/>
                <a:cs typeface="Arial"/>
              </a:rPr>
              <a:t>c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ov</a:t>
            </a:r>
            <a:r>
              <a:rPr lang="en-US" sz="2000" b="1" spc="-10" dirty="0">
                <a:solidFill>
                  <a:srgbClr val="7D3E00"/>
                </a:solidFill>
                <a:latin typeface="Arial"/>
                <a:cs typeface="Arial"/>
              </a:rPr>
              <a:t>e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rag</a:t>
            </a:r>
            <a:r>
              <a:rPr lang="en-US" sz="2000" b="1" spc="-5" dirty="0">
                <a:solidFill>
                  <a:srgbClr val="7D3E00"/>
                </a:solidFill>
                <a:latin typeface="Arial"/>
                <a:cs typeface="Arial"/>
              </a:rPr>
              <a:t>e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.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3390" indent="-440690">
              <a:spcBef>
                <a:spcPts val="215"/>
              </a:spcBef>
              <a:buClr>
                <a:srgbClr val="7D3E00"/>
              </a:buClr>
              <a:buFont typeface="Wingdings"/>
              <a:buChar char=""/>
              <a:tabLst>
                <a:tab pos="454025" algn="l"/>
              </a:tabLst>
              <a:defRPr/>
            </a:pP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Any</a:t>
            </a:r>
            <a:r>
              <a:rPr lang="en-US" sz="2000" b="1" spc="-1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new test</a:t>
            </a:r>
            <a:r>
              <a:rPr lang="en-US" sz="2000" b="1" spc="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res</a:t>
            </a:r>
            <a:r>
              <a:rPr lang="en-US" sz="2000" b="1" spc="-5" dirty="0">
                <a:solidFill>
                  <a:srgbClr val="7D3E00"/>
                </a:solidFill>
                <a:latin typeface="Arial"/>
                <a:cs typeface="Arial"/>
              </a:rPr>
              <a:t>u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lts</a:t>
            </a:r>
            <a:r>
              <a:rPr lang="en-US" sz="2000" b="1" spc="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(lab</a:t>
            </a:r>
            <a:r>
              <a:rPr lang="en-US" sz="2000" b="1" spc="-5" dirty="0">
                <a:solidFill>
                  <a:srgbClr val="7D3E00"/>
                </a:solidFill>
                <a:latin typeface="Arial"/>
                <a:cs typeface="Arial"/>
              </a:rPr>
              <a:t>o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ratory</a:t>
            </a:r>
            <a:r>
              <a:rPr lang="en-US" sz="2000" b="1" spc="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te</a:t>
            </a:r>
            <a:r>
              <a:rPr lang="en-US" sz="2000" b="1" spc="-5" dirty="0">
                <a:solidFill>
                  <a:srgbClr val="7D3E00"/>
                </a:solidFill>
                <a:latin typeface="Arial"/>
                <a:cs typeface="Arial"/>
              </a:rPr>
              <a:t>s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ts,</a:t>
            </a:r>
            <a:r>
              <a:rPr lang="en-US" sz="2000" b="1" spc="1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he</a:t>
            </a:r>
            <a:r>
              <a:rPr lang="en-US" sz="2000" b="1" spc="-10" dirty="0">
                <a:solidFill>
                  <a:srgbClr val="7D3E00"/>
                </a:solidFill>
                <a:latin typeface="Arial"/>
                <a:cs typeface="Arial"/>
              </a:rPr>
              <a:t>a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rt</a:t>
            </a:r>
            <a:r>
              <a:rPr lang="en-US" sz="2000" b="1" spc="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te</a:t>
            </a:r>
            <a:r>
              <a:rPr lang="en-US" sz="2000" b="1" spc="-5" dirty="0">
                <a:solidFill>
                  <a:srgbClr val="7D3E00"/>
                </a:solidFill>
                <a:latin typeface="Arial"/>
                <a:cs typeface="Arial"/>
              </a:rPr>
              <a:t>s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ts,</a:t>
            </a:r>
            <a:r>
              <a:rPr lang="en-US" sz="2000" b="1" spc="1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s</a:t>
            </a:r>
            <a:r>
              <a:rPr lang="en-US" sz="2000" b="1" spc="-5" dirty="0">
                <a:solidFill>
                  <a:srgbClr val="7D3E00"/>
                </a:solidFill>
                <a:latin typeface="Arial"/>
                <a:cs typeface="Arial"/>
              </a:rPr>
              <a:t>c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an</a:t>
            </a:r>
            <a:r>
              <a:rPr lang="en-US" sz="2000" b="1" spc="-10" dirty="0">
                <a:solidFill>
                  <a:srgbClr val="7D3E00"/>
                </a:solidFill>
                <a:latin typeface="Arial"/>
                <a:cs typeface="Arial"/>
              </a:rPr>
              <a:t>s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, </a:t>
            </a:r>
            <a:r>
              <a:rPr lang="en-US" sz="2000" b="1" dirty="0" err="1">
                <a:solidFill>
                  <a:srgbClr val="7D3E00"/>
                </a:solidFill>
                <a:latin typeface="Arial"/>
                <a:cs typeface="Arial"/>
              </a:rPr>
              <a:t>etc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…).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3390" indent="-440690">
              <a:spcBef>
                <a:spcPts val="215"/>
              </a:spcBef>
              <a:buClr>
                <a:srgbClr val="7D3E00"/>
              </a:buClr>
              <a:buFont typeface="Wingdings"/>
              <a:buChar char=""/>
              <a:tabLst>
                <a:tab pos="454025" algn="l"/>
              </a:tabLst>
              <a:defRPr/>
            </a:pP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If</a:t>
            </a:r>
            <a:r>
              <a:rPr lang="en-US" sz="2000" b="1" spc="1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you</a:t>
            </a:r>
            <a:r>
              <a:rPr lang="en-US" sz="2000" b="1" spc="-1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be</a:t>
            </a:r>
            <a:r>
              <a:rPr lang="en-US" sz="2000" b="1" spc="-10" dirty="0">
                <a:solidFill>
                  <a:srgbClr val="7D3E00"/>
                </a:solidFill>
                <a:latin typeface="Arial"/>
                <a:cs typeface="Arial"/>
              </a:rPr>
              <a:t>c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ome</a:t>
            </a:r>
            <a:r>
              <a:rPr lang="en-US" sz="2000" b="1" spc="-1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s</a:t>
            </a:r>
            <a:r>
              <a:rPr lang="en-US" sz="2000" b="1" spc="-5" dirty="0">
                <a:solidFill>
                  <a:srgbClr val="7D3E00"/>
                </a:solidFill>
                <a:latin typeface="Arial"/>
                <a:cs typeface="Arial"/>
              </a:rPr>
              <a:t>i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ck</a:t>
            </a:r>
            <a:r>
              <a:rPr lang="en-US" sz="2000" b="1" spc="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and</a:t>
            </a:r>
            <a:r>
              <a:rPr lang="en-US" sz="2000" b="1" spc="-1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ne</a:t>
            </a:r>
            <a:r>
              <a:rPr lang="en-US" sz="2000" b="1" spc="-10" dirty="0">
                <a:solidFill>
                  <a:srgbClr val="7D3E00"/>
                </a:solidFill>
                <a:latin typeface="Arial"/>
                <a:cs typeface="Arial"/>
              </a:rPr>
              <a:t>e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d </a:t>
            </a:r>
            <a:r>
              <a:rPr lang="en-US" sz="2000" b="1" spc="-5" dirty="0">
                <a:solidFill>
                  <a:srgbClr val="7D3E00"/>
                </a:solidFill>
                <a:latin typeface="Arial"/>
                <a:cs typeface="Arial"/>
              </a:rPr>
              <a:t>a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ntibiot</a:t>
            </a:r>
            <a:r>
              <a:rPr lang="en-US" sz="2000" b="1" spc="-5" dirty="0">
                <a:solidFill>
                  <a:srgbClr val="7D3E00"/>
                </a:solidFill>
                <a:latin typeface="Arial"/>
                <a:cs typeface="Arial"/>
              </a:rPr>
              <a:t>i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cs</a:t>
            </a:r>
            <a:r>
              <a:rPr lang="en-US" sz="2000" b="1" spc="1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or ho</a:t>
            </a:r>
            <a:r>
              <a:rPr lang="en-US" sz="2000" b="1" spc="-10" dirty="0">
                <a:solidFill>
                  <a:srgbClr val="7D3E00"/>
                </a:solidFill>
                <a:latin typeface="Arial"/>
                <a:cs typeface="Arial"/>
              </a:rPr>
              <a:t>s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pital c</a:t>
            </a:r>
            <a:r>
              <a:rPr lang="en-US" sz="2000" b="1" spc="-5" dirty="0">
                <a:solidFill>
                  <a:srgbClr val="7D3E00"/>
                </a:solidFill>
                <a:latin typeface="Arial"/>
                <a:cs typeface="Arial"/>
              </a:rPr>
              <a:t>a</a:t>
            </a:r>
            <a:r>
              <a:rPr lang="en-US" sz="2000" b="1" dirty="0">
                <a:solidFill>
                  <a:srgbClr val="7D3E00"/>
                </a:solidFill>
                <a:latin typeface="Arial"/>
                <a:cs typeface="Arial"/>
              </a:rPr>
              <a:t>re.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0590" lvl="1" indent="-440690">
              <a:lnSpc>
                <a:spcPts val="1905"/>
              </a:lnSpc>
              <a:spcBef>
                <a:spcPts val="225"/>
              </a:spcBef>
              <a:buClr>
                <a:srgbClr val="7D3E00"/>
              </a:buClr>
              <a:buFont typeface="Wingdings"/>
              <a:buChar char=""/>
              <a:tabLst>
                <a:tab pos="911225" algn="l"/>
              </a:tabLst>
              <a:defRPr/>
            </a:pP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914400"/>
            <a:ext cx="9620250" cy="1143000"/>
          </a:xfrm>
        </p:spPr>
        <p:txBody>
          <a:bodyPr/>
          <a:lstStyle/>
          <a:p>
            <a:r>
              <a:rPr lang="en-US" dirty="0"/>
              <a:t>Steps in preparing for a transplant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514600"/>
            <a:ext cx="11049000" cy="3200400"/>
          </a:xfrm>
        </p:spPr>
        <p:txBody>
          <a:bodyPr/>
          <a:lstStyle/>
          <a:p>
            <a:r>
              <a:rPr lang="en-US" dirty="0"/>
              <a:t>If &gt; 18 </a:t>
            </a:r>
            <a:r>
              <a:rPr lang="en-US" dirty="0" err="1"/>
              <a:t>yrs</a:t>
            </a:r>
            <a:r>
              <a:rPr lang="en-US" dirty="0"/>
              <a:t> old, must have declining kidney function with an </a:t>
            </a:r>
            <a:r>
              <a:rPr lang="en-US" dirty="0" err="1"/>
              <a:t>eGFR</a:t>
            </a:r>
            <a:r>
              <a:rPr lang="en-US" dirty="0"/>
              <a:t> approaching ~20 ml/min/1.73m</a:t>
            </a:r>
            <a:r>
              <a:rPr lang="en-US" baseline="30000" dirty="0"/>
              <a:t>2</a:t>
            </a:r>
          </a:p>
          <a:p>
            <a:r>
              <a:rPr lang="en-US" dirty="0"/>
              <a:t>If &lt; 18 </a:t>
            </a:r>
            <a:r>
              <a:rPr lang="en-US" dirty="0" err="1"/>
              <a:t>yrs</a:t>
            </a:r>
            <a:r>
              <a:rPr lang="en-US" dirty="0"/>
              <a:t> old, should have declining kidney function and expected to need a transplant or dialysis eventually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56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76616" y="5967055"/>
            <a:ext cx="1920113" cy="8544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02612" y="501031"/>
            <a:ext cx="79883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60"/>
              </a:lnSpc>
              <a:defRPr/>
            </a:pPr>
            <a:r>
              <a:rPr sz="4000" b="1" dirty="0">
                <a:solidFill>
                  <a:prstClr val="black"/>
                </a:solidFill>
                <a:latin typeface="Arial"/>
                <a:cs typeface="Arial"/>
              </a:rPr>
              <a:t>Responsi</a:t>
            </a:r>
            <a:r>
              <a:rPr sz="4000" b="1" spc="-2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4000" b="1" dirty="0">
                <a:solidFill>
                  <a:prstClr val="black"/>
                </a:solidFill>
                <a:latin typeface="Arial"/>
                <a:cs typeface="Arial"/>
              </a:rPr>
              <a:t>ilities After Transplant</a:t>
            </a:r>
            <a:endParaRPr sz="4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3740" y="1507591"/>
            <a:ext cx="8013700" cy="4321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965"/>
              </a:lnSpc>
              <a:buClr>
                <a:srgbClr val="7D3E00"/>
              </a:buClr>
              <a:buFont typeface="Arial"/>
              <a:buChar char="•"/>
              <a:tabLst>
                <a:tab pos="355600" algn="l"/>
              </a:tabLst>
              <a:defRPr/>
            </a:pPr>
            <a:r>
              <a:rPr sz="2600" spc="-20" dirty="0">
                <a:solidFill>
                  <a:srgbClr val="7D3E00"/>
                </a:solidFill>
                <a:latin typeface="Arial"/>
                <a:cs typeface="Arial"/>
              </a:rPr>
              <a:t>You</a:t>
            </a:r>
            <a:r>
              <a:rPr sz="2600" spc="1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must</a:t>
            </a:r>
            <a:r>
              <a:rPr sz="260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learn</a:t>
            </a:r>
            <a:r>
              <a:rPr sz="2600" spc="1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about</a:t>
            </a:r>
            <a:r>
              <a:rPr sz="2600" spc="2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your</a:t>
            </a:r>
            <a:r>
              <a:rPr sz="2600" spc="2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b="1" u="heavy" spc="-15" dirty="0">
                <a:solidFill>
                  <a:srgbClr val="7D3E00"/>
                </a:solidFill>
                <a:latin typeface="Arial"/>
                <a:cs typeface="Arial"/>
              </a:rPr>
              <a:t>i</a:t>
            </a:r>
            <a:r>
              <a:rPr sz="2600" b="1" u="heavy" spc="-20" dirty="0">
                <a:solidFill>
                  <a:srgbClr val="7D3E00"/>
                </a:solidFill>
                <a:latin typeface="Arial"/>
                <a:cs typeface="Arial"/>
              </a:rPr>
              <a:t>mmun</a:t>
            </a:r>
            <a:r>
              <a:rPr sz="2600" b="1" u="heavy" spc="-35" dirty="0">
                <a:solidFill>
                  <a:srgbClr val="7D3E00"/>
                </a:solidFill>
                <a:latin typeface="Arial"/>
                <a:cs typeface="Arial"/>
              </a:rPr>
              <a:t>o</a:t>
            </a:r>
            <a:r>
              <a:rPr sz="2600" b="1" u="heavy" spc="-20" dirty="0">
                <a:solidFill>
                  <a:srgbClr val="7D3E00"/>
                </a:solidFill>
                <a:latin typeface="Arial"/>
                <a:cs typeface="Arial"/>
              </a:rPr>
              <a:t>sup</a:t>
            </a:r>
            <a:r>
              <a:rPr sz="2600" b="1" u="heavy" spc="-30" dirty="0">
                <a:solidFill>
                  <a:srgbClr val="7D3E00"/>
                </a:solidFill>
                <a:latin typeface="Arial"/>
                <a:cs typeface="Arial"/>
              </a:rPr>
              <a:t>p</a:t>
            </a:r>
            <a:r>
              <a:rPr sz="2600" b="1" u="heavy" spc="-10" dirty="0">
                <a:solidFill>
                  <a:srgbClr val="7D3E00"/>
                </a:solidFill>
                <a:latin typeface="Arial"/>
                <a:cs typeface="Arial"/>
              </a:rPr>
              <a:t>r</a:t>
            </a:r>
            <a:r>
              <a:rPr sz="2600" b="1" u="heavy" spc="-15" dirty="0">
                <a:solidFill>
                  <a:srgbClr val="7D3E00"/>
                </a:solidFill>
                <a:latin typeface="Arial"/>
                <a:cs typeface="Arial"/>
              </a:rPr>
              <a:t>e</a:t>
            </a:r>
            <a:r>
              <a:rPr sz="2600" b="1" u="heavy" spc="-10" dirty="0">
                <a:solidFill>
                  <a:srgbClr val="7D3E00"/>
                </a:solidFill>
                <a:latin typeface="Arial"/>
                <a:cs typeface="Arial"/>
              </a:rPr>
              <a:t>s</a:t>
            </a:r>
            <a:r>
              <a:rPr sz="2600" b="1" u="heavy" spc="-15" dirty="0">
                <a:solidFill>
                  <a:srgbClr val="7D3E00"/>
                </a:solidFill>
                <a:latin typeface="Arial"/>
                <a:cs typeface="Arial"/>
              </a:rPr>
              <a:t>s</a:t>
            </a:r>
            <a:r>
              <a:rPr sz="2600" b="1" u="heavy" spc="-5" dirty="0">
                <a:solidFill>
                  <a:srgbClr val="7D3E00"/>
                </a:solidFill>
                <a:latin typeface="Arial"/>
                <a:cs typeface="Arial"/>
              </a:rPr>
              <a:t>i</a:t>
            </a:r>
            <a:r>
              <a:rPr sz="2600" b="1" u="heavy" spc="-20" dirty="0">
                <a:solidFill>
                  <a:srgbClr val="7D3E00"/>
                </a:solidFill>
                <a:latin typeface="Arial"/>
                <a:cs typeface="Arial"/>
              </a:rPr>
              <a:t>on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  <a:p>
            <a:pPr marL="355600">
              <a:lnSpc>
                <a:spcPts val="2965"/>
              </a:lnSpc>
              <a:defRPr/>
            </a:pP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medic</a:t>
            </a:r>
            <a:r>
              <a:rPr sz="2600" spc="-10" dirty="0">
                <a:solidFill>
                  <a:srgbClr val="7D3E00"/>
                </a:solidFill>
                <a:latin typeface="Arial"/>
                <a:cs typeface="Arial"/>
              </a:rPr>
              <a:t>a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tions</a:t>
            </a:r>
            <a:r>
              <a:rPr sz="2600" spc="1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and</a:t>
            </a:r>
            <a:r>
              <a:rPr sz="2600" spc="2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their</a:t>
            </a:r>
            <a:r>
              <a:rPr sz="2600" spc="1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side</a:t>
            </a:r>
            <a:r>
              <a:rPr sz="2600" spc="1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effects.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650240" indent="-342900">
              <a:lnSpc>
                <a:spcPts val="2810"/>
              </a:lnSpc>
              <a:spcBef>
                <a:spcPts val="665"/>
              </a:spcBef>
              <a:buClr>
                <a:srgbClr val="7D3E00"/>
              </a:buClr>
              <a:buFont typeface="Arial"/>
              <a:buChar char="•"/>
              <a:tabLst>
                <a:tab pos="355600" algn="l"/>
              </a:tabLst>
              <a:defRPr/>
            </a:pPr>
            <a:r>
              <a:rPr sz="2600" spc="-20" dirty="0">
                <a:solidFill>
                  <a:srgbClr val="7D3E00"/>
                </a:solidFill>
                <a:latin typeface="Arial"/>
                <a:cs typeface="Arial"/>
              </a:rPr>
              <a:t>You</a:t>
            </a:r>
            <a:r>
              <a:rPr sz="2600" spc="1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must</a:t>
            </a:r>
            <a:r>
              <a:rPr sz="260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take</a:t>
            </a:r>
            <a:r>
              <a:rPr sz="2600" spc="1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them</a:t>
            </a:r>
            <a:r>
              <a:rPr sz="2600" spc="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as</a:t>
            </a:r>
            <a:r>
              <a:rPr sz="260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pres</a:t>
            </a:r>
            <a:r>
              <a:rPr sz="2600" spc="-10" dirty="0">
                <a:solidFill>
                  <a:srgbClr val="7D3E00"/>
                </a:solidFill>
                <a:latin typeface="Arial"/>
                <a:cs typeface="Arial"/>
              </a:rPr>
              <a:t>c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ribed,</a:t>
            </a:r>
            <a:r>
              <a:rPr sz="2600" spc="2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daily,</a:t>
            </a:r>
            <a:r>
              <a:rPr sz="2600" spc="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for</a:t>
            </a:r>
            <a:r>
              <a:rPr sz="2600" spc="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the</a:t>
            </a:r>
            <a:r>
              <a:rPr sz="2600" spc="-10" dirty="0">
                <a:solidFill>
                  <a:srgbClr val="7D3E00"/>
                </a:solidFill>
                <a:latin typeface="Arial"/>
                <a:cs typeface="Arial"/>
              </a:rPr>
              <a:t> lifetime</a:t>
            </a:r>
            <a:r>
              <a:rPr sz="2600" spc="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of</a:t>
            </a:r>
            <a:r>
              <a:rPr sz="260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your</a:t>
            </a:r>
            <a:r>
              <a:rPr sz="2600" spc="2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transplant.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40640" indent="-342900">
              <a:lnSpc>
                <a:spcPts val="2810"/>
              </a:lnSpc>
              <a:spcBef>
                <a:spcPts val="620"/>
              </a:spcBef>
              <a:buClr>
                <a:srgbClr val="7D3E00"/>
              </a:buClr>
              <a:buFont typeface="Arial"/>
              <a:buChar char="•"/>
              <a:tabLst>
                <a:tab pos="355600" algn="l"/>
              </a:tabLst>
              <a:defRPr/>
            </a:pPr>
            <a:r>
              <a:rPr sz="2600" spc="-20" dirty="0">
                <a:solidFill>
                  <a:srgbClr val="7D3E00"/>
                </a:solidFill>
                <a:latin typeface="Arial"/>
                <a:cs typeface="Arial"/>
              </a:rPr>
              <a:t>You</a:t>
            </a:r>
            <a:r>
              <a:rPr sz="2600" spc="1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must</a:t>
            </a:r>
            <a:r>
              <a:rPr sz="260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not</a:t>
            </a:r>
            <a:r>
              <a:rPr sz="2600" spc="1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stop</a:t>
            </a:r>
            <a:r>
              <a:rPr sz="2600" spc="1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these</a:t>
            </a:r>
            <a:r>
              <a:rPr sz="2600" spc="1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drugs</a:t>
            </a:r>
            <a:r>
              <a:rPr sz="2600" spc="1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unless</a:t>
            </a:r>
            <a:r>
              <a:rPr sz="2600" spc="1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directed</a:t>
            </a:r>
            <a:r>
              <a:rPr sz="2600" spc="2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to</a:t>
            </a:r>
            <a:r>
              <a:rPr sz="260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by a</a:t>
            </a:r>
            <a:r>
              <a:rPr sz="2600" spc="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7D3E00"/>
                </a:solidFill>
                <a:latin typeface="Arial"/>
                <a:cs typeface="Arial"/>
              </a:rPr>
              <a:t>memb</a:t>
            </a:r>
            <a:r>
              <a:rPr sz="2600" spc="-10" dirty="0">
                <a:solidFill>
                  <a:srgbClr val="7D3E00"/>
                </a:solidFill>
                <a:latin typeface="Arial"/>
                <a:cs typeface="Arial"/>
              </a:rPr>
              <a:t>er</a:t>
            </a:r>
            <a:r>
              <a:rPr sz="2600" spc="-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of</a:t>
            </a:r>
            <a:r>
              <a:rPr sz="2600" spc="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the</a:t>
            </a:r>
            <a:r>
              <a:rPr sz="2600" spc="1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transplant</a:t>
            </a:r>
            <a:r>
              <a:rPr sz="2600" spc="4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team.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648335" indent="-342900">
              <a:lnSpc>
                <a:spcPts val="2810"/>
              </a:lnSpc>
              <a:spcBef>
                <a:spcPts val="620"/>
              </a:spcBef>
              <a:buClr>
                <a:srgbClr val="7D3E00"/>
              </a:buClr>
              <a:buFont typeface="Arial"/>
              <a:buChar char="•"/>
              <a:tabLst>
                <a:tab pos="355600" algn="l"/>
              </a:tabLst>
              <a:defRPr/>
            </a:pPr>
            <a:r>
              <a:rPr sz="2600" spc="-10" dirty="0">
                <a:solidFill>
                  <a:srgbClr val="7D3E00"/>
                </a:solidFill>
                <a:latin typeface="Arial"/>
                <a:cs typeface="Arial"/>
              </a:rPr>
              <a:t>If</a:t>
            </a:r>
            <a:r>
              <a:rPr sz="2600" spc="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your</a:t>
            </a:r>
            <a:r>
              <a:rPr sz="260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insuran</a:t>
            </a:r>
            <a:r>
              <a:rPr sz="2600" spc="-10" dirty="0">
                <a:solidFill>
                  <a:srgbClr val="7D3E00"/>
                </a:solidFill>
                <a:latin typeface="Arial"/>
                <a:cs typeface="Arial"/>
              </a:rPr>
              <a:t>c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e</a:t>
            </a:r>
            <a:r>
              <a:rPr sz="2600" spc="2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affects</a:t>
            </a:r>
            <a:r>
              <a:rPr sz="2600" spc="2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your</a:t>
            </a:r>
            <a:r>
              <a:rPr sz="2600" spc="1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7D3E00"/>
                </a:solidFill>
                <a:latin typeface="Arial"/>
                <a:cs typeface="Arial"/>
              </a:rPr>
              <a:t>ability</a:t>
            </a:r>
            <a:r>
              <a:rPr sz="2600" spc="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to</a:t>
            </a:r>
            <a:r>
              <a:rPr sz="260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get</a:t>
            </a:r>
            <a:r>
              <a:rPr sz="2600" spc="1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these drugs,</a:t>
            </a:r>
            <a:r>
              <a:rPr sz="2600" spc="1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7D3E00"/>
                </a:solidFill>
                <a:latin typeface="Arial"/>
                <a:cs typeface="Arial"/>
              </a:rPr>
              <a:t>let</a:t>
            </a:r>
            <a:r>
              <a:rPr sz="260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us</a:t>
            </a:r>
            <a:r>
              <a:rPr sz="260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7D3E00"/>
                </a:solidFill>
                <a:latin typeface="Arial"/>
                <a:cs typeface="Arial"/>
              </a:rPr>
              <a:t>know</a:t>
            </a:r>
            <a:r>
              <a:rPr sz="2600" spc="1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right</a:t>
            </a:r>
            <a:r>
              <a:rPr sz="260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7D3E00"/>
                </a:solidFill>
                <a:latin typeface="Arial"/>
                <a:cs typeface="Arial"/>
              </a:rPr>
              <a:t>awa</a:t>
            </a:r>
            <a:r>
              <a:rPr sz="2600" spc="-10" dirty="0">
                <a:solidFill>
                  <a:srgbClr val="7D3E00"/>
                </a:solidFill>
                <a:latin typeface="Arial"/>
                <a:cs typeface="Arial"/>
              </a:rPr>
              <a:t>y.</a:t>
            </a:r>
            <a:r>
              <a:rPr sz="2600" spc="3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b="1" u="heavy" spc="-25" dirty="0">
                <a:solidFill>
                  <a:srgbClr val="7D3E00"/>
                </a:solidFill>
                <a:latin typeface="Arial"/>
                <a:cs typeface="Arial"/>
              </a:rPr>
              <a:t>WE</a:t>
            </a:r>
            <a:r>
              <a:rPr sz="2600" b="1" u="heavy" spc="-1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b="1" u="heavy" spc="-20" dirty="0">
                <a:solidFill>
                  <a:srgbClr val="7D3E00"/>
                </a:solidFill>
                <a:latin typeface="Arial"/>
                <a:cs typeface="Arial"/>
              </a:rPr>
              <a:t>CAN</a:t>
            </a:r>
            <a:r>
              <a:rPr sz="2600" b="1" u="heavy" spc="-1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b="1" u="heavy" spc="-20" dirty="0">
                <a:solidFill>
                  <a:srgbClr val="7D3E00"/>
                </a:solidFill>
                <a:latin typeface="Arial"/>
                <a:cs typeface="Arial"/>
              </a:rPr>
              <a:t>H</a:t>
            </a:r>
            <a:r>
              <a:rPr sz="2600" b="1" u="heavy" spc="-15" dirty="0">
                <a:solidFill>
                  <a:srgbClr val="7D3E00"/>
                </a:solidFill>
                <a:latin typeface="Arial"/>
                <a:cs typeface="Arial"/>
              </a:rPr>
              <a:t>ELP!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2900">
              <a:lnSpc>
                <a:spcPts val="2810"/>
              </a:lnSpc>
              <a:spcBef>
                <a:spcPts val="620"/>
              </a:spcBef>
              <a:buClr>
                <a:srgbClr val="7D3E00"/>
              </a:buClr>
              <a:buFont typeface="Arial"/>
              <a:buChar char="•"/>
              <a:tabLst>
                <a:tab pos="355600" algn="l"/>
              </a:tabLst>
              <a:defRPr/>
            </a:pPr>
            <a:r>
              <a:rPr sz="2600" spc="-10" dirty="0">
                <a:solidFill>
                  <a:srgbClr val="7D3E00"/>
                </a:solidFill>
                <a:latin typeface="Arial"/>
                <a:cs typeface="Arial"/>
              </a:rPr>
              <a:t>If</a:t>
            </a:r>
            <a:r>
              <a:rPr sz="2600" spc="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your</a:t>
            </a:r>
            <a:r>
              <a:rPr sz="260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transplant</a:t>
            </a:r>
            <a:r>
              <a:rPr sz="2600" spc="2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7D3E00"/>
                </a:solidFill>
                <a:latin typeface="Arial"/>
                <a:cs typeface="Arial"/>
              </a:rPr>
              <a:t>is</a:t>
            </a:r>
            <a:r>
              <a:rPr sz="2600" spc="-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n</a:t>
            </a:r>
            <a:r>
              <a:rPr sz="2600" spc="-10" dirty="0">
                <a:solidFill>
                  <a:srgbClr val="7D3E00"/>
                </a:solidFill>
                <a:latin typeface="Arial"/>
                <a:cs typeface="Arial"/>
              </a:rPr>
              <a:t>ot</a:t>
            </a:r>
            <a:r>
              <a:rPr sz="2600" spc="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performed</a:t>
            </a:r>
            <a:r>
              <a:rPr sz="2600" spc="1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at</a:t>
            </a:r>
            <a:r>
              <a:rPr sz="2600" spc="1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a</a:t>
            </a:r>
            <a:r>
              <a:rPr sz="2600" spc="-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7D3E00"/>
                </a:solidFill>
                <a:latin typeface="Arial"/>
                <a:cs typeface="Arial"/>
              </a:rPr>
              <a:t>M</a:t>
            </a:r>
            <a:r>
              <a:rPr sz="2600" spc="-10" dirty="0">
                <a:solidFill>
                  <a:srgbClr val="7D3E00"/>
                </a:solidFill>
                <a:latin typeface="Arial"/>
                <a:cs typeface="Arial"/>
              </a:rPr>
              <a:t>e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dicare appro</a:t>
            </a:r>
            <a:r>
              <a:rPr sz="2600" spc="-10" dirty="0">
                <a:solidFill>
                  <a:srgbClr val="7D3E00"/>
                </a:solidFill>
                <a:latin typeface="Arial"/>
                <a:cs typeface="Arial"/>
              </a:rPr>
              <a:t>v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ed</a:t>
            </a:r>
            <a:r>
              <a:rPr sz="2600" spc="2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7D3E00"/>
                </a:solidFill>
                <a:latin typeface="Arial"/>
                <a:cs typeface="Arial"/>
              </a:rPr>
              <a:t>facility,</a:t>
            </a:r>
            <a:r>
              <a:rPr sz="2600" spc="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this</a:t>
            </a:r>
            <a:r>
              <a:rPr sz="2600" spc="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7D3E00"/>
                </a:solidFill>
                <a:latin typeface="Arial"/>
                <a:cs typeface="Arial"/>
              </a:rPr>
              <a:t>may</a:t>
            </a:r>
            <a:r>
              <a:rPr sz="2600" spc="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affect</a:t>
            </a:r>
            <a:r>
              <a:rPr sz="2600" spc="1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your</a:t>
            </a:r>
            <a:r>
              <a:rPr sz="260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7D3E00"/>
                </a:solidFill>
                <a:latin typeface="Arial"/>
                <a:cs typeface="Arial"/>
              </a:rPr>
              <a:t>ability</a:t>
            </a:r>
            <a:r>
              <a:rPr sz="2600" spc="1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to</a:t>
            </a:r>
            <a:r>
              <a:rPr sz="260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have immuno</a:t>
            </a:r>
            <a:r>
              <a:rPr sz="2600" spc="-10" dirty="0">
                <a:solidFill>
                  <a:srgbClr val="7D3E00"/>
                </a:solidFill>
                <a:latin typeface="Arial"/>
                <a:cs typeface="Arial"/>
              </a:rPr>
              <a:t>s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uppre</a:t>
            </a:r>
            <a:r>
              <a:rPr sz="2600" spc="-10" dirty="0">
                <a:solidFill>
                  <a:srgbClr val="7D3E00"/>
                </a:solidFill>
                <a:latin typeface="Arial"/>
                <a:cs typeface="Arial"/>
              </a:rPr>
              <a:t>s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sion</a:t>
            </a:r>
            <a:r>
              <a:rPr sz="2600" spc="3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paid</a:t>
            </a:r>
            <a:r>
              <a:rPr sz="2600" spc="1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for</a:t>
            </a:r>
            <a:r>
              <a:rPr sz="2600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under</a:t>
            </a:r>
            <a:r>
              <a:rPr sz="2600" spc="1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Medic</a:t>
            </a:r>
            <a:r>
              <a:rPr sz="2600" spc="-10" dirty="0">
                <a:solidFill>
                  <a:srgbClr val="7D3E00"/>
                </a:solidFill>
                <a:latin typeface="Arial"/>
                <a:cs typeface="Arial"/>
              </a:rPr>
              <a:t>a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re</a:t>
            </a:r>
            <a:r>
              <a:rPr sz="2600" spc="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Part</a:t>
            </a:r>
            <a:r>
              <a:rPr sz="2600" spc="25" dirty="0">
                <a:solidFill>
                  <a:srgbClr val="7D3E00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7D3E00"/>
                </a:solidFill>
                <a:latin typeface="Arial"/>
                <a:cs typeface="Arial"/>
              </a:rPr>
              <a:t>B.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5208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EEF4DB8-8045-4FA4-AC65-0FBED8FB1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513" y="392113"/>
            <a:ext cx="7772400" cy="1143000"/>
          </a:xfrm>
        </p:spPr>
        <p:txBody>
          <a:bodyPr/>
          <a:lstStyle/>
          <a:p>
            <a:r>
              <a:rPr lang="en-US" altLang="en-US" dirty="0"/>
              <a:t>Kidney Transplant</a:t>
            </a:r>
          </a:p>
        </p:txBody>
      </p:sp>
      <p:pic>
        <p:nvPicPr>
          <p:cNvPr id="27651" name="Picture 3" descr="Kidney_Transplant_2_cIvyRose">
            <a:extLst>
              <a:ext uri="{FF2B5EF4-FFF2-40B4-BE49-F238E27FC236}">
                <a16:creationId xmlns:a16="http://schemas.microsoft.com/office/drawing/2014/main" id="{573142F9-D34D-413C-A76F-C0ACEDE8E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1489076"/>
            <a:ext cx="523875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652" name="Group 4">
            <a:extLst>
              <a:ext uri="{FF2B5EF4-FFF2-40B4-BE49-F238E27FC236}">
                <a16:creationId xmlns:a16="http://schemas.microsoft.com/office/drawing/2014/main" id="{44CE9881-4848-4DE3-B36C-16E2074D31A4}"/>
              </a:ext>
            </a:extLst>
          </p:cNvPr>
          <p:cNvGrpSpPr>
            <a:grpSpLocks/>
          </p:cNvGrpSpPr>
          <p:nvPr/>
        </p:nvGrpSpPr>
        <p:grpSpPr bwMode="auto">
          <a:xfrm>
            <a:off x="7224713" y="1517651"/>
            <a:ext cx="2762250" cy="3706813"/>
            <a:chOff x="3721" y="1183"/>
            <a:chExt cx="1631" cy="2252"/>
          </a:xfrm>
        </p:grpSpPr>
        <p:pic>
          <p:nvPicPr>
            <p:cNvPr id="27653" name="Picture 5" descr="Normal external abdomen">
              <a:extLst>
                <a:ext uri="{FF2B5EF4-FFF2-40B4-BE49-F238E27FC236}">
                  <a16:creationId xmlns:a16="http://schemas.microsoft.com/office/drawing/2014/main" id="{7FB851FA-B3DB-44F8-8973-1FAFA06086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92" r="22874" b="5365"/>
            <a:stretch>
              <a:fillRect/>
            </a:stretch>
          </p:blipFill>
          <p:spPr bwMode="auto">
            <a:xfrm>
              <a:off x="3721" y="1183"/>
              <a:ext cx="1631" cy="2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654" name="Group 6">
              <a:extLst>
                <a:ext uri="{FF2B5EF4-FFF2-40B4-BE49-F238E27FC236}">
                  <a16:creationId xmlns:a16="http://schemas.microsoft.com/office/drawing/2014/main" id="{DE3F7DC4-1C5D-4AE6-B3A4-F4CB120164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3" y="2997"/>
              <a:ext cx="446" cy="315"/>
              <a:chOff x="4063" y="2997"/>
              <a:chExt cx="446" cy="315"/>
            </a:xfrm>
          </p:grpSpPr>
          <p:sp>
            <p:nvSpPr>
              <p:cNvPr id="27655" name="Arc 7">
                <a:extLst>
                  <a:ext uri="{FF2B5EF4-FFF2-40B4-BE49-F238E27FC236}">
                    <a16:creationId xmlns:a16="http://schemas.microsoft.com/office/drawing/2014/main" id="{86C0BCA3-9C39-4B1E-84D2-E186203491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8877280" flipH="1">
                <a:off x="4251" y="2914"/>
                <a:ext cx="69" cy="44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56" name="Line 8">
                <a:extLst>
                  <a:ext uri="{FF2B5EF4-FFF2-40B4-BE49-F238E27FC236}">
                    <a16:creationId xmlns:a16="http://schemas.microsoft.com/office/drawing/2014/main" id="{05F098BD-F17F-4557-A917-334F7757C5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49" y="2997"/>
                <a:ext cx="27" cy="2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7" name="Line 9">
                <a:extLst>
                  <a:ext uri="{FF2B5EF4-FFF2-40B4-BE49-F238E27FC236}">
                    <a16:creationId xmlns:a16="http://schemas.microsoft.com/office/drawing/2014/main" id="{B7233A90-204C-437E-B34C-BAA14C6942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2" y="3031"/>
                <a:ext cx="27" cy="2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8" name="Line 10">
                <a:extLst>
                  <a:ext uri="{FF2B5EF4-FFF2-40B4-BE49-F238E27FC236}">
                    <a16:creationId xmlns:a16="http://schemas.microsoft.com/office/drawing/2014/main" id="{49DCFCA0-D5DA-4910-BC5D-970E1ABEEF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01" y="3073"/>
                <a:ext cx="27" cy="2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9" name="Line 11">
                <a:extLst>
                  <a:ext uri="{FF2B5EF4-FFF2-40B4-BE49-F238E27FC236}">
                    <a16:creationId xmlns:a16="http://schemas.microsoft.com/office/drawing/2014/main" id="{A4FEC3C3-51AD-4F1A-A2D7-A344F1DB8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1" y="3109"/>
                <a:ext cx="27" cy="2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0" name="Line 12">
                <a:extLst>
                  <a:ext uri="{FF2B5EF4-FFF2-40B4-BE49-F238E27FC236}">
                    <a16:creationId xmlns:a16="http://schemas.microsoft.com/office/drawing/2014/main" id="{7C8FB6DE-B460-4599-939B-748F84C6B1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49" y="3141"/>
                <a:ext cx="27" cy="2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1" name="Line 13">
                <a:extLst>
                  <a:ext uri="{FF2B5EF4-FFF2-40B4-BE49-F238E27FC236}">
                    <a16:creationId xmlns:a16="http://schemas.microsoft.com/office/drawing/2014/main" id="{0C0325AE-0B17-4507-99E7-D6EC06F7F9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77" y="3169"/>
                <a:ext cx="27" cy="2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2" name="Line 14">
                <a:extLst>
                  <a:ext uri="{FF2B5EF4-FFF2-40B4-BE49-F238E27FC236}">
                    <a16:creationId xmlns:a16="http://schemas.microsoft.com/office/drawing/2014/main" id="{A4533C58-A892-40E6-B70B-1C5A8A4115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04" y="3203"/>
                <a:ext cx="27" cy="2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3" name="Line 15">
                <a:extLst>
                  <a:ext uri="{FF2B5EF4-FFF2-40B4-BE49-F238E27FC236}">
                    <a16:creationId xmlns:a16="http://schemas.microsoft.com/office/drawing/2014/main" id="{BC42B07D-D6FC-4112-8332-08F3E4F0FC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9" y="3229"/>
                <a:ext cx="27" cy="2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4" name="Line 16">
                <a:extLst>
                  <a:ext uri="{FF2B5EF4-FFF2-40B4-BE49-F238E27FC236}">
                    <a16:creationId xmlns:a16="http://schemas.microsoft.com/office/drawing/2014/main" id="{51CAB104-B895-431F-A903-E2309432C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61" y="3261"/>
                <a:ext cx="27" cy="2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5" name="Line 17">
                <a:extLst>
                  <a:ext uri="{FF2B5EF4-FFF2-40B4-BE49-F238E27FC236}">
                    <a16:creationId xmlns:a16="http://schemas.microsoft.com/office/drawing/2014/main" id="{B86C9219-F88F-47BB-B433-D821A46C3F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3" y="3285"/>
                <a:ext cx="27" cy="2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7666" name="Text Box 18">
            <a:extLst>
              <a:ext uri="{FF2B5EF4-FFF2-40B4-BE49-F238E27FC236}">
                <a16:creationId xmlns:a16="http://schemas.microsoft.com/office/drawing/2014/main" id="{419E4D6E-EF99-4A7F-8916-1B24B7D68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3020" y="5804574"/>
            <a:ext cx="51459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dirty="0">
                <a:latin typeface="Times New Roman" panose="02020603050405020304" pitchFamily="18" charset="0"/>
              </a:rPr>
              <a:t>Immunosuppressive medications for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E4A33-6C6A-4370-9255-05C758574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74638"/>
            <a:ext cx="8763000" cy="1143000"/>
          </a:xfrm>
        </p:spPr>
        <p:txBody>
          <a:bodyPr/>
          <a:lstStyle/>
          <a:p>
            <a:r>
              <a:rPr lang="en-US" dirty="0"/>
              <a:t>Steps in preparing for a transplant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D6191-89D4-481D-A847-4239C0B8F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17638"/>
            <a:ext cx="10172700" cy="3482182"/>
          </a:xfrm>
        </p:spPr>
        <p:txBody>
          <a:bodyPr/>
          <a:lstStyle/>
          <a:p>
            <a:r>
              <a:rPr lang="en-US" sz="2400" dirty="0"/>
              <a:t>Discuss with your nephrologist as early as possible</a:t>
            </a:r>
          </a:p>
          <a:p>
            <a:r>
              <a:rPr lang="en-US" sz="2400" dirty="0"/>
              <a:t>Schedule a visit to a transplant center</a:t>
            </a:r>
          </a:p>
          <a:p>
            <a:r>
              <a:rPr lang="en-US" sz="2400" dirty="0"/>
              <a:t>Take your support person (caregiver) with you</a:t>
            </a:r>
          </a:p>
          <a:p>
            <a:r>
              <a:rPr lang="en-US" sz="2400" dirty="0"/>
              <a:t>Be prepared for a long visit (1-2 days to complete)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At the transplant center:</a:t>
            </a:r>
          </a:p>
          <a:p>
            <a:pPr marL="0" indent="0">
              <a:buNone/>
            </a:pPr>
            <a:r>
              <a:rPr lang="en-US" sz="2400" dirty="0"/>
              <a:t>Meet with surgeon, nephrologist, social worker, nurse coordinator, dietician, pharmacist, financial counselor, blood tests, X-rays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Sometimes specialists, clinical psychologist, CT scan, stress test</a:t>
            </a:r>
          </a:p>
        </p:txBody>
      </p:sp>
    </p:spTree>
    <p:extLst>
      <p:ext uri="{BB962C8B-B14F-4D97-AF65-F5344CB8AC3E}">
        <p14:creationId xmlns:p14="http://schemas.microsoft.com/office/powerpoint/2010/main" val="3234166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E4A33-6C6A-4370-9255-05C758574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74638"/>
            <a:ext cx="8763000" cy="944562"/>
          </a:xfrm>
        </p:spPr>
        <p:txBody>
          <a:bodyPr/>
          <a:lstStyle/>
          <a:p>
            <a:r>
              <a:rPr lang="en-US" sz="4000" dirty="0"/>
              <a:t>Steps in preparing for a transplant -II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D6191-89D4-481D-A847-4239C0B8F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98638"/>
            <a:ext cx="10401300" cy="4144962"/>
          </a:xfrm>
        </p:spPr>
        <p:txBody>
          <a:bodyPr/>
          <a:lstStyle/>
          <a:p>
            <a:r>
              <a:rPr lang="en-US" sz="2400" dirty="0"/>
              <a:t>Counseling about dialysis versus transplant for C3G</a:t>
            </a:r>
          </a:p>
          <a:p>
            <a:r>
              <a:rPr lang="en-US" sz="2400" dirty="0"/>
              <a:t>Complete any additional visits, tests required (specialists, vaccinations)</a:t>
            </a:r>
          </a:p>
          <a:p>
            <a:r>
              <a:rPr lang="en-US" sz="2400" dirty="0"/>
              <a:t>Ask about treatment options for disease recurrence</a:t>
            </a:r>
          </a:p>
          <a:p>
            <a:r>
              <a:rPr lang="en-US" sz="2400" dirty="0"/>
              <a:t>Get placed on the transplant waitlist</a:t>
            </a:r>
          </a:p>
          <a:p>
            <a:r>
              <a:rPr lang="en-US" sz="2400" dirty="0"/>
              <a:t>Maintain your hemoglobin around 10 gm/dl (avoid transfusion if possible)</a:t>
            </a:r>
          </a:p>
          <a:p>
            <a:r>
              <a:rPr lang="en-US" sz="2400" dirty="0"/>
              <a:t>Encourage your living donors to contact transplant center</a:t>
            </a:r>
          </a:p>
          <a:p>
            <a:r>
              <a:rPr lang="en-US" sz="2400" dirty="0"/>
              <a:t>Keep your contact information up to date with the transplant center</a:t>
            </a:r>
          </a:p>
          <a:p>
            <a:r>
              <a:rPr lang="en-US" sz="2400" dirty="0"/>
              <a:t>Let the transplant center know if you get pregnant, fall sick or need surgery or will be unavailable for an extended period of time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7506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0"/>
            <a:ext cx="11963400" cy="1143000"/>
          </a:xfrm>
        </p:spPr>
        <p:txBody>
          <a:bodyPr/>
          <a:lstStyle/>
          <a:p>
            <a:r>
              <a:rPr lang="en-US" sz="3600" dirty="0"/>
              <a:t>To understand transplantation options like living donation including directed, non-directed and kidney exchange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72972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152400"/>
            <a:ext cx="8229600" cy="762000"/>
          </a:xfrm>
        </p:spPr>
        <p:txBody>
          <a:bodyPr/>
          <a:lstStyle/>
          <a:p>
            <a:r>
              <a:rPr lang="en-US" dirty="0"/>
              <a:t>Types of kidney donors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11506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Deceased Donors</a:t>
            </a:r>
          </a:p>
          <a:p>
            <a:r>
              <a:rPr lang="en-US" sz="2000" dirty="0"/>
              <a:t>Patients are listed with UNOS (United Network for Organ Sharing) and wait their turn.</a:t>
            </a:r>
          </a:p>
          <a:p>
            <a:r>
              <a:rPr lang="en-US" sz="2000" dirty="0"/>
              <a:t>Waiting times vary based on a variety of factors including; likelihood of benefit (EPTS), time on waitlist, blood group, HLA match and where the donor organ is procured.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Living Donors</a:t>
            </a:r>
          </a:p>
          <a:p>
            <a:r>
              <a:rPr lang="en-US" sz="2000" dirty="0"/>
              <a:t>Related (parent, child, sibling)</a:t>
            </a:r>
          </a:p>
          <a:p>
            <a:r>
              <a:rPr lang="en-US" sz="2000" dirty="0"/>
              <a:t>Unrelated (spouse, friend, stranger, kidney exchange )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Benefits from a living kidney donor transplant:</a:t>
            </a:r>
          </a:p>
          <a:p>
            <a:r>
              <a:rPr lang="en-US" sz="2000" dirty="0"/>
              <a:t>Surgery can be electively scheduled.</a:t>
            </a:r>
          </a:p>
          <a:p>
            <a:r>
              <a:rPr lang="en-US" sz="2000" dirty="0"/>
              <a:t>Kidney usually works immediately and lasts longer than from a deceased donor.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602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 dirty="0"/>
              <a:t>Types of living donors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457200" y="1066802"/>
            <a:ext cx="10210800" cy="1752598"/>
          </a:xfrm>
        </p:spPr>
        <p:txBody>
          <a:bodyPr/>
          <a:lstStyle/>
          <a:p>
            <a:r>
              <a:rPr lang="en-US" dirty="0"/>
              <a:t>Compatible (Blood type, HLA)</a:t>
            </a:r>
          </a:p>
          <a:p>
            <a:pPr lvl="1"/>
            <a:r>
              <a:rPr lang="en-US" dirty="0"/>
              <a:t>Related</a:t>
            </a:r>
          </a:p>
          <a:p>
            <a:pPr lvl="1"/>
            <a:r>
              <a:rPr lang="en-US" dirty="0"/>
              <a:t>Unrelated</a:t>
            </a:r>
          </a:p>
          <a:p>
            <a:r>
              <a:rPr lang="en-US" dirty="0"/>
              <a:t>Incompatible (Blood type, HLA)</a:t>
            </a:r>
          </a:p>
          <a:p>
            <a:r>
              <a:rPr lang="en-US" dirty="0"/>
              <a:t>Compatible but non-ideal (Age, size mismatch)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913614"/>
            <a:ext cx="4191000" cy="268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56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2895600"/>
            <a:ext cx="10668000" cy="1600200"/>
          </a:xfrm>
        </p:spPr>
        <p:txBody>
          <a:bodyPr/>
          <a:lstStyle/>
          <a:p>
            <a:r>
              <a:rPr lang="en-US" dirty="0"/>
              <a:t>To learn about transplant outcomes for patients with C3G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0506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2632</TotalTime>
  <Words>2081</Words>
  <Application>Microsoft Office PowerPoint</Application>
  <PresentationFormat>Widescreen</PresentationFormat>
  <Paragraphs>254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Times New Roman</vt:lpstr>
      <vt:lpstr>Verdana</vt:lpstr>
      <vt:lpstr>Wingdings</vt:lpstr>
      <vt:lpstr>Default Design</vt:lpstr>
      <vt:lpstr>Office Theme</vt:lpstr>
      <vt:lpstr>Kidney transplantation in C3G: Transplant or dialysis ?  </vt:lpstr>
      <vt:lpstr>Objectives</vt:lpstr>
      <vt:lpstr>Steps in preparing for a transplant</vt:lpstr>
      <vt:lpstr>Steps in preparing for a transplant</vt:lpstr>
      <vt:lpstr>Steps in preparing for a transplant -II</vt:lpstr>
      <vt:lpstr>To understand transplantation options like living donation including directed, non-directed and kidney exchange </vt:lpstr>
      <vt:lpstr>Types of kidney donors</vt:lpstr>
      <vt:lpstr>Types of living donors</vt:lpstr>
      <vt:lpstr>To learn about transplant outcomes for patients with C3G </vt:lpstr>
      <vt:lpstr>PowerPoint Presentation</vt:lpstr>
      <vt:lpstr>C3G (DDD) recurrence – I </vt:lpstr>
      <vt:lpstr>C3G (DDD)-recurrence II</vt:lpstr>
      <vt:lpstr>C3G (C3GN) recurrence - III</vt:lpstr>
      <vt:lpstr>C3G – recurrence after transplant  Summary</vt:lpstr>
      <vt:lpstr>Should patients with C3G be transplanted?</vt:lpstr>
      <vt:lpstr>When should patients with C3G be transplanted?</vt:lpstr>
      <vt:lpstr>How should C3G patients be transplanted?</vt:lpstr>
      <vt:lpstr>Treatment options for recurrence</vt:lpstr>
      <vt:lpstr>Should plans for eculizumab be made preemptively?</vt:lpstr>
      <vt:lpstr>To appreciate when chronic dialysis might be considered</vt:lpstr>
      <vt:lpstr>Chronic dialysis</vt:lpstr>
      <vt:lpstr>Summary</vt:lpstr>
      <vt:lpstr>Questions</vt:lpstr>
      <vt:lpstr>Additional material</vt:lpstr>
      <vt:lpstr>PowerPoint Presentation</vt:lpstr>
      <vt:lpstr>PowerPoint Presentation</vt:lpstr>
      <vt:lpstr>PowerPoint Presentation</vt:lpstr>
      <vt:lpstr>Issues to consider</vt:lpstr>
      <vt:lpstr>Once You Are Listed</vt:lpstr>
      <vt:lpstr>PowerPoint Presentation</vt:lpstr>
      <vt:lpstr>Kidney Transplant</vt:lpstr>
    </vt:vector>
  </TitlesOfParts>
  <Company>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Transplantation in DDD</dc:title>
  <dc:creator>Thomas, Christie</dc:creator>
  <cp:lastModifiedBy>Hendon, Jori E</cp:lastModifiedBy>
  <cp:revision>107</cp:revision>
  <cp:lastPrinted>2022-10-13T13:07:49Z</cp:lastPrinted>
  <dcterms:created xsi:type="dcterms:W3CDTF">2014-11-07T01:05:57Z</dcterms:created>
  <dcterms:modified xsi:type="dcterms:W3CDTF">2022-10-13T13:08:04Z</dcterms:modified>
</cp:coreProperties>
</file>