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312" r:id="rId2"/>
    <p:sldId id="416" r:id="rId3"/>
    <p:sldId id="423" r:id="rId4"/>
    <p:sldId id="419" r:id="rId5"/>
    <p:sldId id="421" r:id="rId6"/>
    <p:sldId id="432" r:id="rId7"/>
    <p:sldId id="433" r:id="rId8"/>
    <p:sldId id="424" r:id="rId9"/>
    <p:sldId id="425" r:id="rId10"/>
    <p:sldId id="434" r:id="rId11"/>
    <p:sldId id="420" r:id="rId12"/>
    <p:sldId id="435" r:id="rId13"/>
    <p:sldId id="426" r:id="rId14"/>
    <p:sldId id="428" r:id="rId15"/>
    <p:sldId id="429" r:id="rId16"/>
    <p:sldId id="437" r:id="rId17"/>
    <p:sldId id="439" r:id="rId18"/>
    <p:sldId id="438" r:id="rId19"/>
    <p:sldId id="427" r:id="rId20"/>
    <p:sldId id="415" r:id="rId21"/>
  </p:sldIdLst>
  <p:sldSz cx="9144000" cy="5143500" type="screen16x9"/>
  <p:notesSz cx="6858000" cy="9144000"/>
  <p:embeddedFontLst>
    <p:embeddedFont>
      <p:font typeface="Berlin Sans FB" panose="020E0602020502020306" pitchFamily="3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Garamond" panose="02020404030301010803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 Han" initials="I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F2F45"/>
    <a:srgbClr val="E45ECA"/>
    <a:srgbClr val="FFCC00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09" autoAdjust="0"/>
  </p:normalViewPr>
  <p:slideViewPr>
    <p:cSldViewPr snapToGrid="0">
      <p:cViewPr varScale="1">
        <p:scale>
          <a:sx n="132" d="100"/>
          <a:sy n="132" d="100"/>
        </p:scale>
        <p:origin x="101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404BC-0366-476F-A959-8F40AEBCE25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DE92B-AA55-4254-A1F9-E14923C41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6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3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3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0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69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8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41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3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E92B-AA55-4254-A1F9-E14923C412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8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3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1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99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86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1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7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1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9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tx2">
              <a:lumMod val="50000"/>
            </a:schemeClr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A9172-E26F-4240-B9B8-43417BAC13A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3BBD2-D352-4D45-BE26-BF4C2C2CE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rightfocus.org/macular/infographic/what-macula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yerounds.org/cases/259-GA-Drusen.htm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CB279A9-1EF9-0092-A4A7-3DFF7CFD2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47C149-B09E-46F9-A437-3EDD2C7B0FD5}"/>
              </a:ext>
            </a:extLst>
          </p:cNvPr>
          <p:cNvSpPr/>
          <p:nvPr/>
        </p:nvSpPr>
        <p:spPr>
          <a:xfrm>
            <a:off x="-3" y="3959306"/>
            <a:ext cx="9144002" cy="1081821"/>
          </a:xfrm>
          <a:prstGeom prst="rect">
            <a:avLst/>
          </a:prstGeom>
          <a:solidFill>
            <a:schemeClr val="tx2">
              <a:lumMod val="50000"/>
              <a:alpha val="12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2870B0-2BCB-48C4-9686-6523C22B9287}"/>
              </a:ext>
            </a:extLst>
          </p:cNvPr>
          <p:cNvSpPr/>
          <p:nvPr/>
        </p:nvSpPr>
        <p:spPr>
          <a:xfrm>
            <a:off x="-2" y="4317404"/>
            <a:ext cx="9144002" cy="463602"/>
          </a:xfrm>
          <a:prstGeom prst="rect">
            <a:avLst/>
          </a:prstGeom>
          <a:solidFill>
            <a:schemeClr val="tx2">
              <a:lumMod val="50000"/>
              <a:alpha val="17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78355"/>
            <a:ext cx="9144000" cy="834287"/>
          </a:xfrm>
          <a:prstGeom prst="rect">
            <a:avLst/>
          </a:prstGeom>
          <a:solidFill>
            <a:schemeClr val="tx2">
              <a:lumMod val="50000"/>
              <a:alpha val="31000"/>
            </a:schemeClr>
          </a:solidFill>
          <a:ln w="15875">
            <a:noFill/>
          </a:ln>
        </p:spPr>
        <p:txBody>
          <a:bodyPr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3600" noProof="0" dirty="0">
                <a:solidFill>
                  <a:srgbClr val="FF9900"/>
                </a:solidFill>
                <a:latin typeface="Berlin Sans FB" panose="020E0602020502020306" pitchFamily="34" charset="0"/>
                <a:ea typeface="+mj-ea"/>
                <a:cs typeface="+mj-cs"/>
              </a:rPr>
              <a:t>                 C3G </a:t>
            </a:r>
            <a:r>
              <a:rPr lang="en-US" sz="3600" noProof="0" dirty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  <a:ea typeface="+mj-ea"/>
                <a:cs typeface="+mj-cs"/>
              </a:rPr>
              <a:t>and the Eye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Berlin Sans FB" panose="020E0602020502020306" pitchFamily="34" charset="0"/>
              <a:ea typeface="+mj-ea"/>
              <a:cs typeface="+mj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489586" y="4257062"/>
            <a:ext cx="4578214" cy="64002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Associate Professor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Institute for Vision Research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Department of Ophthalmology and Visual Sciences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C3 Glomerulopathy 17</a:t>
            </a:r>
            <a:r>
              <a:rPr lang="en-US" sz="1200" baseline="300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2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Family Conference </a:t>
            </a:r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|  October 15, 2022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Image result for university of iowa healthc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9" y="4380728"/>
            <a:ext cx="957387" cy="37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7F216A-9BCF-4959-9378-B62E95E59A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" y="4346827"/>
            <a:ext cx="336797" cy="424402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0A82C458-D3B3-44D9-9F8B-0283D55E1A9A}"/>
              </a:ext>
            </a:extLst>
          </p:cNvPr>
          <p:cNvSpPr txBox="1">
            <a:spLocks/>
          </p:cNvSpPr>
          <p:nvPr/>
        </p:nvSpPr>
        <p:spPr>
          <a:xfrm>
            <a:off x="5701644" y="3949914"/>
            <a:ext cx="3366156" cy="37367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EB9B0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Ian C. Han, MD</a:t>
            </a:r>
          </a:p>
        </p:txBody>
      </p:sp>
    </p:spTree>
    <p:extLst>
      <p:ext uri="{BB962C8B-B14F-4D97-AF65-F5344CB8AC3E}">
        <p14:creationId xmlns:p14="http://schemas.microsoft.com/office/powerpoint/2010/main" val="276307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B696C2-A314-4DA1-B6E2-7C0940E98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5" y="1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9129238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Normal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Macula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CA033-6577-4DB8-9799-A643E7884F01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3D74C-C6F5-4B5A-B5B0-A48EBADD9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67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7C830A0-7526-4849-6822-79F526CAC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Macular Drusen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in C3G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CA033-6577-4DB8-9799-A643E7884F01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3D74C-C6F5-4B5A-B5B0-A48EBADD9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1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8E751-CF37-4E36-AD0E-12BD75446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59" y="0"/>
            <a:ext cx="7234549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Macular Drusen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in C3G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CA033-6577-4DB8-9799-A643E7884F01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3D74C-C6F5-4B5A-B5B0-A48EBADD9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4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2CA04-FF27-40B8-B6CC-1609703DE8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742408"/>
            <a:ext cx="9144000" cy="4218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6D3C0-92D9-4B1E-9025-342BFAA52FB8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7D5-0423-4F2B-938E-E5C1F9DF4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DE7FB-CAA9-4175-AABE-07B44C1C389A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DAB1E1-8A7C-436F-8410-0C339A50AAF3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OCT |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Macular Drusen in C3G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53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61DCE7-3AEB-44A2-A80D-3DD626AC88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6D3C0-92D9-4B1E-9025-342BFAA52FB8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7D5-0423-4F2B-938E-E5C1F9DF4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DE7FB-CAA9-4175-AABE-07B44C1C389A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DAB1E1-8A7C-436F-8410-0C339A50AAF3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OCT |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Choroidal Neovascularization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58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900EF4-E4D9-41CD-8977-15CC21C94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9" y="8585"/>
            <a:ext cx="7454100" cy="4834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6D3C0-92D9-4B1E-9025-342BFAA52FB8}"/>
              </a:ext>
            </a:extLst>
          </p:cNvPr>
          <p:cNvSpPr/>
          <p:nvPr/>
        </p:nvSpPr>
        <p:spPr>
          <a:xfrm>
            <a:off x="0" y="4781091"/>
            <a:ext cx="9144000" cy="216774"/>
          </a:xfrm>
          <a:prstGeom prst="rect">
            <a:avLst/>
          </a:prstGeom>
          <a:solidFill>
            <a:schemeClr val="tx2">
              <a:lumMod val="7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7D5-0423-4F2B-938E-E5C1F9DF4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98345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2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61DBF4-9585-4068-98E4-0816AFEB9F36}"/>
              </a:ext>
            </a:extLst>
          </p:cNvPr>
          <p:cNvSpPr/>
          <p:nvPr/>
        </p:nvSpPr>
        <p:spPr>
          <a:xfrm>
            <a:off x="-3" y="806824"/>
            <a:ext cx="9144003" cy="3789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460" name="Picture 4" descr="Illustration of a cross section of the eye detailing layers of the macula. Inset compares a healthy macula to the effects of dry macular degeneration and wet macular degeneration.">
            <a:extLst>
              <a:ext uri="{FF2B5EF4-FFF2-40B4-BE49-F238E27FC236}">
                <a16:creationId xmlns:a16="http://schemas.microsoft.com/office/drawing/2014/main" id="{5ACF2C25-64B3-480D-A84C-70D21EB57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52" y="806825"/>
            <a:ext cx="9028890" cy="312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6D3C0-92D9-4B1E-9025-342BFAA52FB8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7D5-0423-4F2B-938E-E5C1F9DF4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DE7FB-CAA9-4175-AABE-07B44C1C389A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DAB1E1-8A7C-436F-8410-0C339A50AAF3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dirty="0">
                <a:solidFill>
                  <a:srgbClr val="FF9900"/>
                </a:solidFill>
                <a:latin typeface="Berlin Sans FB" panose="020E0602020502020306" pitchFamily="34" charset="0"/>
              </a:rPr>
              <a:t>Drusen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and Choroidal Neovascularization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C65FEA-BE84-4BE7-9313-E31E7AFD7115}"/>
              </a:ext>
            </a:extLst>
          </p:cNvPr>
          <p:cNvSpPr txBox="1"/>
          <p:nvPr/>
        </p:nvSpPr>
        <p:spPr>
          <a:xfrm>
            <a:off x="2045714" y="403272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A6942-5515-43E1-A03B-9ACDA7177811}"/>
              </a:ext>
            </a:extLst>
          </p:cNvPr>
          <p:cNvSpPr txBox="1"/>
          <p:nvPr/>
        </p:nvSpPr>
        <p:spPr>
          <a:xfrm>
            <a:off x="4910083" y="405102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Drusen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4B78B5-29D1-4027-8D34-50695578843E}"/>
              </a:ext>
            </a:extLst>
          </p:cNvPr>
          <p:cNvSpPr txBox="1"/>
          <p:nvPr/>
        </p:nvSpPr>
        <p:spPr>
          <a:xfrm>
            <a:off x="6868726" y="3912529"/>
            <a:ext cx="2122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Choroidal Neovascularization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0E00B2-005F-4919-B86D-18FBF66FCE8F}"/>
              </a:ext>
            </a:extLst>
          </p:cNvPr>
          <p:cNvSpPr txBox="1"/>
          <p:nvPr/>
        </p:nvSpPr>
        <p:spPr>
          <a:xfrm>
            <a:off x="4294094" y="4725434"/>
            <a:ext cx="35413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Adapted from: https://www.brightfocus.org/macular/infographic/what-macular</a:t>
            </a:r>
            <a:endParaRPr lang="en-US" sz="8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2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38ADC9-1948-7F0B-DFB7-5FF746590B8D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57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5F4CAA6-93AF-3C8D-EEB3-E8D2DC2B7B1B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Prevention |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Treatment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FDD10-404E-08E9-E4EA-EF0BAAA28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8" y="1024406"/>
            <a:ext cx="3145625" cy="328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AD5DE-25FE-BB74-65B6-8CD30574C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61" y="1024405"/>
            <a:ext cx="3070045" cy="33062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22DE7D-C721-FF5D-A7F5-870B6C178D0B}"/>
              </a:ext>
            </a:extLst>
          </p:cNvPr>
          <p:cNvSpPr/>
          <p:nvPr/>
        </p:nvSpPr>
        <p:spPr>
          <a:xfrm>
            <a:off x="0" y="4781091"/>
            <a:ext cx="9144000" cy="216774"/>
          </a:xfrm>
          <a:prstGeom prst="rect">
            <a:avLst/>
          </a:prstGeom>
          <a:solidFill>
            <a:schemeClr val="tx2">
              <a:lumMod val="7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B08B48-FD47-AB5E-1911-343B97834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98345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45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ry AMD with geographic atrophy">
            <a:extLst>
              <a:ext uri="{FF2B5EF4-FFF2-40B4-BE49-F238E27FC236}">
                <a16:creationId xmlns:a16="http://schemas.microsoft.com/office/drawing/2014/main" id="{7CEE5A01-9903-BA95-EDB3-9AD84D99E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3054" y="215702"/>
            <a:ext cx="4068900" cy="438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40736-8246-8E06-678F-E98A89059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1" y="213249"/>
            <a:ext cx="4451684" cy="4363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A21A5B-49C5-1DFC-DF9A-2609D0CFCFD4}"/>
              </a:ext>
            </a:extLst>
          </p:cNvPr>
          <p:cNvSpPr/>
          <p:nvPr/>
        </p:nvSpPr>
        <p:spPr>
          <a:xfrm>
            <a:off x="0" y="4781091"/>
            <a:ext cx="9144000" cy="216774"/>
          </a:xfrm>
          <a:prstGeom prst="rect">
            <a:avLst/>
          </a:prstGeom>
          <a:solidFill>
            <a:schemeClr val="tx2">
              <a:lumMod val="7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EF304-9A76-1E7E-E55F-4E7C6D04F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98345"/>
            <a:ext cx="317892" cy="400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75BF5-FC70-DDB3-08EB-995A2CF7A465}"/>
              </a:ext>
            </a:extLst>
          </p:cNvPr>
          <p:cNvSpPr txBox="1"/>
          <p:nvPr/>
        </p:nvSpPr>
        <p:spPr>
          <a:xfrm>
            <a:off x="5262034" y="4794830"/>
            <a:ext cx="26853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95000"/>
                  </a:schemeClr>
                </a:solidFill>
              </a:rPr>
              <a:t>https://www.aaojournal.org/article/S0161-6420(18)33132-4/fulltext</a:t>
            </a:r>
          </a:p>
        </p:txBody>
      </p:sp>
    </p:spTree>
    <p:extLst>
      <p:ext uri="{BB962C8B-B14F-4D97-AF65-F5344CB8AC3E}">
        <p14:creationId xmlns:p14="http://schemas.microsoft.com/office/powerpoint/2010/main" val="275774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F6B117-3F26-9D4E-6F39-50E44EF5ECBB}"/>
              </a:ext>
            </a:extLst>
          </p:cNvPr>
          <p:cNvSpPr/>
          <p:nvPr/>
        </p:nvSpPr>
        <p:spPr>
          <a:xfrm>
            <a:off x="0" y="4781091"/>
            <a:ext cx="9144000" cy="216774"/>
          </a:xfrm>
          <a:prstGeom prst="rect">
            <a:avLst/>
          </a:prstGeom>
          <a:solidFill>
            <a:schemeClr val="tx2">
              <a:lumMod val="7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EB9873E-8F51-4694-991E-E1F581C44C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82" y="94187"/>
            <a:ext cx="7974510" cy="4555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44EA0-4246-4C81-BFB9-8A7BE09777C0}"/>
              </a:ext>
            </a:extLst>
          </p:cNvPr>
          <p:cNvSpPr txBox="1"/>
          <p:nvPr/>
        </p:nvSpPr>
        <p:spPr>
          <a:xfrm>
            <a:off x="5727177" y="4781091"/>
            <a:ext cx="199285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i="1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https://eyerounds.org/cases/259-GA-Drusen.htm</a:t>
            </a:r>
            <a:endParaRPr lang="en-US" sz="7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A6072-4A0A-1089-B81E-D72B90012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98345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55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E8FA3C-22B7-40C1-A168-CB2752F5C16B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2295EE-F434-4736-8280-F9E999C0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9" y="204742"/>
            <a:ext cx="4491048" cy="45206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6033979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Eye Anatomy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3D74C-C6F5-4B5A-B5B0-A48EBADD9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7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D4F9703-C2A8-411D-A794-73818DC1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2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2C493C-C453-411E-8F22-E2966E331271}"/>
              </a:ext>
            </a:extLst>
          </p:cNvPr>
          <p:cNvSpPr/>
          <p:nvPr/>
        </p:nvSpPr>
        <p:spPr>
          <a:xfrm>
            <a:off x="-3294" y="290456"/>
            <a:ext cx="9144000" cy="480556"/>
          </a:xfrm>
          <a:prstGeom prst="rect">
            <a:avLst/>
          </a:prstGeom>
          <a:solidFill>
            <a:schemeClr val="tx2">
              <a:lumMod val="75000"/>
              <a:alpha val="6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C73F6-15FE-4B84-9978-FC3F13B490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3" y="192030"/>
            <a:ext cx="537575" cy="677405"/>
          </a:xfrm>
          <a:prstGeom prst="rect">
            <a:avLst/>
          </a:prstGeom>
        </p:spPr>
      </p:pic>
      <p:pic>
        <p:nvPicPr>
          <p:cNvPr id="9" name="Picture 8" descr="Image result for university of iowa healthcare">
            <a:extLst>
              <a:ext uri="{FF2B5EF4-FFF2-40B4-BE49-F238E27FC236}">
                <a16:creationId xmlns:a16="http://schemas.microsoft.com/office/drawing/2014/main" id="{198DD7A5-1210-470B-801F-0ADF0F847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628" y="321094"/>
            <a:ext cx="1084830" cy="41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21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">
            <a:extLst>
              <a:ext uri="{FF2B5EF4-FFF2-40B4-BE49-F238E27FC236}">
                <a16:creationId xmlns:a16="http://schemas.microsoft.com/office/drawing/2014/main" id="{2DE16877-B41E-4EE6-9E12-20D008E43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0" y="-3880"/>
            <a:ext cx="7637062" cy="514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988216-E5C4-4BE2-856E-760BAA9C0805}"/>
              </a:ext>
            </a:extLst>
          </p:cNvPr>
          <p:cNvSpPr/>
          <p:nvPr/>
        </p:nvSpPr>
        <p:spPr>
          <a:xfrm>
            <a:off x="-3" y="182884"/>
            <a:ext cx="9129238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1C2B29-A2A0-4043-9E13-5FD5D90D9BB9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Normal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Retina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420F4-50E7-F061-2043-9F9033F38034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A565D-1D8F-9B53-F324-2BD075768F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35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B696C2-A314-4DA1-B6E2-7C0940E98E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5" y="1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9129238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Normal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Macula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8E765A-F71F-F42E-A1BE-BDBF5D6637C0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55659-D8B1-B0E3-2042-02F249D01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37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5BB9D-F2AE-4C34-8EAA-67A053543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4480"/>
            <a:ext cx="9144001" cy="51924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6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Normal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Retina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92C930-CCFE-27F9-D7CA-B4206379B621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7D46C-39D3-2784-10EA-66041CB32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3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Large image of Figure 8.">
            <a:extLst>
              <a:ext uri="{FF2B5EF4-FFF2-40B4-BE49-F238E27FC236}">
                <a16:creationId xmlns:a16="http://schemas.microsoft.com/office/drawing/2014/main" id="{C771352D-E037-4EBB-89E9-22C9E022E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" y="112128"/>
            <a:ext cx="9143997" cy="494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0" y="44942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3" y="-25814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   Normal </a:t>
            </a:r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Retina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 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CA033-6577-4DB8-9799-A643E7884F01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3D74C-C6F5-4B5A-B5B0-A48EBADD9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86475A-02C9-4B3F-B4AF-5005611241A1}"/>
              </a:ext>
            </a:extLst>
          </p:cNvPr>
          <p:cNvSpPr txBox="1"/>
          <p:nvPr/>
        </p:nvSpPr>
        <p:spPr>
          <a:xfrm>
            <a:off x="4864849" y="4710710"/>
            <a:ext cx="32093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Cuenca et al. Ophthalmology. 2018 Mar;125(3):407-422</a:t>
            </a:r>
          </a:p>
        </p:txBody>
      </p:sp>
    </p:spTree>
    <p:extLst>
      <p:ext uri="{BB962C8B-B14F-4D97-AF65-F5344CB8AC3E}">
        <p14:creationId xmlns:p14="http://schemas.microsoft.com/office/powerpoint/2010/main" val="28844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63A4E2-F9B5-4C56-8F61-E34ED2128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8419" y="662428"/>
            <a:ext cx="3006171" cy="4064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BCA033-6577-4DB8-9799-A643E7884F01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6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B3D74C-C6F5-4B5A-B5B0-A48EBADD9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A63F5-0E84-41DE-B3F3-B8727A305285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8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  </a:t>
            </a:r>
            <a:r>
              <a:rPr lang="en-US" dirty="0">
                <a:solidFill>
                  <a:srgbClr val="FF9900"/>
                </a:solidFill>
                <a:latin typeface="Berlin Sans FB" panose="020E0602020502020306" pitchFamily="34" charset="0"/>
              </a:rPr>
              <a:t>Normal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erlin Sans FB" panose="020E0602020502020306" pitchFamily="34" charset="0"/>
              </a:rPr>
              <a:t> Retina 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24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2BBF02-6D1C-4F2A-9587-07EC07DF3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B49CF9-AB21-4783-9C90-190AA73B0CBF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EAB32-F5B8-4EDA-A8E2-5099B86E7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970A0-8174-41AB-8460-30ED8DC7D9BE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F631B26-9F0D-403F-9186-C088AA089475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Optical Coherence Tomography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(OCT)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9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C0F03-4CF7-49E5-90FE-1CCAF1FA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46D3C0-92D9-4B1E-9025-342BFAA52FB8}"/>
              </a:ext>
            </a:extLst>
          </p:cNvPr>
          <p:cNvSpPr/>
          <p:nvPr/>
        </p:nvSpPr>
        <p:spPr>
          <a:xfrm>
            <a:off x="0" y="4725434"/>
            <a:ext cx="9144000" cy="216774"/>
          </a:xfrm>
          <a:prstGeom prst="rect">
            <a:avLst/>
          </a:prstGeom>
          <a:solidFill>
            <a:schemeClr val="tx2">
              <a:lumMod val="75000"/>
              <a:alpha val="26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9900"/>
                </a:solidFill>
              </a:rPr>
              <a:t>     C3 Glomerulopathy 17</a:t>
            </a:r>
            <a:r>
              <a:rPr lang="en-US" sz="800" baseline="30000" dirty="0">
                <a:solidFill>
                  <a:srgbClr val="FF9900"/>
                </a:solidFill>
              </a:rPr>
              <a:t>th</a:t>
            </a:r>
            <a:r>
              <a:rPr lang="en-US" sz="800" dirty="0">
                <a:solidFill>
                  <a:srgbClr val="FF9900"/>
                </a:solidFill>
              </a:rPr>
              <a:t> Family Conference | 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C3G and the Eye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7D5-0423-4F2B-938E-E5C1F9DF4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08" y="4642688"/>
            <a:ext cx="317892" cy="4005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DE7FB-CAA9-4175-AABE-07B44C1C389A}"/>
              </a:ext>
            </a:extLst>
          </p:cNvPr>
          <p:cNvSpPr/>
          <p:nvPr/>
        </p:nvSpPr>
        <p:spPr>
          <a:xfrm>
            <a:off x="-3" y="182884"/>
            <a:ext cx="9144000" cy="480556"/>
          </a:xfrm>
          <a:prstGeom prst="rect">
            <a:avLst/>
          </a:prstGeom>
          <a:solidFill>
            <a:schemeClr val="tx2">
              <a:lumMod val="75000"/>
              <a:alpha val="1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DAB1E1-8A7C-436F-8410-0C339A50AAF3}"/>
              </a:ext>
            </a:extLst>
          </p:cNvPr>
          <p:cNvSpPr txBox="1">
            <a:spLocks/>
          </p:cNvSpPr>
          <p:nvPr/>
        </p:nvSpPr>
        <p:spPr>
          <a:xfrm>
            <a:off x="152400" y="112128"/>
            <a:ext cx="8839200" cy="857373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US" dirty="0">
                <a:solidFill>
                  <a:srgbClr val="EB9B0B"/>
                </a:solidFill>
                <a:latin typeface="Berlin Sans FB" panose="020E0602020502020306" pitchFamily="34" charset="0"/>
              </a:rPr>
              <a:t>  OCT | </a:t>
            </a:r>
            <a:r>
              <a:rPr lang="en-US" dirty="0">
                <a:solidFill>
                  <a:schemeClr val="bg2"/>
                </a:solidFill>
                <a:latin typeface="Berlin Sans FB" panose="020E0602020502020306" pitchFamily="34" charset="0"/>
              </a:rPr>
              <a:t>Normal Retina</a:t>
            </a:r>
            <a:endParaRPr lang="en-US" sz="1600" dirty="0">
              <a:solidFill>
                <a:schemeClr val="bg2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15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Microsoft Office PowerPoint</Application>
  <PresentationFormat>On-screen Show (16:9)</PresentationFormat>
  <Paragraphs>57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Garamond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Iowa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Han, Ian C</dc:creator>
  <cp:lastModifiedBy>Hendon, Jori E</cp:lastModifiedBy>
  <cp:revision>249</cp:revision>
  <dcterms:created xsi:type="dcterms:W3CDTF">2019-01-30T16:30:16Z</dcterms:created>
  <dcterms:modified xsi:type="dcterms:W3CDTF">2022-10-13T13:10:00Z</dcterms:modified>
</cp:coreProperties>
</file>